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646"/>
  </p:normalViewPr>
  <p:slideViewPr>
    <p:cSldViewPr snapToGrid="0">
      <p:cViewPr>
        <p:scale>
          <a:sx n="38" d="100"/>
          <a:sy n="38" d="100"/>
        </p:scale>
        <p:origin x="-1104" y="-33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layoutTarget val="inner"/>
          <c:xMode val="edge"/>
          <c:yMode val="edge"/>
          <c:x val="4.4997994233950685E-2"/>
          <c:y val="2.1559547907221012E-2"/>
          <c:w val="0.94832408590414929"/>
          <c:h val="0.63960736465329038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dLbls>
            <c:dLbl>
              <c:idx val="0"/>
              <c:layout>
                <c:manualLayout>
                  <c:x val="-6.0708362380930533E-4"/>
                  <c:y val="-1.6406250504621387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0"/>
                  <c:y val="8.2031252523107005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Лист1!$A$2:$A$31</c:f>
              <c:strCache>
                <c:ptCount val="30"/>
                <c:pt idx="0">
                  <c:v>Chișinău</c:v>
                </c:pt>
                <c:pt idx="1">
                  <c:v>Bălți</c:v>
                </c:pt>
                <c:pt idx="2">
                  <c:v>Cahul</c:v>
                </c:pt>
                <c:pt idx="3">
                  <c:v>Ceadîr-Lunga</c:v>
                </c:pt>
                <c:pt idx="4">
                  <c:v>Comrat</c:v>
                </c:pt>
                <c:pt idx="5">
                  <c:v>Glodeni</c:v>
                </c:pt>
                <c:pt idx="6">
                  <c:v>Taraclia</c:v>
                </c:pt>
                <c:pt idx="7">
                  <c:v>Ialoveni</c:v>
                </c:pt>
                <c:pt idx="8">
                  <c:v>Orhei</c:v>
                </c:pt>
                <c:pt idx="9">
                  <c:v>Sîngerei</c:v>
                </c:pt>
                <c:pt idx="10">
                  <c:v>Anenii Noi</c:v>
                </c:pt>
                <c:pt idx="11">
                  <c:v>Rîșcani</c:v>
                </c:pt>
                <c:pt idx="12">
                  <c:v>Criuleni</c:v>
                </c:pt>
                <c:pt idx="13">
                  <c:v>Dondușeni</c:v>
                </c:pt>
                <c:pt idx="14">
                  <c:v>Strășeni</c:v>
                </c:pt>
                <c:pt idx="15">
                  <c:v>Transnistria</c:v>
                </c:pt>
                <c:pt idx="16">
                  <c:v>Cimișlia</c:v>
                </c:pt>
                <c:pt idx="17">
                  <c:v>Fălești</c:v>
                </c:pt>
                <c:pt idx="18">
                  <c:v>Leova</c:v>
                </c:pt>
                <c:pt idx="19">
                  <c:v>Telenești</c:v>
                </c:pt>
                <c:pt idx="20">
                  <c:v>Căușeni</c:v>
                </c:pt>
                <c:pt idx="21">
                  <c:v>Edineț</c:v>
                </c:pt>
                <c:pt idx="22">
                  <c:v>Florești</c:v>
                </c:pt>
                <c:pt idx="23">
                  <c:v>Ocnița</c:v>
                </c:pt>
                <c:pt idx="24">
                  <c:v>Briceni</c:v>
                </c:pt>
                <c:pt idx="25">
                  <c:v>Călărași</c:v>
                </c:pt>
                <c:pt idx="26">
                  <c:v>Cantemir</c:v>
                </c:pt>
                <c:pt idx="27">
                  <c:v>Drochia</c:v>
                </c:pt>
                <c:pt idx="28">
                  <c:v>Dubăsari</c:v>
                </c:pt>
                <c:pt idx="29">
                  <c:v>Ștefan-Vodă</c:v>
                </c:pt>
              </c:strCache>
            </c:strRef>
          </c:cat>
          <c:val>
            <c:numRef>
              <c:f>Лист1!$B$2:$B$31</c:f>
              <c:numCache>
                <c:formatCode>General</c:formatCode>
                <c:ptCount val="30"/>
                <c:pt idx="0">
                  <c:v>135</c:v>
                </c:pt>
                <c:pt idx="1">
                  <c:v>25</c:v>
                </c:pt>
                <c:pt idx="2">
                  <c:v>15</c:v>
                </c:pt>
                <c:pt idx="3">
                  <c:v>11</c:v>
                </c:pt>
                <c:pt idx="4">
                  <c:v>10</c:v>
                </c:pt>
                <c:pt idx="5">
                  <c:v>10</c:v>
                </c:pt>
                <c:pt idx="6">
                  <c:v>10</c:v>
                </c:pt>
                <c:pt idx="7">
                  <c:v>8</c:v>
                </c:pt>
                <c:pt idx="8">
                  <c:v>8</c:v>
                </c:pt>
                <c:pt idx="9">
                  <c:v>8</c:v>
                </c:pt>
                <c:pt idx="10">
                  <c:v>7</c:v>
                </c:pt>
                <c:pt idx="11">
                  <c:v>7</c:v>
                </c:pt>
                <c:pt idx="12">
                  <c:v>4</c:v>
                </c:pt>
                <c:pt idx="13">
                  <c:v>4</c:v>
                </c:pt>
                <c:pt idx="14">
                  <c:v>4</c:v>
                </c:pt>
                <c:pt idx="15">
                  <c:v>4</c:v>
                </c:pt>
                <c:pt idx="16">
                  <c:v>3</c:v>
                </c:pt>
                <c:pt idx="17">
                  <c:v>3</c:v>
                </c:pt>
                <c:pt idx="18">
                  <c:v>3</c:v>
                </c:pt>
                <c:pt idx="19">
                  <c:v>3</c:v>
                </c:pt>
                <c:pt idx="20">
                  <c:v>2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axId val="72197248"/>
        <c:axId val="72198784"/>
      </c:barChart>
      <c:catAx>
        <c:axId val="72197248"/>
        <c:scaling>
          <c:orientation val="minMax"/>
        </c:scaling>
        <c:axPos val="b"/>
        <c:numFmt formatCode="General" sourceLinked="0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72198784"/>
        <c:crosses val="autoZero"/>
        <c:auto val="1"/>
        <c:lblAlgn val="ctr"/>
        <c:lblOffset val="100"/>
      </c:catAx>
      <c:valAx>
        <c:axId val="72198784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7219724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40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8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dLbls>
            <c:dLbl>
              <c:idx val="47"/>
              <c:layout>
                <c:manualLayout>
                  <c:x val="-8.2690645095306367E-17"/>
                  <c:y val="-1.9921875612755137E-2"/>
                </c:manualLayout>
              </c:layout>
              <c:showVal val="1"/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Val val="1"/>
            </c:dLbl>
            <c:dLbl>
              <c:idx val="74"/>
              <c:layout>
                <c:manualLayout>
                  <c:x val="0"/>
                  <c:y val="5.7465896931340101E-3"/>
                </c:manualLayout>
              </c:layout>
              <c:showVal val="1"/>
            </c:dLbl>
            <c:dLbl>
              <c:idx val="75"/>
              <c:layout>
                <c:manualLayout>
                  <c:x val="5.5071996444864125E-4"/>
                  <c:y val="-5.7465896931340014E-3"/>
                </c:manualLayout>
              </c:layout>
              <c:showVal val="1"/>
            </c:dLbl>
            <c:dLbl>
              <c:idx val="86"/>
              <c:layout>
                <c:manualLayout>
                  <c:x val="-1.1014399288972879E-3"/>
                  <c:y val="-6.8959076317607094E-3"/>
                </c:manualLayout>
              </c:layout>
              <c:showVal val="1"/>
            </c:dLbl>
            <c:dLbl>
              <c:idx val="88"/>
              <c:layout>
                <c:manualLayout>
                  <c:x val="1.1014399288972862E-3"/>
                  <c:y val="-6.8959076317607094E-3"/>
                </c:manualLayout>
              </c:layout>
              <c:showVal val="1"/>
            </c:dLbl>
            <c:dLbl>
              <c:idx val="93"/>
              <c:layout>
                <c:manualLayout>
                  <c:x val="-2.202879857794565E-3"/>
                  <c:y val="-6.8959076317607251E-3"/>
                </c:manualLayout>
              </c:layout>
              <c:showVal val="1"/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Лист1!$A$2:$A$95</c:f>
              <c:numCache>
                <c:formatCode>dd/mm/yyyy</c:formatCode>
                <c:ptCount val="94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  <c:pt idx="62">
                  <c:v>43961</c:v>
                </c:pt>
                <c:pt idx="63">
                  <c:v>43962</c:v>
                </c:pt>
                <c:pt idx="64">
                  <c:v>43963</c:v>
                </c:pt>
                <c:pt idx="65">
                  <c:v>43964</c:v>
                </c:pt>
                <c:pt idx="66">
                  <c:v>43965</c:v>
                </c:pt>
                <c:pt idx="67">
                  <c:v>43966</c:v>
                </c:pt>
                <c:pt idx="68">
                  <c:v>43967</c:v>
                </c:pt>
                <c:pt idx="69">
                  <c:v>43968</c:v>
                </c:pt>
                <c:pt idx="70">
                  <c:v>43969</c:v>
                </c:pt>
                <c:pt idx="71">
                  <c:v>43970</c:v>
                </c:pt>
                <c:pt idx="72">
                  <c:v>43971</c:v>
                </c:pt>
                <c:pt idx="73">
                  <c:v>43972</c:v>
                </c:pt>
                <c:pt idx="74">
                  <c:v>43973</c:v>
                </c:pt>
                <c:pt idx="75">
                  <c:v>43974</c:v>
                </c:pt>
                <c:pt idx="76">
                  <c:v>43975</c:v>
                </c:pt>
                <c:pt idx="77">
                  <c:v>43976</c:v>
                </c:pt>
                <c:pt idx="78">
                  <c:v>43977</c:v>
                </c:pt>
                <c:pt idx="79">
                  <c:v>43978</c:v>
                </c:pt>
                <c:pt idx="80">
                  <c:v>43979</c:v>
                </c:pt>
                <c:pt idx="81">
                  <c:v>43980</c:v>
                </c:pt>
                <c:pt idx="82">
                  <c:v>43981</c:v>
                </c:pt>
                <c:pt idx="83">
                  <c:v>43982</c:v>
                </c:pt>
                <c:pt idx="84">
                  <c:v>43983</c:v>
                </c:pt>
                <c:pt idx="85">
                  <c:v>43984</c:v>
                </c:pt>
                <c:pt idx="86">
                  <c:v>43985</c:v>
                </c:pt>
                <c:pt idx="87">
                  <c:v>43986</c:v>
                </c:pt>
                <c:pt idx="88">
                  <c:v>43987</c:v>
                </c:pt>
                <c:pt idx="89">
                  <c:v>43988</c:v>
                </c:pt>
                <c:pt idx="90">
                  <c:v>43989</c:v>
                </c:pt>
                <c:pt idx="91">
                  <c:v>43990</c:v>
                </c:pt>
                <c:pt idx="92">
                  <c:v>43991</c:v>
                </c:pt>
                <c:pt idx="93">
                  <c:v>43992</c:v>
                </c:pt>
              </c:numCache>
            </c:numRef>
          </c:cat>
          <c:val>
            <c:numRef>
              <c:f>Лист1!$B$2:$B$95</c:f>
              <c:numCache>
                <c:formatCode>General</c:formatCode>
                <c:ptCount val="94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axId val="70631808"/>
        <c:axId val="70642304"/>
      </c:barChart>
      <c:dateAx>
        <c:axId val="70631808"/>
        <c:scaling>
          <c:orientation val="minMax"/>
        </c:scaling>
        <c:axPos val="b"/>
        <c:numFmt formatCode="dd/mm/yyyy" sourceLinked="1"/>
        <c:tickLblPos val="nextTo"/>
        <c:crossAx val="70642304"/>
        <c:crosses val="autoZero"/>
        <c:auto val="1"/>
        <c:lblOffset val="100"/>
        <c:baseTimeUnit val="days"/>
        <c:majorUnit val="1"/>
        <c:majorTimeUnit val="days"/>
      </c:dateAx>
      <c:valAx>
        <c:axId val="70642304"/>
        <c:scaling>
          <c:orientation val="minMax"/>
        </c:scaling>
        <c:axPos val="l"/>
        <c:majorGridlines/>
        <c:numFmt formatCode="General" sourceLinked="1"/>
        <c:tickLblPos val="nextTo"/>
        <c:crossAx val="7063180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11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dLbls>
            <c:dLbl>
              <c:idx val="30"/>
              <c:layout>
                <c:manualLayout>
                  <c:x val="0"/>
                  <c:y val="-2.2265625684843852E-2"/>
                </c:manualLayout>
              </c:layout>
              <c:showVal val="1"/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Val val="1"/>
            </c:dLbl>
            <c:dLbl>
              <c:idx val="52"/>
              <c:layout>
                <c:manualLayout>
                  <c:x val="-6.1164816013584567E-4"/>
                  <c:y val="5.8593751802220075E-3"/>
                </c:manualLayout>
              </c:layout>
              <c:showVal val="1"/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Val val="1"/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Val val="1"/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Val val="1"/>
            </c:dLbl>
            <c:dLbl>
              <c:idx val="64"/>
              <c:layout>
                <c:manualLayout>
                  <c:x val="-6.1164816013584561E-3"/>
                  <c:y val="2.3437500720887797E-3"/>
                </c:manualLayout>
              </c:layout>
              <c:showVal val="1"/>
            </c:dLbl>
            <c:dLbl>
              <c:idx val="68"/>
              <c:layout>
                <c:manualLayout>
                  <c:x val="3.6698889608150799E-3"/>
                  <c:y val="2.3437500720887737E-3"/>
                </c:manualLayout>
              </c:layout>
              <c:showVal val="1"/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Val val="1"/>
            </c:dLbl>
            <c:dLbl>
              <c:idx val="72"/>
              <c:layout>
                <c:manualLayout>
                  <c:x val="0"/>
                  <c:y val="4.6875001441776245E-3"/>
                </c:manualLayout>
              </c:layout>
              <c:showVal val="1"/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Лист1!$A$2:$A$74</c:f>
              <c:numCache>
                <c:formatCode>dd/mm/yyyy</c:formatCode>
                <c:ptCount val="73"/>
                <c:pt idx="0">
                  <c:v>43920</c:v>
                </c:pt>
                <c:pt idx="1">
                  <c:v>43921</c:v>
                </c:pt>
                <c:pt idx="2">
                  <c:v>43922</c:v>
                </c:pt>
                <c:pt idx="3">
                  <c:v>43923</c:v>
                </c:pt>
                <c:pt idx="4">
                  <c:v>43924</c:v>
                </c:pt>
                <c:pt idx="5">
                  <c:v>43925</c:v>
                </c:pt>
                <c:pt idx="6">
                  <c:v>43926</c:v>
                </c:pt>
                <c:pt idx="7">
                  <c:v>43927</c:v>
                </c:pt>
                <c:pt idx="8">
                  <c:v>43928</c:v>
                </c:pt>
                <c:pt idx="9">
                  <c:v>43929</c:v>
                </c:pt>
                <c:pt idx="10">
                  <c:v>43930</c:v>
                </c:pt>
                <c:pt idx="11">
                  <c:v>43931</c:v>
                </c:pt>
                <c:pt idx="12">
                  <c:v>43932</c:v>
                </c:pt>
                <c:pt idx="13">
                  <c:v>43933</c:v>
                </c:pt>
                <c:pt idx="14">
                  <c:v>43934</c:v>
                </c:pt>
                <c:pt idx="15">
                  <c:v>43935</c:v>
                </c:pt>
                <c:pt idx="16">
                  <c:v>43936</c:v>
                </c:pt>
                <c:pt idx="17">
                  <c:v>43937</c:v>
                </c:pt>
                <c:pt idx="18">
                  <c:v>43938</c:v>
                </c:pt>
                <c:pt idx="19">
                  <c:v>43939</c:v>
                </c:pt>
                <c:pt idx="20">
                  <c:v>43940</c:v>
                </c:pt>
                <c:pt idx="21">
                  <c:v>43941</c:v>
                </c:pt>
                <c:pt idx="22">
                  <c:v>43942</c:v>
                </c:pt>
                <c:pt idx="23">
                  <c:v>43943</c:v>
                </c:pt>
                <c:pt idx="24">
                  <c:v>43944</c:v>
                </c:pt>
                <c:pt idx="25">
                  <c:v>43945</c:v>
                </c:pt>
                <c:pt idx="26">
                  <c:v>43946</c:v>
                </c:pt>
                <c:pt idx="27">
                  <c:v>43947</c:v>
                </c:pt>
                <c:pt idx="28">
                  <c:v>43948</c:v>
                </c:pt>
                <c:pt idx="29">
                  <c:v>43949</c:v>
                </c:pt>
                <c:pt idx="30">
                  <c:v>43950</c:v>
                </c:pt>
                <c:pt idx="31">
                  <c:v>43951</c:v>
                </c:pt>
                <c:pt idx="32">
                  <c:v>43952</c:v>
                </c:pt>
                <c:pt idx="33">
                  <c:v>43953</c:v>
                </c:pt>
                <c:pt idx="34">
                  <c:v>43954</c:v>
                </c:pt>
                <c:pt idx="35">
                  <c:v>43955</c:v>
                </c:pt>
                <c:pt idx="36">
                  <c:v>43956</c:v>
                </c:pt>
                <c:pt idx="37">
                  <c:v>43957</c:v>
                </c:pt>
                <c:pt idx="38">
                  <c:v>43958</c:v>
                </c:pt>
                <c:pt idx="39">
                  <c:v>43959</c:v>
                </c:pt>
                <c:pt idx="40">
                  <c:v>43960</c:v>
                </c:pt>
                <c:pt idx="41">
                  <c:v>43961</c:v>
                </c:pt>
                <c:pt idx="42">
                  <c:v>43962</c:v>
                </c:pt>
                <c:pt idx="43">
                  <c:v>43963</c:v>
                </c:pt>
                <c:pt idx="44">
                  <c:v>43964</c:v>
                </c:pt>
                <c:pt idx="45">
                  <c:v>43965</c:v>
                </c:pt>
                <c:pt idx="46">
                  <c:v>43966</c:v>
                </c:pt>
                <c:pt idx="47">
                  <c:v>43967</c:v>
                </c:pt>
                <c:pt idx="48">
                  <c:v>43968</c:v>
                </c:pt>
                <c:pt idx="49">
                  <c:v>43969</c:v>
                </c:pt>
                <c:pt idx="50">
                  <c:v>43970</c:v>
                </c:pt>
                <c:pt idx="51">
                  <c:v>43971</c:v>
                </c:pt>
                <c:pt idx="52">
                  <c:v>43972</c:v>
                </c:pt>
                <c:pt idx="53">
                  <c:v>43973</c:v>
                </c:pt>
                <c:pt idx="54">
                  <c:v>43974</c:v>
                </c:pt>
                <c:pt idx="55">
                  <c:v>43975</c:v>
                </c:pt>
                <c:pt idx="56">
                  <c:v>43976</c:v>
                </c:pt>
                <c:pt idx="57">
                  <c:v>43977</c:v>
                </c:pt>
                <c:pt idx="58">
                  <c:v>43978</c:v>
                </c:pt>
                <c:pt idx="59">
                  <c:v>43979</c:v>
                </c:pt>
                <c:pt idx="60">
                  <c:v>43980</c:v>
                </c:pt>
                <c:pt idx="61">
                  <c:v>43981</c:v>
                </c:pt>
                <c:pt idx="62">
                  <c:v>43982</c:v>
                </c:pt>
                <c:pt idx="63">
                  <c:v>43983</c:v>
                </c:pt>
                <c:pt idx="64">
                  <c:v>43984</c:v>
                </c:pt>
                <c:pt idx="65">
                  <c:v>43985</c:v>
                </c:pt>
                <c:pt idx="66">
                  <c:v>43986</c:v>
                </c:pt>
                <c:pt idx="67">
                  <c:v>43987</c:v>
                </c:pt>
                <c:pt idx="68">
                  <c:v>43988</c:v>
                </c:pt>
                <c:pt idx="69">
                  <c:v>43989</c:v>
                </c:pt>
                <c:pt idx="70">
                  <c:v>43990</c:v>
                </c:pt>
                <c:pt idx="71">
                  <c:v>43991</c:v>
                </c:pt>
                <c:pt idx="72">
                  <c:v>43992</c:v>
                </c:pt>
              </c:numCache>
            </c:numRef>
          </c:cat>
          <c:val>
            <c:numRef>
              <c:f>Лист1!$B$2:$B$74</c:f>
              <c:numCache>
                <c:formatCode>General</c:formatCode>
                <c:ptCount val="73"/>
                <c:pt idx="0">
                  <c:v>2</c:v>
                </c:pt>
                <c:pt idx="1">
                  <c:v>5</c:v>
                </c:pt>
                <c:pt idx="2">
                  <c:v>5</c:v>
                </c:pt>
                <c:pt idx="3">
                  <c:v>0</c:v>
                </c:pt>
                <c:pt idx="4">
                  <c:v>2</c:v>
                </c:pt>
                <c:pt idx="5">
                  <c:v>2</c:v>
                </c:pt>
                <c:pt idx="6">
                  <c:v>3</c:v>
                </c:pt>
                <c:pt idx="7">
                  <c:v>7</c:v>
                </c:pt>
                <c:pt idx="8">
                  <c:v>3</c:v>
                </c:pt>
                <c:pt idx="9">
                  <c:v>3</c:v>
                </c:pt>
                <c:pt idx="10">
                  <c:v>7</c:v>
                </c:pt>
                <c:pt idx="11">
                  <c:v>6</c:v>
                </c:pt>
                <c:pt idx="12">
                  <c:v>19</c:v>
                </c:pt>
                <c:pt idx="13">
                  <c:v>19</c:v>
                </c:pt>
                <c:pt idx="14">
                  <c:v>13</c:v>
                </c:pt>
                <c:pt idx="15">
                  <c:v>27</c:v>
                </c:pt>
                <c:pt idx="16">
                  <c:v>37</c:v>
                </c:pt>
                <c:pt idx="17">
                  <c:v>64</c:v>
                </c:pt>
                <c:pt idx="18">
                  <c:v>41</c:v>
                </c:pt>
                <c:pt idx="19">
                  <c:v>115</c:v>
                </c:pt>
                <c:pt idx="20">
                  <c:v>66</c:v>
                </c:pt>
                <c:pt idx="21">
                  <c:v>21</c:v>
                </c:pt>
                <c:pt idx="22">
                  <c:v>27</c:v>
                </c:pt>
                <c:pt idx="23">
                  <c:v>55</c:v>
                </c:pt>
                <c:pt idx="24">
                  <c:v>101</c:v>
                </c:pt>
                <c:pt idx="25">
                  <c:v>94</c:v>
                </c:pt>
                <c:pt idx="26">
                  <c:v>70</c:v>
                </c:pt>
                <c:pt idx="27">
                  <c:v>70</c:v>
                </c:pt>
                <c:pt idx="28">
                  <c:v>30</c:v>
                </c:pt>
                <c:pt idx="29">
                  <c:v>50</c:v>
                </c:pt>
                <c:pt idx="30">
                  <c:v>139</c:v>
                </c:pt>
                <c:pt idx="31">
                  <c:v>68</c:v>
                </c:pt>
                <c:pt idx="32">
                  <c:v>90</c:v>
                </c:pt>
                <c:pt idx="33">
                  <c:v>62</c:v>
                </c:pt>
                <c:pt idx="34">
                  <c:v>48</c:v>
                </c:pt>
                <c:pt idx="35">
                  <c:v>41</c:v>
                </c:pt>
                <c:pt idx="36">
                  <c:v>121</c:v>
                </c:pt>
                <c:pt idx="37">
                  <c:v>114</c:v>
                </c:pt>
                <c:pt idx="38">
                  <c:v>89</c:v>
                </c:pt>
                <c:pt idx="39">
                  <c:v>79</c:v>
                </c:pt>
                <c:pt idx="40">
                  <c:v>99</c:v>
                </c:pt>
                <c:pt idx="41">
                  <c:v>33</c:v>
                </c:pt>
                <c:pt idx="42">
                  <c:v>22</c:v>
                </c:pt>
                <c:pt idx="43">
                  <c:v>89</c:v>
                </c:pt>
                <c:pt idx="44">
                  <c:v>107</c:v>
                </c:pt>
                <c:pt idx="45">
                  <c:v>52</c:v>
                </c:pt>
                <c:pt idx="46">
                  <c:v>52</c:v>
                </c:pt>
                <c:pt idx="47">
                  <c:v>64</c:v>
                </c:pt>
                <c:pt idx="48">
                  <c:v>64</c:v>
                </c:pt>
                <c:pt idx="49">
                  <c:v>17</c:v>
                </c:pt>
                <c:pt idx="50">
                  <c:v>83</c:v>
                </c:pt>
                <c:pt idx="51">
                  <c:v>445</c:v>
                </c:pt>
                <c:pt idx="52">
                  <c:v>136</c:v>
                </c:pt>
                <c:pt idx="53">
                  <c:v>280</c:v>
                </c:pt>
                <c:pt idx="54">
                  <c:v>83</c:v>
                </c:pt>
                <c:pt idx="55">
                  <c:v>261</c:v>
                </c:pt>
                <c:pt idx="56">
                  <c:v>89</c:v>
                </c:pt>
                <c:pt idx="57">
                  <c:v>82</c:v>
                </c:pt>
                <c:pt idx="58">
                  <c:v>91</c:v>
                </c:pt>
                <c:pt idx="59">
                  <c:v>148</c:v>
                </c:pt>
                <c:pt idx="60">
                  <c:v>155</c:v>
                </c:pt>
                <c:pt idx="61">
                  <c:v>177</c:v>
                </c:pt>
                <c:pt idx="62">
                  <c:v>126</c:v>
                </c:pt>
                <c:pt idx="63">
                  <c:v>41</c:v>
                </c:pt>
                <c:pt idx="64">
                  <c:v>116</c:v>
                </c:pt>
                <c:pt idx="65">
                  <c:v>125</c:v>
                </c:pt>
                <c:pt idx="66">
                  <c:v>146</c:v>
                </c:pt>
                <c:pt idx="67">
                  <c:v>231</c:v>
                </c:pt>
                <c:pt idx="68">
                  <c:v>210</c:v>
                </c:pt>
                <c:pt idx="69">
                  <c:v>188</c:v>
                </c:pt>
                <c:pt idx="70">
                  <c:v>100</c:v>
                </c:pt>
                <c:pt idx="71">
                  <c:v>59</c:v>
                </c:pt>
                <c:pt idx="72">
                  <c:v>133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axId val="86223872"/>
        <c:axId val="86229760"/>
      </c:barChart>
      <c:dateAx>
        <c:axId val="86223872"/>
        <c:scaling>
          <c:orientation val="minMax"/>
        </c:scaling>
        <c:axPos val="b"/>
        <c:numFmt formatCode="dd/mm/yyyy" sourceLinked="1"/>
        <c:tickLblPos val="nextTo"/>
        <c:crossAx val="86229760"/>
        <c:crosses val="autoZero"/>
        <c:auto val="1"/>
        <c:lblOffset val="100"/>
        <c:baseTimeUnit val="days"/>
      </c:dateAx>
      <c:valAx>
        <c:axId val="86229760"/>
        <c:scaling>
          <c:orientation val="minMax"/>
        </c:scaling>
        <c:axPos val="l"/>
        <c:majorGridlines/>
        <c:numFmt formatCode="General" sourceLinked="1"/>
        <c:tickLblPos val="nextTo"/>
        <c:crossAx val="8622387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46927"/>
            <a:ext cx="15263624" cy="20005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 smtClean="0"/>
              <a:t>10</a:t>
            </a:r>
            <a:r>
              <a:rPr lang="ro-RO" dirty="0" smtClean="0"/>
              <a:t>.06.2020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=""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=""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=""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=""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=""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=""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=""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371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=""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 smtClean="0">
                <a:solidFill>
                  <a:srgbClr val="1D46F3"/>
                </a:solidFill>
              </a:rPr>
              <a:t>3.359</a:t>
            </a:r>
            <a:r>
              <a:rPr lang="ro-RO" sz="8000" b="1" dirty="0" smtClean="0"/>
              <a:t> </a:t>
            </a:r>
            <a:r>
              <a:rPr lang="ro-RO" sz="8000" b="1" dirty="0" smtClean="0"/>
              <a:t>Persoane </a:t>
            </a:r>
            <a:r>
              <a:rPr lang="ro-RO" sz="8000" b="1" dirty="0"/>
              <a:t>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="" xmlns:a16="http://schemas.microsoft.com/office/drawing/2014/main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="" xmlns:a16="http://schemas.microsoft.com/office/drawing/2014/main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="" xmlns:a16="http://schemas.microsoft.com/office/drawing/2014/main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="" xmlns:a16="http://schemas.microsoft.com/office/drawing/2014/main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="" xmlns:a16="http://schemas.microsoft.com/office/drawing/2014/main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="" xmlns:a16="http://schemas.microsoft.com/office/drawing/2014/main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="" xmlns:a16="http://schemas.microsoft.com/office/drawing/2014/main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="" xmlns:a16="http://schemas.microsoft.com/office/drawing/2014/main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="" xmlns:a16="http://schemas.microsoft.com/office/drawing/2014/main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="" xmlns:a16="http://schemas.microsoft.com/office/drawing/2014/main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="" xmlns:a16="http://schemas.microsoft.com/office/drawing/2014/main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="" xmlns:a16="http://schemas.microsoft.com/office/drawing/2014/main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="" xmlns:a16="http://schemas.microsoft.com/office/drawing/2014/main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="" xmlns:a16="http://schemas.microsoft.com/office/drawing/2014/main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="" xmlns:a16="http://schemas.microsoft.com/office/drawing/2014/main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="" xmlns:a16="http://schemas.microsoft.com/office/drawing/2014/main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="" xmlns:a16="http://schemas.microsoft.com/office/drawing/2014/main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="" xmlns:a16="http://schemas.microsoft.com/office/drawing/2014/main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="" xmlns:a16="http://schemas.microsoft.com/office/drawing/2014/main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="" xmlns:a16="http://schemas.microsoft.com/office/drawing/2014/main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="" xmlns:a16="http://schemas.microsoft.com/office/drawing/2014/main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="" xmlns:a16="http://schemas.microsoft.com/office/drawing/2014/main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="" xmlns:a16="http://schemas.microsoft.com/office/drawing/2014/main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="" xmlns:a16="http://schemas.microsoft.com/office/drawing/2014/main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="" xmlns:a16="http://schemas.microsoft.com/office/drawing/2014/main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="" xmlns:a16="http://schemas.microsoft.com/office/drawing/2014/main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="" xmlns:a16="http://schemas.microsoft.com/office/drawing/2014/main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="" xmlns:a16="http://schemas.microsoft.com/office/drawing/2014/main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="" xmlns:a16="http://schemas.microsoft.com/office/drawing/2014/main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="" xmlns:a16="http://schemas.microsoft.com/office/drawing/2014/main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="" xmlns:a16="http://schemas.microsoft.com/office/drawing/2014/main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="" xmlns:a16="http://schemas.microsoft.com/office/drawing/2014/main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="" xmlns:a16="http://schemas.microsoft.com/office/drawing/2014/main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="" xmlns:a16="http://schemas.microsoft.com/office/drawing/2014/main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="" xmlns:a16="http://schemas.microsoft.com/office/drawing/2014/main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="" xmlns:a16="http://schemas.microsoft.com/office/drawing/2014/main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="" xmlns:a16="http://schemas.microsoft.com/office/drawing/2014/main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="" xmlns:a16="http://schemas.microsoft.com/office/drawing/2014/main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="" xmlns:a16="http://schemas.microsoft.com/office/drawing/2014/main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="" xmlns:a16="http://schemas.microsoft.com/office/drawing/2014/main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="" xmlns:a16="http://schemas.microsoft.com/office/drawing/2014/main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="" xmlns:a16="http://schemas.microsoft.com/office/drawing/2014/main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="" xmlns:a16="http://schemas.microsoft.com/office/drawing/2014/main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="" xmlns:a16="http://schemas.microsoft.com/office/drawing/2014/main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="" xmlns:a16="http://schemas.microsoft.com/office/drawing/2014/main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="" xmlns:a16="http://schemas.microsoft.com/office/drawing/2014/main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="" xmlns:a16="http://schemas.microsoft.com/office/drawing/2014/main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="" xmlns:a16="http://schemas.microsoft.com/office/drawing/2014/main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="" xmlns:a16="http://schemas.microsoft.com/office/drawing/2014/main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="" xmlns:a16="http://schemas.microsoft.com/office/drawing/2014/main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="" xmlns:a16="http://schemas.microsoft.com/office/drawing/2014/main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="" xmlns:a16="http://schemas.microsoft.com/office/drawing/2014/main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="" xmlns:a16="http://schemas.microsoft.com/office/drawing/2014/main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="" xmlns:a16="http://schemas.microsoft.com/office/drawing/2014/main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2.013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="" xmlns:a16="http://schemas.microsoft.com/office/drawing/2014/main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="" xmlns:a16="http://schemas.microsoft.com/office/drawing/2014/main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="" xmlns:a16="http://schemas.microsoft.com/office/drawing/2014/main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="" xmlns:a16="http://schemas.microsoft.com/office/drawing/2014/main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="" xmlns:a16="http://schemas.microsoft.com/office/drawing/2014/main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="" xmlns:a16="http://schemas.microsoft.com/office/drawing/2014/main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="" xmlns:a16="http://schemas.microsoft.com/office/drawing/2014/main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980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="" xmlns:a16="http://schemas.microsoft.com/office/drawing/2014/main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="" xmlns:a16="http://schemas.microsoft.com/office/drawing/2014/main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="" xmlns:a16="http://schemas.microsoft.com/office/drawing/2014/main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="" xmlns:a16="http://schemas.microsoft.com/office/drawing/2014/main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="" xmlns:a16="http://schemas.microsoft.com/office/drawing/2014/main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="" xmlns:a16="http://schemas.microsoft.com/office/drawing/2014/main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="" xmlns:a16="http://schemas.microsoft.com/office/drawing/2014/main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366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=""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grpSp>
        <p:nvGrpSpPr>
          <p:cNvPr id="212" name="Group 9"/>
          <p:cNvGrpSpPr/>
          <p:nvPr/>
        </p:nvGrpSpPr>
        <p:grpSpPr>
          <a:xfrm>
            <a:off x="4071558" y="6866011"/>
            <a:ext cx="17697907" cy="2285417"/>
            <a:chOff x="0" y="-2"/>
            <a:chExt cx="17697906" cy="2285416"/>
          </a:xfrm>
        </p:grpSpPr>
        <p:grpSp>
          <p:nvGrpSpPr>
            <p:cNvPr id="208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totale</a:t>
                </a:r>
              </a:p>
            </p:txBody>
          </p:sp>
        </p:grpSp>
        <p:grpSp>
          <p:nvGrpSpPr>
            <p:cNvPr id="211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10.321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</a:p>
          <a:p>
            <a:r>
              <a:rPr sz="8000" b="1" dirty="0"/>
              <a:t>infectare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220" name="Group 8"/>
          <p:cNvGrpSpPr/>
          <p:nvPr/>
        </p:nvGrpSpPr>
        <p:grpSpPr>
          <a:xfrm>
            <a:off x="4071558" y="3995857"/>
            <a:ext cx="17708410" cy="2285418"/>
            <a:chOff x="0" y="-2"/>
            <a:chExt cx="17708409" cy="2285416"/>
          </a:xfrm>
        </p:grpSpPr>
        <p:grpSp>
          <p:nvGrpSpPr>
            <p:cNvPr id="21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 smtClean="0"/>
                  <a:t>astăzi</a:t>
                </a:r>
                <a:r>
                  <a:rPr lang="ro-RO" dirty="0" smtClean="0"/>
                  <a:t>.</a:t>
                </a:r>
                <a:endParaRPr dirty="0"/>
              </a:p>
            </p:txBody>
          </p:sp>
        </p:grpSp>
        <p:grpSp>
          <p:nvGrpSpPr>
            <p:cNvPr id="219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296</a:t>
                </a:r>
                <a:endParaRPr b="1" dirty="0"/>
              </a:p>
            </p:txBody>
          </p:sp>
        </p:grpSp>
      </p:grpSp>
      <p:grpSp>
        <p:nvGrpSpPr>
          <p:cNvPr id="18" name="Group 9">
            <a:extLst>
              <a:ext uri="{FF2B5EF4-FFF2-40B4-BE49-F238E27FC236}">
                <a16:creationId xmlns=""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8" y="973616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=""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=""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=""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=""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=""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=""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4</a:t>
                </a:r>
                <a:r>
                  <a:rPr lang="ro-RO" b="1" dirty="0" smtClean="0">
                    <a:solidFill>
                      <a:schemeClr val="bg1"/>
                    </a:solidFill>
                  </a:rPr>
                  <a:t>.020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1.192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1.587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395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xmlns="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xmlns="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xmlns="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xmlns="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xmlns="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xmlns="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xmlns="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67.216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=""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=""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="" xmlns:p14="http://schemas.microsoft.com/office/powerpoint/2010/main" val="1527391731"/>
              </p:ext>
            </p:extLst>
          </p:nvPr>
        </p:nvGraphicFramePr>
        <p:xfrm>
          <a:off x="1672683" y="2286826"/>
          <a:ext cx="2091968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="" xmlns:p14="http://schemas.microsoft.com/office/powerpoint/2010/main" val="1237926838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=""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=""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=""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=""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=""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=""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=""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5.930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</a:t>
                </a:r>
                <a:r>
                  <a:rPr lang="ro-RO" dirty="0" smtClean="0"/>
                  <a:t>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</a:t>
                </a:r>
                <a:r>
                  <a:rPr lang="ro-RO" b="1" dirty="0" smtClean="0"/>
                  <a:t>133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=""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="" xmlns:p14="http://schemas.microsoft.com/office/powerpoint/2010/main" val="3180412563"/>
              </p:ext>
            </p:extLst>
          </p:nvPr>
        </p:nvGraphicFramePr>
        <p:xfrm>
          <a:off x="1784195" y="1439333"/>
          <a:ext cx="20763571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=""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2" y="7093777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=""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=""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=""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=""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=""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=""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=""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=""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=""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=""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en-US" dirty="0" err="1"/>
                  <a:t>infectare</a:t>
                </a:r>
                <a:r>
                  <a:rPr lang="en-US" dirty="0"/>
                  <a:t> </a:t>
                </a:r>
                <a:r>
                  <a:rPr lang="en-US" dirty="0" err="1"/>
                  <a:t>în</a:t>
                </a:r>
                <a:r>
                  <a:rPr lang="en-US" dirty="0"/>
                  <a:t> </a:t>
                </a:r>
                <a:r>
                  <a:rPr lang="en-US" dirty="0" err="1"/>
                  <a:t>rândul</a:t>
                </a:r>
                <a:r>
                  <a:rPr lang="en-US" dirty="0"/>
                  <a:t> </a:t>
                </a:r>
                <a:r>
                  <a:rPr lang="ro-RO" dirty="0"/>
                  <a:t>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=""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=""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=""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</a:t>
                </a:r>
                <a:r>
                  <a:rPr lang="ro-RO" b="1" dirty="0" smtClean="0"/>
                  <a:t>31</a:t>
                </a:r>
                <a:endParaRPr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=""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=""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=""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21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=""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6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=""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=""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=""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=""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929905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supuși ventilării mecanice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=""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=""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=""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20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308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=""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1549</TotalTime>
  <Words>205</Words>
  <Application>Microsoft Office PowerPoint</Application>
  <PresentationFormat>Произвольный</PresentationFormat>
  <Paragraphs>90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White</vt:lpstr>
      <vt:lpstr>Prezentarea Informațiilor actualizate </vt:lpstr>
      <vt:lpstr>Numărul de cazuri noi de infectare cu COVID-19</vt:lpstr>
      <vt:lpstr>Testarea COVID-19</vt:lpstr>
      <vt:lpstr>Слайд 4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3.359 Persoane revenite în țară (24H)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Silvia</cp:lastModifiedBy>
  <cp:revision>246</cp:revision>
  <dcterms:modified xsi:type="dcterms:W3CDTF">2020-06-10T13:12:00Z</dcterms:modified>
</cp:coreProperties>
</file>