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4" autoAdjust="0"/>
    <p:restoredTop sz="94646"/>
  </p:normalViewPr>
  <p:slideViewPr>
    <p:cSldViewPr snapToGrid="0">
      <p:cViewPr varScale="1">
        <p:scale>
          <a:sx n="25" d="100"/>
          <a:sy n="25" d="100"/>
        </p:scale>
        <p:origin x="-898" y="-91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49949E-2"/>
          <c:y val="2.1559547907220748E-2"/>
          <c:w val="0.94832408590414929"/>
          <c:h val="0.639607364653285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Лист1!$A$2:$A$26</c:f>
              <c:strCache>
                <c:ptCount val="25"/>
                <c:pt idx="0">
                  <c:v>Chișinău</c:v>
                </c:pt>
                <c:pt idx="1">
                  <c:v>Transnistia</c:v>
                </c:pt>
                <c:pt idx="2">
                  <c:v>Ceadîr-Lunga</c:v>
                </c:pt>
                <c:pt idx="3">
                  <c:v>Cahul</c:v>
                </c:pt>
                <c:pt idx="4">
                  <c:v>Orhei</c:v>
                </c:pt>
                <c:pt idx="5">
                  <c:v>Bălți</c:v>
                </c:pt>
                <c:pt idx="6">
                  <c:v>Soroca</c:v>
                </c:pt>
                <c:pt idx="7">
                  <c:v>Taraclia</c:v>
                </c:pt>
                <c:pt idx="8">
                  <c:v>Comrat</c:v>
                </c:pt>
                <c:pt idx="9">
                  <c:v>Ialoveni</c:v>
                </c:pt>
                <c:pt idx="10">
                  <c:v>Ocnița</c:v>
                </c:pt>
                <c:pt idx="11">
                  <c:v>Sîngerei</c:v>
                </c:pt>
                <c:pt idx="12">
                  <c:v>Florești</c:v>
                </c:pt>
                <c:pt idx="13">
                  <c:v>Ștefan-Vodă </c:v>
                </c:pt>
                <c:pt idx="14">
                  <c:v>Vulcanești</c:v>
                </c:pt>
                <c:pt idx="15">
                  <c:v>Briceni</c:v>
                </c:pt>
                <c:pt idx="16">
                  <c:v>Criuleni</c:v>
                </c:pt>
                <c:pt idx="17">
                  <c:v>Rîșcani</c:v>
                </c:pt>
                <c:pt idx="18">
                  <c:v>Strășeni</c:v>
                </c:pt>
                <c:pt idx="19">
                  <c:v>Călărași</c:v>
                </c:pt>
                <c:pt idx="20">
                  <c:v>Căușeni</c:v>
                </c:pt>
                <c:pt idx="21">
                  <c:v>Cimișlia</c:v>
                </c:pt>
                <c:pt idx="22">
                  <c:v>Drochia</c:v>
                </c:pt>
                <c:pt idx="23">
                  <c:v>Fălești</c:v>
                </c:pt>
                <c:pt idx="24">
                  <c:v>Ungheni</c:v>
                </c:pt>
              </c:strCache>
            </c:strRef>
          </c:cat>
          <c:val>
            <c:numRef>
              <c:f>Лист1!$B$2:$B$26</c:f>
              <c:numCache>
                <c:formatCode>General</c:formatCode>
                <c:ptCount val="25"/>
                <c:pt idx="0">
                  <c:v>67</c:v>
                </c:pt>
                <c:pt idx="1">
                  <c:v>27</c:v>
                </c:pt>
                <c:pt idx="2">
                  <c:v>11</c:v>
                </c:pt>
                <c:pt idx="3">
                  <c:v>10</c:v>
                </c:pt>
                <c:pt idx="4">
                  <c:v>9</c:v>
                </c:pt>
                <c:pt idx="5">
                  <c:v>8</c:v>
                </c:pt>
                <c:pt idx="6">
                  <c:v>8</c:v>
                </c:pt>
                <c:pt idx="7">
                  <c:v>6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4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634816"/>
        <c:axId val="146340608"/>
      </c:barChart>
      <c:catAx>
        <c:axId val="57634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6340608"/>
        <c:crosses val="autoZero"/>
        <c:auto val="1"/>
        <c:lblAlgn val="ctr"/>
        <c:lblOffset val="100"/>
        <c:noMultiLvlLbl val="0"/>
      </c:catAx>
      <c:valAx>
        <c:axId val="14634060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576348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3544E-17"/>
                  <c:y val="-1.99218756127548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4"/>
              <c:layout>
                <c:manualLayout>
                  <c:x val="0"/>
                  <c:y val="5.74658969313395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5"/>
              <c:layout>
                <c:manualLayout>
                  <c:x val="5.5071996444864125E-4"/>
                  <c:y val="-5.74658969313395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Лист1!$A$2:$A$82</c:f>
              <c:numCache>
                <c:formatCode>dd\/mm\/yyyy</c:formatCode>
                <c:ptCount val="81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</c:numCache>
            </c:numRef>
          </c:cat>
          <c:val>
            <c:numRef>
              <c:f>Лист1!$B$2:$B$82</c:f>
              <c:numCache>
                <c:formatCode>General</c:formatCode>
                <c:ptCount val="8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635328"/>
        <c:axId val="186164928"/>
      </c:barChart>
      <c:dateAx>
        <c:axId val="57635328"/>
        <c:scaling>
          <c:orientation val="minMax"/>
        </c:scaling>
        <c:delete val="0"/>
        <c:axPos val="b"/>
        <c:numFmt formatCode="dd\/mm\/yyyy" sourceLinked="1"/>
        <c:majorTickMark val="out"/>
        <c:minorTickMark val="none"/>
        <c:tickLblPos val="nextTo"/>
        <c:crossAx val="186164928"/>
        <c:crosses val="autoZero"/>
        <c:auto val="1"/>
        <c:lblOffset val="100"/>
        <c:baseTimeUnit val="days"/>
        <c:majorUnit val="1"/>
        <c:majorTimeUnit val="days"/>
      </c:dateAx>
      <c:valAx>
        <c:axId val="1861649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76353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3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2"/>
              <c:layout>
                <c:manualLayout>
                  <c:x val="-6.1164816013584567E-4"/>
                  <c:y val="5.859375180221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Лист1!$A$2:$A$61</c:f>
              <c:numCache>
                <c:formatCode>dd\/mm\/yyyy</c:formatCode>
                <c:ptCount val="60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</c:numCache>
            </c:numRef>
          </c:cat>
          <c:val>
            <c:numRef>
              <c:f>Лист1!$B$2:$B$61</c:f>
              <c:numCache>
                <c:formatCode>General</c:formatCode>
                <c:ptCount val="60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6675712"/>
        <c:axId val="146339456"/>
      </c:barChart>
      <c:dateAx>
        <c:axId val="146675712"/>
        <c:scaling>
          <c:orientation val="minMax"/>
        </c:scaling>
        <c:delete val="0"/>
        <c:axPos val="b"/>
        <c:numFmt formatCode="dd\/mm\/yyyy" sourceLinked="1"/>
        <c:majorTickMark val="out"/>
        <c:minorTickMark val="none"/>
        <c:tickLblPos val="nextTo"/>
        <c:crossAx val="146339456"/>
        <c:crosses val="autoZero"/>
        <c:auto val="1"/>
        <c:lblOffset val="100"/>
        <c:baseTimeUnit val="days"/>
      </c:dateAx>
      <c:valAx>
        <c:axId val="146339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466757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28.05.2020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smtClean="0">
                    <a:solidFill>
                      <a:schemeClr val="bg1"/>
                    </a:solidFill>
                  </a:rPr>
                  <a:t>282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1.968</a:t>
            </a:r>
            <a:r>
              <a:rPr lang="ro-RO" sz="8000" b="1" dirty="0" smtClean="0"/>
              <a:t> 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:a16="http://schemas.microsoft.com/office/drawing/2014/main" xmlns="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:a16="http://schemas.microsoft.com/office/drawing/2014/main" xmlns="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xmlns="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xmlns="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:a16="http://schemas.microsoft.com/office/drawing/2014/main" xmlns="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:a16="http://schemas.microsoft.com/office/drawing/2014/main" xmlns="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:a16="http://schemas.microsoft.com/office/drawing/2014/main" xmlns="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:a16="http://schemas.microsoft.com/office/drawing/2014/main" xmlns="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:a16="http://schemas.microsoft.com/office/drawing/2014/main" xmlns="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xmlns="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xmlns="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:a16="http://schemas.microsoft.com/office/drawing/2014/main" xmlns="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:a16="http://schemas.microsoft.com/office/drawing/2014/main" xmlns="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:a16="http://schemas.microsoft.com/office/drawing/2014/main" xmlns="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:a16="http://schemas.microsoft.com/office/drawing/2014/main" xmlns="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:a16="http://schemas.microsoft.com/office/drawing/2014/main" xmlns="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:a16="http://schemas.microsoft.com/office/drawing/2014/main" xmlns="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:a16="http://schemas.microsoft.com/office/drawing/2014/main" xmlns="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xmlns="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:a16="http://schemas.microsoft.com/office/drawing/2014/main" xmlns="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:a16="http://schemas.microsoft.com/office/drawing/2014/main" xmlns="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xmlns="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:a16="http://schemas.microsoft.com/office/drawing/2014/main" xmlns="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:a16="http://schemas.microsoft.com/office/drawing/2014/main" xmlns="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:a16="http://schemas.microsoft.com/office/drawing/2014/main" xmlns="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:a16="http://schemas.microsoft.com/office/drawing/2014/main" xmlns="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xmlns="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xmlns="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:a16="http://schemas.microsoft.com/office/drawing/2014/main" xmlns="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:a16="http://schemas.microsoft.com/office/drawing/2014/main" xmlns="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:a16="http://schemas.microsoft.com/office/drawing/2014/main" xmlns="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:a16="http://schemas.microsoft.com/office/drawing/2014/main" xmlns="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:a16="http://schemas.microsoft.com/office/drawing/2014/main" xmlns="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:a16="http://schemas.microsoft.com/office/drawing/2014/main" xmlns="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:a16="http://schemas.microsoft.com/office/drawing/2014/main" xmlns="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:a16="http://schemas.microsoft.com/office/drawing/2014/main" xmlns="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:a16="http://schemas.microsoft.com/office/drawing/2014/main" xmlns="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:a16="http://schemas.microsoft.com/office/drawing/2014/main" xmlns="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:a16="http://schemas.microsoft.com/office/drawing/2014/main" xmlns="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:a16="http://schemas.microsoft.com/office/drawing/2014/main" xmlns="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:a16="http://schemas.microsoft.com/office/drawing/2014/main" xmlns="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:a16="http://schemas.microsoft.com/office/drawing/2014/main" xmlns="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:a16="http://schemas.microsoft.com/office/drawing/2014/main" xmlns="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:a16="http://schemas.microsoft.com/office/drawing/2014/main" xmlns="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1.268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:a16="http://schemas.microsoft.com/office/drawing/2014/main" xmlns="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:a16="http://schemas.microsoft.com/office/drawing/2014/main" xmlns="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xmlns="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:a16="http://schemas.microsoft.com/office/drawing/2014/main" xmlns="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:a16="http://schemas.microsoft.com/office/drawing/2014/main" xmlns="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:a16="http://schemas.microsoft.com/office/drawing/2014/main" xmlns="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:a16="http://schemas.microsoft.com/office/drawing/2014/main" xmlns="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546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:a16="http://schemas.microsoft.com/office/drawing/2014/main" xmlns="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:a16="http://schemas.microsoft.com/office/drawing/2014/main" xmlns="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:a16="http://schemas.microsoft.com/office/drawing/2014/main" xmlns="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:a16="http://schemas.microsoft.com/office/drawing/2014/main" xmlns="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:a16="http://schemas.microsoft.com/office/drawing/2014/main" xmlns="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:a16="http://schemas.microsoft.com/office/drawing/2014/main" xmlns="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:a16="http://schemas.microsoft.com/office/drawing/2014/main" xmlns="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154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7.725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188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3.321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1.231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1.445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214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=""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=""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=""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=""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=""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=""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=""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51.262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333178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75067831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4.123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+148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50932058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+17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7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248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197</Words>
  <Application>Microsoft Office PowerPoint</Application>
  <PresentationFormat>Custom</PresentationFormat>
  <Paragraphs>82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1.968 Persoane revenite în țară (24H)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180</cp:revision>
  <dcterms:modified xsi:type="dcterms:W3CDTF">2020-05-28T13:25:33Z</dcterms:modified>
</cp:coreProperties>
</file>