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6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7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8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notesSlides/notesSlide9.xml" ContentType="application/vnd.openxmlformats-officedocument.presentationml.notesSlide+xml"/>
  <Override PartName="/ppt/charts/chart13.xml" ContentType="application/vnd.openxmlformats-officedocument.drawingml.chart+xml"/>
  <Override PartName="/ppt/drawings/drawing2.xml" ContentType="application/vnd.openxmlformats-officedocument.drawingml.chartshapes+xml"/>
  <Override PartName="/ppt/notesSlides/notesSlide10.xml" ContentType="application/vnd.openxmlformats-officedocument.presentationml.notesSlide+xml"/>
  <Override PartName="/ppt/charts/chart14.xml" ContentType="application/vnd.openxmlformats-officedocument.drawingml.chart+xml"/>
  <Override PartName="/ppt/drawings/drawing3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56" r:id="rId2"/>
    <p:sldId id="379" r:id="rId3"/>
    <p:sldId id="360" r:id="rId4"/>
    <p:sldId id="361" r:id="rId5"/>
    <p:sldId id="362" r:id="rId6"/>
    <p:sldId id="381" r:id="rId7"/>
    <p:sldId id="374" r:id="rId8"/>
    <p:sldId id="382" r:id="rId9"/>
    <p:sldId id="366" r:id="rId10"/>
    <p:sldId id="367" r:id="rId11"/>
    <p:sldId id="349" r:id="rId12"/>
    <p:sldId id="370" r:id="rId13"/>
    <p:sldId id="376" r:id="rId14"/>
    <p:sldId id="373" r:id="rId15"/>
    <p:sldId id="261" r:id="rId16"/>
    <p:sldId id="353" r:id="rId17"/>
    <p:sldId id="380" r:id="rId18"/>
    <p:sldId id="266" r:id="rId19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niel Ciubotaru" initials="DC" lastIdx="1" clrIdx="0">
    <p:extLst>
      <p:ext uri="{19B8F6BF-5375-455C-9EA6-DF929625EA0E}">
        <p15:presenceInfo xmlns:p15="http://schemas.microsoft.com/office/powerpoint/2012/main" userId="fc2ca31c654db16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0010"/>
    <a:srgbClr val="1D46F3"/>
    <a:srgbClr val="007949"/>
    <a:srgbClr val="FE0061"/>
    <a:srgbClr val="C8C8C8"/>
    <a:srgbClr val="ADA9BB"/>
    <a:srgbClr val="008E40"/>
    <a:srgbClr val="00B1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40"/>
    <p:restoredTop sz="82047"/>
  </p:normalViewPr>
  <p:slideViewPr>
    <p:cSldViewPr snapToGrid="0">
      <p:cViewPr varScale="1">
        <p:scale>
          <a:sx n="35" d="100"/>
          <a:sy n="35" d="100"/>
        </p:scale>
        <p:origin x="200" y="712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alexei.ceban/Desktop/COVID-19/28.05.2020/COVID-19%20doar%20pozitivi-28.05.202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alexei.ceban/Desktop/COVID-19/28.05.2020/COVID-19%20doar%20pozitivi-28.05.2020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alexei.ceban/Desktop/COVID-19/28.05.2020/COVID-19%20doar%20pozitivi-28.05.2020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2.xml"/><Relationship Id="rId1" Type="http://schemas.microsoft.com/office/2011/relationships/chartStyle" Target="style12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Microsoft_Excel_Worksheet2.xlsx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3.xlsx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4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alexei.ceban/Desktop/COVID-19/28.05.2020/COVID-19%20doar%20pozitivi-28.05.2020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alexei.ceban/Desktop/COVID-19/28.05.2020/COVID-19%20doar%20pozitivi-28.05.2020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alexei.ceban/Desktop/COVID-19/24.05.2020/Pentru%20prezentareCovid_24.05.2020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alexei.ceban/Library/Containers/com.microsoft.Excel/Data/Desktop/COVID-19/Rata%20de%20contagiozitate/COVID_MDA_R0_MB_adHM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alexei.ceban/Desktop/COVID-19/28.05.2020/COVID-19%20doar%20pozitivi-28.05.2020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alexei.ceban/Library/Containers/com.microsoft.Excel/Data/Desktop/COVID-19/28.05.2020/COVID-19%20doar%20pozitivi-28.05.2020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Incidenta!$B$1</c:f>
              <c:strCache>
                <c:ptCount val="1"/>
                <c:pt idx="0">
                  <c:v>Incidența la 1 mln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MD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Incidenta!$A$2:$A$38</c:f>
              <c:strCache>
                <c:ptCount val="37"/>
                <c:pt idx="0">
                  <c:v>Luxemburg</c:v>
                </c:pt>
                <c:pt idx="1">
                  <c:v>Spania</c:v>
                </c:pt>
                <c:pt idx="2">
                  <c:v>Islanda</c:v>
                </c:pt>
                <c:pt idx="3">
                  <c:v>Irlanda</c:v>
                </c:pt>
                <c:pt idx="4">
                  <c:v>Belgia</c:v>
                </c:pt>
                <c:pt idx="5">
                  <c:v>Belorus</c:v>
                </c:pt>
                <c:pt idx="6">
                  <c:v>Regatul Unit</c:v>
                </c:pt>
                <c:pt idx="7">
                  <c:v>Italia</c:v>
                </c:pt>
                <c:pt idx="8">
                  <c:v>Elveţia</c:v>
                </c:pt>
                <c:pt idx="9">
                  <c:v>Suedia</c:v>
                </c:pt>
                <c:pt idx="10">
                  <c:v>Portugalia</c:v>
                </c:pt>
                <c:pt idx="11">
                  <c:v>Franţa</c:v>
                </c:pt>
                <c:pt idx="12">
                  <c:v>Olanda</c:v>
                </c:pt>
                <c:pt idx="13">
                  <c:v>Rusia</c:v>
                </c:pt>
                <c:pt idx="14">
                  <c:v>Republica Moldova</c:v>
                </c:pt>
                <c:pt idx="15">
                  <c:v>Germania</c:v>
                </c:pt>
                <c:pt idx="16">
                  <c:v>Danemarca</c:v>
                </c:pt>
                <c:pt idx="17">
                  <c:v>Austria</c:v>
                </c:pt>
                <c:pt idx="18">
                  <c:v>Norvegia</c:v>
                </c:pt>
                <c:pt idx="19">
                  <c:v>Estonia</c:v>
                </c:pt>
                <c:pt idx="20">
                  <c:v>Serbia</c:v>
                </c:pt>
                <c:pt idx="21">
                  <c:v>Finlanda</c:v>
                </c:pt>
                <c:pt idx="22">
                  <c:v>Macedonia de Nord</c:v>
                </c:pt>
                <c:pt idx="23">
                  <c:v>România</c:v>
                </c:pt>
                <c:pt idx="24">
                  <c:v>Cehia</c:v>
                </c:pt>
                <c:pt idx="25">
                  <c:v>Bosnia si Hertegovina</c:v>
                </c:pt>
                <c:pt idx="26">
                  <c:v>Slovenia</c:v>
                </c:pt>
                <c:pt idx="27">
                  <c:v>Lituania</c:v>
                </c:pt>
                <c:pt idx="28">
                  <c:v>Polonia</c:v>
                </c:pt>
                <c:pt idx="29">
                  <c:v>Letonia</c:v>
                </c:pt>
                <c:pt idx="30">
                  <c:v>Croaţia</c:v>
                </c:pt>
                <c:pt idx="31">
                  <c:v>Ucraina</c:v>
                </c:pt>
                <c:pt idx="32">
                  <c:v>Ungaria</c:v>
                </c:pt>
                <c:pt idx="33">
                  <c:v>Albania</c:v>
                </c:pt>
                <c:pt idx="34">
                  <c:v>Bulgaria</c:v>
                </c:pt>
                <c:pt idx="35">
                  <c:v>Grecia</c:v>
                </c:pt>
                <c:pt idx="36">
                  <c:v>Slovacia</c:v>
                </c:pt>
              </c:strCache>
            </c:strRef>
          </c:cat>
          <c:val>
            <c:numRef>
              <c:f>Incidenta!$B$2:$B$38</c:f>
              <c:numCache>
                <c:formatCode>General</c:formatCode>
                <c:ptCount val="37"/>
                <c:pt idx="0">
                  <c:v>6402</c:v>
                </c:pt>
                <c:pt idx="1">
                  <c:v>6071</c:v>
                </c:pt>
                <c:pt idx="2">
                  <c:v>5293</c:v>
                </c:pt>
                <c:pt idx="3">
                  <c:v>5028</c:v>
                </c:pt>
                <c:pt idx="4">
                  <c:v>4993</c:v>
                </c:pt>
                <c:pt idx="5">
                  <c:v>4218</c:v>
                </c:pt>
                <c:pt idx="6">
                  <c:v>3939</c:v>
                </c:pt>
                <c:pt idx="7">
                  <c:v>3822</c:v>
                </c:pt>
                <c:pt idx="8">
                  <c:v>3561</c:v>
                </c:pt>
                <c:pt idx="9">
                  <c:v>3540</c:v>
                </c:pt>
                <c:pt idx="10">
                  <c:v>3068</c:v>
                </c:pt>
                <c:pt idx="11">
                  <c:v>2803</c:v>
                </c:pt>
                <c:pt idx="12">
                  <c:v>2682</c:v>
                </c:pt>
                <c:pt idx="13">
                  <c:v>2598</c:v>
                </c:pt>
                <c:pt idx="14">
                  <c:v>2224</c:v>
                </c:pt>
                <c:pt idx="15">
                  <c:v>2172</c:v>
                </c:pt>
                <c:pt idx="16">
                  <c:v>1988</c:v>
                </c:pt>
                <c:pt idx="17">
                  <c:v>1847</c:v>
                </c:pt>
                <c:pt idx="18">
                  <c:v>1551</c:v>
                </c:pt>
                <c:pt idx="19">
                  <c:v>1395</c:v>
                </c:pt>
                <c:pt idx="20">
                  <c:v>1293</c:v>
                </c:pt>
                <c:pt idx="21">
                  <c:v>1217</c:v>
                </c:pt>
                <c:pt idx="22">
                  <c:v>997</c:v>
                </c:pt>
                <c:pt idx="23">
                  <c:v>976</c:v>
                </c:pt>
                <c:pt idx="24">
                  <c:v>850</c:v>
                </c:pt>
                <c:pt idx="25">
                  <c:v>750</c:v>
                </c:pt>
                <c:pt idx="26">
                  <c:v>709</c:v>
                </c:pt>
                <c:pt idx="27">
                  <c:v>608</c:v>
                </c:pt>
                <c:pt idx="28">
                  <c:v>597</c:v>
                </c:pt>
                <c:pt idx="29">
                  <c:v>562</c:v>
                </c:pt>
                <c:pt idx="30">
                  <c:v>547</c:v>
                </c:pt>
                <c:pt idx="31">
                  <c:v>512</c:v>
                </c:pt>
                <c:pt idx="32">
                  <c:v>395</c:v>
                </c:pt>
                <c:pt idx="33">
                  <c:v>374</c:v>
                </c:pt>
                <c:pt idx="34">
                  <c:v>356</c:v>
                </c:pt>
                <c:pt idx="35">
                  <c:v>278</c:v>
                </c:pt>
                <c:pt idx="36">
                  <c:v>278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AB-7742-91F8-1165289BF9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01148207"/>
        <c:axId val="2100471135"/>
      </c:barChart>
      <c:catAx>
        <c:axId val="21011482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MD"/>
          </a:p>
        </c:txPr>
        <c:crossAx val="2100471135"/>
        <c:crosses val="autoZero"/>
        <c:auto val="1"/>
        <c:lblAlgn val="ctr"/>
        <c:lblOffset val="100"/>
        <c:noMultiLvlLbl val="0"/>
      </c:catAx>
      <c:valAx>
        <c:axId val="210047113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MD"/>
          </a:p>
        </c:txPr>
        <c:crossAx val="210114820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800"/>
      </a:pPr>
      <a:endParaRPr lang="en-MD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4C2-B147-AEA7-56BB0C426C9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4C2-B147-AEA7-56BB0C426C9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B4C2-B147-AEA7-56BB0C426C9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4C2-B147-AEA7-56BB0C426C9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MD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'Lucrători medicali'!$A$1:$A$4</c:f>
              <c:strCache>
                <c:ptCount val="4"/>
                <c:pt idx="0">
                  <c:v>Asistent medical</c:v>
                </c:pt>
                <c:pt idx="1">
                  <c:v>Medic</c:v>
                </c:pt>
                <c:pt idx="2">
                  <c:v>Infirmier</c:v>
                </c:pt>
                <c:pt idx="3">
                  <c:v>Personal auxiliar</c:v>
                </c:pt>
              </c:strCache>
            </c:strRef>
          </c:cat>
          <c:val>
            <c:numRef>
              <c:f>'Lucrători medicali'!$B$1:$B$4</c:f>
              <c:numCache>
                <c:formatCode>General</c:formatCode>
                <c:ptCount val="4"/>
                <c:pt idx="0">
                  <c:v>691</c:v>
                </c:pt>
                <c:pt idx="1">
                  <c:v>389</c:v>
                </c:pt>
                <c:pt idx="2">
                  <c:v>329</c:v>
                </c:pt>
                <c:pt idx="3">
                  <c:v>155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4C2-B147-AEA7-56BB0C426C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400"/>
      </a:pPr>
      <a:endParaRPr lang="en-MD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DB2-264E-B797-63E6CC0BB89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DB2-264E-B797-63E6CC0BB896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DB2-264E-B797-63E6CC0BB89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4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MD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'Lucrători medicali'!$A$6:$A$8</c:f>
              <c:strCache>
                <c:ptCount val="3"/>
                <c:pt idx="0">
                  <c:v>Decedați</c:v>
                </c:pt>
                <c:pt idx="1">
                  <c:v>Vindecați</c:v>
                </c:pt>
                <c:pt idx="2">
                  <c:v>Bolnavi</c:v>
                </c:pt>
              </c:strCache>
            </c:strRef>
          </c:cat>
          <c:val>
            <c:numRef>
              <c:f>'Lucrători medicali'!$B$6:$B$8</c:f>
              <c:numCache>
                <c:formatCode>General</c:formatCode>
                <c:ptCount val="3"/>
                <c:pt idx="0">
                  <c:v>18</c:v>
                </c:pt>
                <c:pt idx="1">
                  <c:v>996</c:v>
                </c:pt>
                <c:pt idx="2">
                  <c:v>550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DB2-264E-B797-63E6CC0BB8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MD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4000"/>
      </a:pPr>
      <a:endParaRPr lang="en-MD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4273147614204685E-2"/>
          <c:y val="3.5629633887004998E-2"/>
          <c:w val="0.88323558463785179"/>
          <c:h val="0.5490235070981091"/>
        </c:manualLayout>
      </c:layout>
      <c:lineChart>
        <c:grouping val="standard"/>
        <c:varyColors val="0"/>
        <c:ser>
          <c:idx val="0"/>
          <c:order val="0"/>
          <c:tx>
            <c:strRef>
              <c:f>'R0-prognoza'!$B$1</c:f>
              <c:strCache>
                <c:ptCount val="1"/>
                <c:pt idx="0">
                  <c:v>R0 ↓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Pt>
            <c:idx val="11"/>
            <c:marker>
              <c:symbol val="circle"/>
              <c:size val="5"/>
              <c:spPr>
                <a:solidFill>
                  <a:schemeClr val="accent1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rgbClr val="00B05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E-7C60-A849-B0D0-66363D67207B}"/>
              </c:ext>
            </c:extLst>
          </c:dPt>
          <c:dPt>
            <c:idx val="12"/>
            <c:marker>
              <c:symbol val="circle"/>
              <c:size val="5"/>
              <c:spPr>
                <a:solidFill>
                  <a:schemeClr val="accent1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rgbClr val="00B05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F-7C60-A849-B0D0-66363D67207B}"/>
              </c:ext>
            </c:extLst>
          </c:dPt>
          <c:dPt>
            <c:idx val="13"/>
            <c:marker>
              <c:symbol val="circle"/>
              <c:size val="5"/>
              <c:spPr>
                <a:solidFill>
                  <a:schemeClr val="accent1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rgbClr val="00B05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0-7C60-A849-B0D0-66363D67207B}"/>
              </c:ext>
            </c:extLst>
          </c:dPt>
          <c:dPt>
            <c:idx val="14"/>
            <c:marker>
              <c:symbol val="circle"/>
              <c:size val="5"/>
              <c:spPr>
                <a:solidFill>
                  <a:schemeClr val="accent1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rgbClr val="00B05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1-7C60-A849-B0D0-66363D67207B}"/>
              </c:ext>
            </c:extLst>
          </c:dPt>
          <c:dPt>
            <c:idx val="15"/>
            <c:marker>
              <c:symbol val="circle"/>
              <c:size val="5"/>
              <c:spPr>
                <a:solidFill>
                  <a:schemeClr val="accent1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rgbClr val="00B05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22-7C60-A849-B0D0-66363D67207B}"/>
              </c:ext>
            </c:extLst>
          </c:dPt>
          <c:dLbls>
            <c:dLbl>
              <c:idx val="8"/>
              <c:layout>
                <c:manualLayout>
                  <c:x val="-4.4590393249554411E-2"/>
                  <c:y val="-9.037415943445029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C60-A849-B0D0-66363D67207B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C60-A849-B0D0-66363D67207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3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MD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'R0-prognoza'!$A$2:$A$17</c:f>
              <c:strCache>
                <c:ptCount val="16"/>
                <c:pt idx="0">
                  <c:v>08.03-15.03</c:v>
                </c:pt>
                <c:pt idx="1">
                  <c:v>16.03-22.03</c:v>
                </c:pt>
                <c:pt idx="2">
                  <c:v>23.03.29.03</c:v>
                </c:pt>
                <c:pt idx="3">
                  <c:v>30.03-05.04</c:v>
                </c:pt>
                <c:pt idx="4">
                  <c:v>06.04-12.04</c:v>
                </c:pt>
                <c:pt idx="5">
                  <c:v>13.04-19.04</c:v>
                </c:pt>
                <c:pt idx="6">
                  <c:v>20.04-26.04</c:v>
                </c:pt>
                <c:pt idx="7">
                  <c:v>27.04-03.05</c:v>
                </c:pt>
                <c:pt idx="8">
                  <c:v>04.05-10.05</c:v>
                </c:pt>
                <c:pt idx="9">
                  <c:v>11.05-17.05</c:v>
                </c:pt>
                <c:pt idx="10">
                  <c:v>18.05-24.05</c:v>
                </c:pt>
                <c:pt idx="11">
                  <c:v>25.05-31.05</c:v>
                </c:pt>
                <c:pt idx="12">
                  <c:v>01.06-07.06</c:v>
                </c:pt>
                <c:pt idx="13">
                  <c:v>08.06-14.06</c:v>
                </c:pt>
                <c:pt idx="14">
                  <c:v>15.06-21.06</c:v>
                </c:pt>
                <c:pt idx="15">
                  <c:v>22.06-28.06</c:v>
                </c:pt>
              </c:strCache>
            </c:strRef>
          </c:cat>
          <c:val>
            <c:numRef>
              <c:f>'R0-prognoza'!$B$2:$B$17</c:f>
              <c:numCache>
                <c:formatCode>General</c:formatCode>
                <c:ptCount val="16"/>
                <c:pt idx="0">
                  <c:v>23</c:v>
                </c:pt>
                <c:pt idx="1">
                  <c:v>71</c:v>
                </c:pt>
                <c:pt idx="2">
                  <c:v>169</c:v>
                </c:pt>
                <c:pt idx="3">
                  <c:v>601</c:v>
                </c:pt>
                <c:pt idx="4">
                  <c:v>798</c:v>
                </c:pt>
                <c:pt idx="5">
                  <c:v>810</c:v>
                </c:pt>
                <c:pt idx="6">
                  <c:v>936</c:v>
                </c:pt>
                <c:pt idx="7">
                  <c:v>713</c:v>
                </c:pt>
                <c:pt idx="8">
                  <c:v>806</c:v>
                </c:pt>
                <c:pt idx="9">
                  <c:v>1133</c:v>
                </c:pt>
                <c:pt idx="10" formatCode="0">
                  <c:v>1033</c:v>
                </c:pt>
                <c:pt idx="11" formatCode="0">
                  <c:v>826.40000000000009</c:v>
                </c:pt>
                <c:pt idx="12" formatCode="0">
                  <c:v>661.12000000000012</c:v>
                </c:pt>
                <c:pt idx="13" formatCode="0">
                  <c:v>396.67200000000008</c:v>
                </c:pt>
                <c:pt idx="14" formatCode="0">
                  <c:v>238.00320000000005</c:v>
                </c:pt>
                <c:pt idx="15" formatCode="0">
                  <c:v>166.60224000000002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C60-A849-B0D0-66363D67207B}"/>
            </c:ext>
          </c:extLst>
        </c:ser>
        <c:ser>
          <c:idx val="1"/>
          <c:order val="1"/>
          <c:tx>
            <c:strRef>
              <c:f>'R0-prognoza'!$C$1</c:f>
              <c:strCache>
                <c:ptCount val="1"/>
                <c:pt idx="0">
                  <c:v>R0 →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Pt>
            <c:idx val="0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3-7C60-A849-B0D0-66363D67207B}"/>
              </c:ext>
            </c:extLst>
          </c:dPt>
          <c:dPt>
            <c:idx val="1"/>
            <c:marker>
              <c:symbol val="none"/>
            </c:marker>
            <c:bubble3D val="0"/>
            <c:spPr>
              <a:ln w="28575" cap="rnd">
                <a:solidFill>
                  <a:schemeClr val="accent1">
                    <a:alpha val="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7C60-A849-B0D0-66363D67207B}"/>
              </c:ext>
            </c:extLst>
          </c:dPt>
          <c:dPt>
            <c:idx val="2"/>
            <c:marker>
              <c:symbol val="none"/>
            </c:marker>
            <c:bubble3D val="0"/>
            <c:spPr>
              <a:ln w="28575" cap="rnd">
                <a:solidFill>
                  <a:schemeClr val="accent1">
                    <a:alpha val="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7C60-A849-B0D0-66363D67207B}"/>
              </c:ext>
            </c:extLst>
          </c:dPt>
          <c:dPt>
            <c:idx val="3"/>
            <c:marker>
              <c:symbol val="none"/>
            </c:marker>
            <c:bubble3D val="0"/>
            <c:spPr>
              <a:ln w="28575" cap="rnd">
                <a:solidFill>
                  <a:schemeClr val="accent1">
                    <a:alpha val="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9-7C60-A849-B0D0-66363D67207B}"/>
              </c:ext>
            </c:extLst>
          </c:dPt>
          <c:dPt>
            <c:idx val="4"/>
            <c:marker>
              <c:symbol val="none"/>
            </c:marker>
            <c:bubble3D val="0"/>
            <c:spPr>
              <a:ln w="28575" cap="rnd">
                <a:solidFill>
                  <a:schemeClr val="accent1">
                    <a:alpha val="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B-7C60-A849-B0D0-66363D67207B}"/>
              </c:ext>
            </c:extLst>
          </c:dPt>
          <c:dPt>
            <c:idx val="5"/>
            <c:marker>
              <c:symbol val="none"/>
            </c:marker>
            <c:bubble3D val="0"/>
            <c:spPr>
              <a:ln w="28575" cap="rnd">
                <a:solidFill>
                  <a:schemeClr val="accent1">
                    <a:alpha val="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D-7C60-A849-B0D0-66363D67207B}"/>
              </c:ext>
            </c:extLst>
          </c:dPt>
          <c:dPt>
            <c:idx val="6"/>
            <c:marker>
              <c:symbol val="none"/>
            </c:marker>
            <c:bubble3D val="0"/>
            <c:spPr>
              <a:ln w="28575" cap="rnd">
                <a:solidFill>
                  <a:schemeClr val="accent1">
                    <a:alpha val="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F-7C60-A849-B0D0-66363D67207B}"/>
              </c:ext>
            </c:extLst>
          </c:dPt>
          <c:dPt>
            <c:idx val="7"/>
            <c:marker>
              <c:symbol val="none"/>
            </c:marker>
            <c:bubble3D val="0"/>
            <c:spPr>
              <a:ln w="28575" cap="rnd">
                <a:solidFill>
                  <a:schemeClr val="accent1">
                    <a:alpha val="2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1-7C60-A849-B0D0-66363D67207B}"/>
              </c:ext>
            </c:extLst>
          </c:dPt>
          <c:dPt>
            <c:idx val="8"/>
            <c:marker>
              <c:symbol val="none"/>
            </c:marker>
            <c:bubble3D val="0"/>
            <c:spPr>
              <a:ln w="28575" cap="rnd">
                <a:solidFill>
                  <a:schemeClr val="accent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3-7C60-A849-B0D0-66363D67207B}"/>
              </c:ext>
            </c:extLst>
          </c:dPt>
          <c:dPt>
            <c:idx val="9"/>
            <c:marker>
              <c:symbol val="none"/>
            </c:marker>
            <c:bubble3D val="0"/>
            <c:spPr>
              <a:ln w="28575" cap="rnd">
                <a:solidFill>
                  <a:schemeClr val="accent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5-7C60-A849-B0D0-66363D67207B}"/>
              </c:ext>
            </c:extLst>
          </c:dPt>
          <c:dPt>
            <c:idx val="10"/>
            <c:marker>
              <c:symbol val="none"/>
            </c:marker>
            <c:bubble3D val="0"/>
            <c:spPr>
              <a:ln w="28575" cap="rnd">
                <a:solidFill>
                  <a:schemeClr val="accent1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7-7C60-A849-B0D0-66363D67207B}"/>
              </c:ext>
            </c:extLst>
          </c:dPt>
          <c:dLbls>
            <c:dLbl>
              <c:idx val="9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7C60-A849-B0D0-66363D67207B}"/>
                </c:ext>
              </c:extLst>
            </c:dLbl>
            <c:dLbl>
              <c:idx val="1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7C60-A849-B0D0-66363D67207B}"/>
                </c:ext>
              </c:extLst>
            </c:dLbl>
            <c:dLbl>
              <c:idx val="11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7C60-A849-B0D0-66363D67207B}"/>
                </c:ext>
              </c:extLst>
            </c:dLbl>
            <c:dLbl>
              <c:idx val="1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7C60-A849-B0D0-66363D67207B}"/>
                </c:ext>
              </c:extLst>
            </c:dLbl>
            <c:dLbl>
              <c:idx val="13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7C60-A849-B0D0-66363D67207B}"/>
                </c:ext>
              </c:extLst>
            </c:dLbl>
            <c:dLbl>
              <c:idx val="14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7C60-A849-B0D0-66363D67207B}"/>
                </c:ext>
              </c:extLst>
            </c:dLbl>
            <c:dLbl>
              <c:idx val="1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7C60-A849-B0D0-66363D67207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3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MD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'R0-prognoza'!$A$2:$A$17</c:f>
              <c:strCache>
                <c:ptCount val="16"/>
                <c:pt idx="0">
                  <c:v>08.03-15.03</c:v>
                </c:pt>
                <c:pt idx="1">
                  <c:v>16.03-22.03</c:v>
                </c:pt>
                <c:pt idx="2">
                  <c:v>23.03.29.03</c:v>
                </c:pt>
                <c:pt idx="3">
                  <c:v>30.03-05.04</c:v>
                </c:pt>
                <c:pt idx="4">
                  <c:v>06.04-12.04</c:v>
                </c:pt>
                <c:pt idx="5">
                  <c:v>13.04-19.04</c:v>
                </c:pt>
                <c:pt idx="6">
                  <c:v>20.04-26.04</c:v>
                </c:pt>
                <c:pt idx="7">
                  <c:v>27.04-03.05</c:v>
                </c:pt>
                <c:pt idx="8">
                  <c:v>04.05-10.05</c:v>
                </c:pt>
                <c:pt idx="9">
                  <c:v>11.05-17.05</c:v>
                </c:pt>
                <c:pt idx="10">
                  <c:v>18.05-24.05</c:v>
                </c:pt>
                <c:pt idx="11">
                  <c:v>25.05-31.05</c:v>
                </c:pt>
                <c:pt idx="12">
                  <c:v>01.06-07.06</c:v>
                </c:pt>
                <c:pt idx="13">
                  <c:v>08.06-14.06</c:v>
                </c:pt>
                <c:pt idx="14">
                  <c:v>15.06-21.06</c:v>
                </c:pt>
                <c:pt idx="15">
                  <c:v>22.06-28.06</c:v>
                </c:pt>
              </c:strCache>
            </c:strRef>
          </c:cat>
          <c:val>
            <c:numRef>
              <c:f>'R0-prognoza'!$C$2:$C$17</c:f>
              <c:numCache>
                <c:formatCode>General</c:formatCode>
                <c:ptCount val="16"/>
                <c:pt idx="0">
                  <c:v>23</c:v>
                </c:pt>
                <c:pt idx="1">
                  <c:v>71</c:v>
                </c:pt>
                <c:pt idx="2">
                  <c:v>169</c:v>
                </c:pt>
                <c:pt idx="3">
                  <c:v>601</c:v>
                </c:pt>
                <c:pt idx="4">
                  <c:v>798</c:v>
                </c:pt>
                <c:pt idx="5">
                  <c:v>810</c:v>
                </c:pt>
                <c:pt idx="6">
                  <c:v>936</c:v>
                </c:pt>
                <c:pt idx="7">
                  <c:v>713</c:v>
                </c:pt>
                <c:pt idx="8">
                  <c:v>806</c:v>
                </c:pt>
                <c:pt idx="9">
                  <c:v>1133</c:v>
                </c:pt>
                <c:pt idx="10" formatCode="0">
                  <c:v>1033</c:v>
                </c:pt>
                <c:pt idx="11" formatCode="0">
                  <c:v>1136.3000000000002</c:v>
                </c:pt>
                <c:pt idx="12" formatCode="0">
                  <c:v>909.04000000000019</c:v>
                </c:pt>
                <c:pt idx="13" formatCode="0">
                  <c:v>1181.7520000000002</c:v>
                </c:pt>
                <c:pt idx="14" formatCode="0">
                  <c:v>1063.5768000000003</c:v>
                </c:pt>
                <c:pt idx="15" formatCode="0">
                  <c:v>1169.9344800000003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D-7C60-A849-B0D0-66363D6720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85463855"/>
        <c:axId val="388436287"/>
      </c:lineChart>
      <c:catAx>
        <c:axId val="3854638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MD"/>
          </a:p>
        </c:txPr>
        <c:crossAx val="388436287"/>
        <c:crosses val="autoZero"/>
        <c:auto val="1"/>
        <c:lblAlgn val="ctr"/>
        <c:lblOffset val="100"/>
        <c:noMultiLvlLbl val="0"/>
      </c:catAx>
      <c:valAx>
        <c:axId val="38843628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MD"/>
          </a:p>
        </c:txPr>
        <c:crossAx val="3854638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MD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3600"/>
      </a:pPr>
      <a:endParaRPr lang="en-MD"/>
    </a:p>
  </c:txPr>
  <c:externalData r:id="rId4">
    <c:autoUpdate val="0"/>
  </c:externalData>
  <c:userShapes r:id="rId5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overlay val="0"/>
    </c:title>
    <c:autoTitleDeleted val="0"/>
    <c:plotArea>
      <c:layout>
        <c:manualLayout>
          <c:layoutTarget val="inner"/>
          <c:xMode val="edge"/>
          <c:yMode val="edge"/>
          <c:x val="4.7696249937161719E-3"/>
          <c:y val="3.513166296712987E-2"/>
          <c:w val="0.96583590610118397"/>
          <c:h val="0.8386616436947874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cat>
            <c:numRef>
              <c:f>Лист1!$A$2:$A$71</c:f>
              <c:numCache>
                <c:formatCode>dd/mm/yyyy</c:formatCode>
                <c:ptCount val="70"/>
                <c:pt idx="0">
                  <c:v>43899</c:v>
                </c:pt>
                <c:pt idx="1">
                  <c:v>43900</c:v>
                </c:pt>
                <c:pt idx="2">
                  <c:v>43901</c:v>
                </c:pt>
                <c:pt idx="3">
                  <c:v>43902</c:v>
                </c:pt>
                <c:pt idx="4">
                  <c:v>43903</c:v>
                </c:pt>
                <c:pt idx="5">
                  <c:v>43904</c:v>
                </c:pt>
                <c:pt idx="6">
                  <c:v>43905</c:v>
                </c:pt>
                <c:pt idx="7">
                  <c:v>43906</c:v>
                </c:pt>
                <c:pt idx="8">
                  <c:v>43907</c:v>
                </c:pt>
                <c:pt idx="9">
                  <c:v>43908</c:v>
                </c:pt>
                <c:pt idx="10">
                  <c:v>43909</c:v>
                </c:pt>
                <c:pt idx="11">
                  <c:v>43910</c:v>
                </c:pt>
                <c:pt idx="12">
                  <c:v>43911</c:v>
                </c:pt>
                <c:pt idx="13">
                  <c:v>43912</c:v>
                </c:pt>
                <c:pt idx="14">
                  <c:v>43913</c:v>
                </c:pt>
                <c:pt idx="15">
                  <c:v>43914</c:v>
                </c:pt>
                <c:pt idx="16">
                  <c:v>43915</c:v>
                </c:pt>
                <c:pt idx="17">
                  <c:v>43916</c:v>
                </c:pt>
                <c:pt idx="18">
                  <c:v>43917</c:v>
                </c:pt>
                <c:pt idx="19">
                  <c:v>43918</c:v>
                </c:pt>
                <c:pt idx="20">
                  <c:v>43919</c:v>
                </c:pt>
                <c:pt idx="21">
                  <c:v>43920</c:v>
                </c:pt>
                <c:pt idx="22">
                  <c:v>43921</c:v>
                </c:pt>
                <c:pt idx="23">
                  <c:v>43922</c:v>
                </c:pt>
                <c:pt idx="24">
                  <c:v>43923</c:v>
                </c:pt>
                <c:pt idx="25">
                  <c:v>43924</c:v>
                </c:pt>
                <c:pt idx="26">
                  <c:v>43925</c:v>
                </c:pt>
                <c:pt idx="27">
                  <c:v>43926</c:v>
                </c:pt>
                <c:pt idx="28">
                  <c:v>43927</c:v>
                </c:pt>
                <c:pt idx="29">
                  <c:v>43928</c:v>
                </c:pt>
                <c:pt idx="30">
                  <c:v>43929</c:v>
                </c:pt>
                <c:pt idx="31">
                  <c:v>43930</c:v>
                </c:pt>
                <c:pt idx="32">
                  <c:v>43931</c:v>
                </c:pt>
                <c:pt idx="33">
                  <c:v>43932</c:v>
                </c:pt>
                <c:pt idx="34">
                  <c:v>43933</c:v>
                </c:pt>
                <c:pt idx="35">
                  <c:v>43934</c:v>
                </c:pt>
                <c:pt idx="36">
                  <c:v>43935</c:v>
                </c:pt>
                <c:pt idx="37">
                  <c:v>43936</c:v>
                </c:pt>
                <c:pt idx="38">
                  <c:v>43937</c:v>
                </c:pt>
                <c:pt idx="39">
                  <c:v>43938</c:v>
                </c:pt>
                <c:pt idx="40">
                  <c:v>43939</c:v>
                </c:pt>
                <c:pt idx="41">
                  <c:v>43940</c:v>
                </c:pt>
                <c:pt idx="42">
                  <c:v>43941</c:v>
                </c:pt>
                <c:pt idx="43">
                  <c:v>43942</c:v>
                </c:pt>
                <c:pt idx="44">
                  <c:v>43943</c:v>
                </c:pt>
                <c:pt idx="45">
                  <c:v>43944</c:v>
                </c:pt>
                <c:pt idx="46">
                  <c:v>43945</c:v>
                </c:pt>
                <c:pt idx="47">
                  <c:v>43946</c:v>
                </c:pt>
                <c:pt idx="48">
                  <c:v>43947</c:v>
                </c:pt>
                <c:pt idx="49">
                  <c:v>43948</c:v>
                </c:pt>
                <c:pt idx="50">
                  <c:v>43949</c:v>
                </c:pt>
                <c:pt idx="51">
                  <c:v>43950</c:v>
                </c:pt>
                <c:pt idx="52">
                  <c:v>43951</c:v>
                </c:pt>
                <c:pt idx="53">
                  <c:v>43952</c:v>
                </c:pt>
                <c:pt idx="54">
                  <c:v>43953</c:v>
                </c:pt>
                <c:pt idx="55">
                  <c:v>43954</c:v>
                </c:pt>
                <c:pt idx="56">
                  <c:v>43955</c:v>
                </c:pt>
                <c:pt idx="57">
                  <c:v>43956</c:v>
                </c:pt>
                <c:pt idx="58">
                  <c:v>43957</c:v>
                </c:pt>
                <c:pt idx="59">
                  <c:v>43958</c:v>
                </c:pt>
                <c:pt idx="60">
                  <c:v>43959</c:v>
                </c:pt>
                <c:pt idx="61">
                  <c:v>43960</c:v>
                </c:pt>
                <c:pt idx="62">
                  <c:v>43961</c:v>
                </c:pt>
                <c:pt idx="63">
                  <c:v>43962</c:v>
                </c:pt>
                <c:pt idx="64">
                  <c:v>43963</c:v>
                </c:pt>
                <c:pt idx="65">
                  <c:v>43964</c:v>
                </c:pt>
                <c:pt idx="66">
                  <c:v>43965</c:v>
                </c:pt>
                <c:pt idx="67">
                  <c:v>43966</c:v>
                </c:pt>
                <c:pt idx="68">
                  <c:v>43967</c:v>
                </c:pt>
                <c:pt idx="69">
                  <c:v>43968</c:v>
                </c:pt>
              </c:numCache>
            </c:numRef>
          </c:cat>
          <c:val>
            <c:numRef>
              <c:f>Лист1!$B$2:$B$71</c:f>
              <c:numCache>
                <c:formatCode>General</c:formatCode>
                <c:ptCount val="70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59E-EF40-95E7-2EC5380F4E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"/>
        <c:axId val="82601856"/>
        <c:axId val="82603392"/>
      </c:barChart>
      <c:dateAx>
        <c:axId val="82601856"/>
        <c:scaling>
          <c:orientation val="minMax"/>
          <c:min val="43885"/>
        </c:scaling>
        <c:delete val="0"/>
        <c:axPos val="b"/>
        <c:numFmt formatCode="yyyy\-mm\-dd;@" sourceLinked="0"/>
        <c:majorTickMark val="out"/>
        <c:minorTickMark val="none"/>
        <c:tickLblPos val="nextTo"/>
        <c:crossAx val="82603392"/>
        <c:crosses val="autoZero"/>
        <c:auto val="0"/>
        <c:lblOffset val="100"/>
        <c:baseTimeUnit val="days"/>
        <c:majorUnit val="1"/>
        <c:majorTimeUnit val="days"/>
      </c:dateAx>
      <c:valAx>
        <c:axId val="82603392"/>
        <c:scaling>
          <c:orientation val="minMax"/>
          <c:max val="1000"/>
        </c:scaling>
        <c:delete val="0"/>
        <c:axPos val="r"/>
        <c:numFmt formatCode="General" sourceLinked="1"/>
        <c:majorTickMark val="out"/>
        <c:minorTickMark val="none"/>
        <c:tickLblPos val="nextTo"/>
        <c:crossAx val="82601856"/>
        <c:crosses val="max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>
          <a:latin typeface="Helvetica" pitchFamily="2" charset="0"/>
          <a:cs typeface="Times New Roman" panose="02020603050405020304" pitchFamily="18" charset="0"/>
        </a:defRPr>
      </a:pPr>
      <a:endParaRPr lang="en-MD"/>
    </a:p>
  </c:txPr>
  <c:externalData r:id="rId1">
    <c:autoUpdate val="0"/>
  </c:externalData>
  <c:userShapes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overlay val="0"/>
    </c:title>
    <c:autoTitleDeleted val="0"/>
    <c:plotArea>
      <c:layout>
        <c:manualLayout>
          <c:layoutTarget val="inner"/>
          <c:xMode val="edge"/>
          <c:yMode val="edge"/>
          <c:x val="3.7563134406633066E-2"/>
          <c:y val="4.1487481665211462E-2"/>
          <c:w val="0.95761771899422754"/>
          <c:h val="0.8275417663948846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trendline>
            <c:trendlineType val="movingAvg"/>
            <c:period val="2"/>
            <c:dispRSqr val="0"/>
            <c:dispEq val="0"/>
          </c:trendline>
          <c:cat>
            <c:numRef>
              <c:f>Лист1!$A$2:$A$82</c:f>
              <c:numCache>
                <c:formatCode>m/d/yy</c:formatCode>
                <c:ptCount val="81"/>
                <c:pt idx="0">
                  <c:v>43899</c:v>
                </c:pt>
                <c:pt idx="1">
                  <c:v>43900</c:v>
                </c:pt>
                <c:pt idx="2">
                  <c:v>43901</c:v>
                </c:pt>
                <c:pt idx="3">
                  <c:v>43902</c:v>
                </c:pt>
                <c:pt idx="4">
                  <c:v>43903</c:v>
                </c:pt>
                <c:pt idx="5">
                  <c:v>43904</c:v>
                </c:pt>
                <c:pt idx="6">
                  <c:v>43905</c:v>
                </c:pt>
                <c:pt idx="7">
                  <c:v>43906</c:v>
                </c:pt>
                <c:pt idx="8">
                  <c:v>43907</c:v>
                </c:pt>
                <c:pt idx="9">
                  <c:v>43908</c:v>
                </c:pt>
                <c:pt idx="10">
                  <c:v>43909</c:v>
                </c:pt>
                <c:pt idx="11">
                  <c:v>43910</c:v>
                </c:pt>
                <c:pt idx="12">
                  <c:v>43911</c:v>
                </c:pt>
                <c:pt idx="13">
                  <c:v>43912</c:v>
                </c:pt>
                <c:pt idx="14">
                  <c:v>43913</c:v>
                </c:pt>
                <c:pt idx="15">
                  <c:v>43914</c:v>
                </c:pt>
                <c:pt idx="16">
                  <c:v>43915</c:v>
                </c:pt>
                <c:pt idx="17">
                  <c:v>43916</c:v>
                </c:pt>
                <c:pt idx="18">
                  <c:v>43917</c:v>
                </c:pt>
                <c:pt idx="19">
                  <c:v>43918</c:v>
                </c:pt>
                <c:pt idx="20">
                  <c:v>43919</c:v>
                </c:pt>
                <c:pt idx="21">
                  <c:v>43920</c:v>
                </c:pt>
                <c:pt idx="22">
                  <c:v>43921</c:v>
                </c:pt>
                <c:pt idx="23">
                  <c:v>43922</c:v>
                </c:pt>
                <c:pt idx="24">
                  <c:v>43923</c:v>
                </c:pt>
                <c:pt idx="25">
                  <c:v>43924</c:v>
                </c:pt>
                <c:pt idx="26">
                  <c:v>43925</c:v>
                </c:pt>
                <c:pt idx="27">
                  <c:v>43926</c:v>
                </c:pt>
                <c:pt idx="28">
                  <c:v>43927</c:v>
                </c:pt>
                <c:pt idx="29">
                  <c:v>43928</c:v>
                </c:pt>
                <c:pt idx="30">
                  <c:v>43929</c:v>
                </c:pt>
                <c:pt idx="31">
                  <c:v>43930</c:v>
                </c:pt>
                <c:pt idx="32">
                  <c:v>43931</c:v>
                </c:pt>
                <c:pt idx="33">
                  <c:v>43932</c:v>
                </c:pt>
                <c:pt idx="34">
                  <c:v>43933</c:v>
                </c:pt>
                <c:pt idx="35">
                  <c:v>43934</c:v>
                </c:pt>
                <c:pt idx="36">
                  <c:v>43935</c:v>
                </c:pt>
                <c:pt idx="37">
                  <c:v>43936</c:v>
                </c:pt>
                <c:pt idx="38">
                  <c:v>43937</c:v>
                </c:pt>
                <c:pt idx="39">
                  <c:v>43938</c:v>
                </c:pt>
                <c:pt idx="40">
                  <c:v>43939</c:v>
                </c:pt>
                <c:pt idx="41">
                  <c:v>43940</c:v>
                </c:pt>
                <c:pt idx="42">
                  <c:v>43941</c:v>
                </c:pt>
                <c:pt idx="43">
                  <c:v>43942</c:v>
                </c:pt>
                <c:pt idx="44">
                  <c:v>43943</c:v>
                </c:pt>
                <c:pt idx="45">
                  <c:v>43944</c:v>
                </c:pt>
                <c:pt idx="46">
                  <c:v>43945</c:v>
                </c:pt>
                <c:pt idx="47">
                  <c:v>43946</c:v>
                </c:pt>
                <c:pt idx="48">
                  <c:v>43947</c:v>
                </c:pt>
                <c:pt idx="49">
                  <c:v>43948</c:v>
                </c:pt>
                <c:pt idx="50">
                  <c:v>43949</c:v>
                </c:pt>
                <c:pt idx="51">
                  <c:v>43950</c:v>
                </c:pt>
                <c:pt idx="52">
                  <c:v>43951</c:v>
                </c:pt>
                <c:pt idx="53">
                  <c:v>43952</c:v>
                </c:pt>
                <c:pt idx="54">
                  <c:v>43953</c:v>
                </c:pt>
                <c:pt idx="55">
                  <c:v>43954</c:v>
                </c:pt>
                <c:pt idx="56">
                  <c:v>43955</c:v>
                </c:pt>
                <c:pt idx="57">
                  <c:v>43956</c:v>
                </c:pt>
                <c:pt idx="58">
                  <c:v>43957</c:v>
                </c:pt>
                <c:pt idx="59">
                  <c:v>43958</c:v>
                </c:pt>
                <c:pt idx="60">
                  <c:v>43959</c:v>
                </c:pt>
                <c:pt idx="61">
                  <c:v>43960</c:v>
                </c:pt>
                <c:pt idx="62">
                  <c:v>43961</c:v>
                </c:pt>
                <c:pt idx="63">
                  <c:v>43962</c:v>
                </c:pt>
                <c:pt idx="64">
                  <c:v>43963</c:v>
                </c:pt>
                <c:pt idx="65">
                  <c:v>43964</c:v>
                </c:pt>
                <c:pt idx="66">
                  <c:v>43965</c:v>
                </c:pt>
                <c:pt idx="67">
                  <c:v>43966</c:v>
                </c:pt>
                <c:pt idx="68">
                  <c:v>43967</c:v>
                </c:pt>
                <c:pt idx="69">
                  <c:v>43968</c:v>
                </c:pt>
                <c:pt idx="70">
                  <c:v>43969</c:v>
                </c:pt>
                <c:pt idx="71">
                  <c:v>43970</c:v>
                </c:pt>
                <c:pt idx="72">
                  <c:v>43971</c:v>
                </c:pt>
                <c:pt idx="73">
                  <c:v>43972</c:v>
                </c:pt>
                <c:pt idx="74">
                  <c:v>43973</c:v>
                </c:pt>
                <c:pt idx="75">
                  <c:v>43974</c:v>
                </c:pt>
                <c:pt idx="76">
                  <c:v>43975</c:v>
                </c:pt>
                <c:pt idx="77">
                  <c:v>43976</c:v>
                </c:pt>
                <c:pt idx="78">
                  <c:v>43977</c:v>
                </c:pt>
                <c:pt idx="79">
                  <c:v>43978</c:v>
                </c:pt>
                <c:pt idx="80">
                  <c:v>43979</c:v>
                </c:pt>
              </c:numCache>
            </c:numRef>
          </c:cat>
          <c:val>
            <c:numRef>
              <c:f>Лист1!$B$2:$B$82</c:f>
              <c:numCache>
                <c:formatCode>General</c:formatCode>
                <c:ptCount val="81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2601856"/>
        <c:axId val="82603392"/>
      </c:barChart>
      <c:dateAx>
        <c:axId val="82601856"/>
        <c:scaling>
          <c:orientation val="minMax"/>
          <c:min val="43897"/>
        </c:scaling>
        <c:delete val="0"/>
        <c:axPos val="b"/>
        <c:numFmt formatCode="m/d/yy" sourceLinked="1"/>
        <c:majorTickMark val="out"/>
        <c:minorTickMark val="none"/>
        <c:tickLblPos val="nextTo"/>
        <c:crossAx val="82603392"/>
        <c:crosses val="autoZero"/>
        <c:auto val="1"/>
        <c:lblOffset val="100"/>
        <c:baseTimeUnit val="days"/>
      </c:dateAx>
      <c:valAx>
        <c:axId val="8260339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826018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MD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Mortalitatea!$B$1</c:f>
              <c:strCache>
                <c:ptCount val="1"/>
                <c:pt idx="0">
                  <c:v>Mortalitatea la 1 mln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MD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Mortalitatea!$A$2:$A$38</c:f>
              <c:strCache>
                <c:ptCount val="37"/>
                <c:pt idx="0">
                  <c:v>Belgia</c:v>
                </c:pt>
                <c:pt idx="1">
                  <c:v>Spania</c:v>
                </c:pt>
                <c:pt idx="2">
                  <c:v>Regatul Unit</c:v>
                </c:pt>
                <c:pt idx="3">
                  <c:v>Italia</c:v>
                </c:pt>
                <c:pt idx="4">
                  <c:v>Franţa</c:v>
                </c:pt>
                <c:pt idx="5">
                  <c:v>Suedia</c:v>
                </c:pt>
                <c:pt idx="6">
                  <c:v>Olanda</c:v>
                </c:pt>
                <c:pt idx="7">
                  <c:v>Irlanda</c:v>
                </c:pt>
                <c:pt idx="8">
                  <c:v>Elveţia</c:v>
                </c:pt>
                <c:pt idx="9">
                  <c:v>Luxemburg</c:v>
                </c:pt>
                <c:pt idx="10">
                  <c:v>Portugalia</c:v>
                </c:pt>
                <c:pt idx="11">
                  <c:v>Germania</c:v>
                </c:pt>
                <c:pt idx="12">
                  <c:v>Danemarca</c:v>
                </c:pt>
                <c:pt idx="13">
                  <c:v>Republica Moldova</c:v>
                </c:pt>
                <c:pt idx="14">
                  <c:v>Austria</c:v>
                </c:pt>
                <c:pt idx="15">
                  <c:v>România</c:v>
                </c:pt>
                <c:pt idx="16">
                  <c:v>Macedonia de Nord</c:v>
                </c:pt>
                <c:pt idx="17">
                  <c:v>Finlanda</c:v>
                </c:pt>
                <c:pt idx="18">
                  <c:v>Ungaria</c:v>
                </c:pt>
                <c:pt idx="19">
                  <c:v>Slovenia</c:v>
                </c:pt>
                <c:pt idx="20">
                  <c:v>Estonia</c:v>
                </c:pt>
                <c:pt idx="21">
                  <c:v>Bosnia si Hertegovina</c:v>
                </c:pt>
                <c:pt idx="22">
                  <c:v>Norvegia</c:v>
                </c:pt>
                <c:pt idx="23">
                  <c:v>Cehia</c:v>
                </c:pt>
                <c:pt idx="24">
                  <c:v>Islanda</c:v>
                </c:pt>
                <c:pt idx="25">
                  <c:v>Rusia</c:v>
                </c:pt>
                <c:pt idx="26">
                  <c:v>Serbia</c:v>
                </c:pt>
                <c:pt idx="27">
                  <c:v>Polonia</c:v>
                </c:pt>
                <c:pt idx="28">
                  <c:v>Croaţia</c:v>
                </c:pt>
                <c:pt idx="29">
                  <c:v>Lituania</c:v>
                </c:pt>
                <c:pt idx="30">
                  <c:v>Belorus</c:v>
                </c:pt>
                <c:pt idx="31">
                  <c:v>Bulgaria</c:v>
                </c:pt>
                <c:pt idx="32">
                  <c:v>Grecia</c:v>
                </c:pt>
                <c:pt idx="33">
                  <c:v>Ucraina</c:v>
                </c:pt>
                <c:pt idx="34">
                  <c:v>Letonia</c:v>
                </c:pt>
                <c:pt idx="35">
                  <c:v>Albania</c:v>
                </c:pt>
                <c:pt idx="36">
                  <c:v>Slovacia</c:v>
                </c:pt>
              </c:strCache>
            </c:strRef>
          </c:cat>
          <c:val>
            <c:numRef>
              <c:f>Mortalitatea!$B$2:$B$38</c:f>
              <c:numCache>
                <c:formatCode>General</c:formatCode>
                <c:ptCount val="37"/>
                <c:pt idx="0">
                  <c:v>810</c:v>
                </c:pt>
                <c:pt idx="1">
                  <c:v>580</c:v>
                </c:pt>
                <c:pt idx="2">
                  <c:v>552</c:v>
                </c:pt>
                <c:pt idx="3">
                  <c:v>547</c:v>
                </c:pt>
                <c:pt idx="4">
                  <c:v>438</c:v>
                </c:pt>
                <c:pt idx="5">
                  <c:v>423</c:v>
                </c:pt>
                <c:pt idx="6">
                  <c:v>345</c:v>
                </c:pt>
                <c:pt idx="7">
                  <c:v>331</c:v>
                </c:pt>
                <c:pt idx="8">
                  <c:v>222</c:v>
                </c:pt>
                <c:pt idx="9">
                  <c:v>176</c:v>
                </c:pt>
                <c:pt idx="10">
                  <c:v>133</c:v>
                </c:pt>
                <c:pt idx="11">
                  <c:v>102</c:v>
                </c:pt>
                <c:pt idx="12">
                  <c:v>98</c:v>
                </c:pt>
                <c:pt idx="13">
                  <c:v>80</c:v>
                </c:pt>
                <c:pt idx="14">
                  <c:v>74</c:v>
                </c:pt>
                <c:pt idx="15">
                  <c:v>64</c:v>
                </c:pt>
                <c:pt idx="16">
                  <c:v>58</c:v>
                </c:pt>
                <c:pt idx="17">
                  <c:v>56</c:v>
                </c:pt>
                <c:pt idx="18">
                  <c:v>53</c:v>
                </c:pt>
                <c:pt idx="19">
                  <c:v>52</c:v>
                </c:pt>
                <c:pt idx="20">
                  <c:v>50</c:v>
                </c:pt>
                <c:pt idx="21">
                  <c:v>47</c:v>
                </c:pt>
                <c:pt idx="22">
                  <c:v>44</c:v>
                </c:pt>
                <c:pt idx="23">
                  <c:v>30</c:v>
                </c:pt>
                <c:pt idx="24">
                  <c:v>29</c:v>
                </c:pt>
                <c:pt idx="25">
                  <c:v>28</c:v>
                </c:pt>
                <c:pt idx="26">
                  <c:v>28</c:v>
                </c:pt>
                <c:pt idx="27">
                  <c:v>27</c:v>
                </c:pt>
                <c:pt idx="28">
                  <c:v>25</c:v>
                </c:pt>
                <c:pt idx="29">
                  <c:v>25</c:v>
                </c:pt>
                <c:pt idx="30">
                  <c:v>23</c:v>
                </c:pt>
                <c:pt idx="31">
                  <c:v>19</c:v>
                </c:pt>
                <c:pt idx="32">
                  <c:v>17</c:v>
                </c:pt>
                <c:pt idx="33">
                  <c:v>15</c:v>
                </c:pt>
                <c:pt idx="34">
                  <c:v>13</c:v>
                </c:pt>
                <c:pt idx="35">
                  <c:v>11</c:v>
                </c:pt>
                <c:pt idx="36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6F-3D44-8CB7-64FB07BC30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06971903"/>
        <c:axId val="2101162671"/>
      </c:barChart>
      <c:catAx>
        <c:axId val="21069719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MD"/>
          </a:p>
        </c:txPr>
        <c:crossAx val="2101162671"/>
        <c:crosses val="autoZero"/>
        <c:auto val="1"/>
        <c:lblAlgn val="ctr"/>
        <c:lblOffset val="100"/>
        <c:noMultiLvlLbl val="0"/>
      </c:catAx>
      <c:valAx>
        <c:axId val="210116267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MD"/>
          </a:p>
        </c:txPr>
        <c:crossAx val="210697190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800"/>
      </a:pPr>
      <a:endParaRPr lang="en-MD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'Rata fatalitatii'!$B$1</c:f>
              <c:strCache>
                <c:ptCount val="1"/>
                <c:pt idx="0">
                  <c:v>Rata fatalității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MD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'Rata fatalitatii'!$A$2:$A$38</c:f>
              <c:strCache>
                <c:ptCount val="37"/>
                <c:pt idx="0">
                  <c:v>Belgia</c:v>
                </c:pt>
                <c:pt idx="1">
                  <c:v>Franţa</c:v>
                </c:pt>
                <c:pt idx="2">
                  <c:v>Italia</c:v>
                </c:pt>
                <c:pt idx="3">
                  <c:v>Regatul Unit</c:v>
                </c:pt>
                <c:pt idx="4">
                  <c:v>Ungaria</c:v>
                </c:pt>
                <c:pt idx="5">
                  <c:v>Olanda</c:v>
                </c:pt>
                <c:pt idx="6">
                  <c:v>Suedia</c:v>
                </c:pt>
                <c:pt idx="7">
                  <c:v>Spania</c:v>
                </c:pt>
                <c:pt idx="8">
                  <c:v>Slovenia</c:v>
                </c:pt>
                <c:pt idx="9">
                  <c:v>Irlanda</c:v>
                </c:pt>
                <c:pt idx="10">
                  <c:v>România</c:v>
                </c:pt>
                <c:pt idx="11">
                  <c:v>Elveţia</c:v>
                </c:pt>
                <c:pt idx="12">
                  <c:v>Bosnia si Hertegovina</c:v>
                </c:pt>
                <c:pt idx="13">
                  <c:v>Grecia</c:v>
                </c:pt>
                <c:pt idx="14">
                  <c:v>Macedonia de Nord</c:v>
                </c:pt>
                <c:pt idx="15">
                  <c:v>Bulgaria</c:v>
                </c:pt>
                <c:pt idx="16">
                  <c:v>Danemarca</c:v>
                </c:pt>
                <c:pt idx="17">
                  <c:v>Germania</c:v>
                </c:pt>
                <c:pt idx="18">
                  <c:v>Finlanda</c:v>
                </c:pt>
                <c:pt idx="19">
                  <c:v>Polonia</c:v>
                </c:pt>
                <c:pt idx="20">
                  <c:v>Croaţia</c:v>
                </c:pt>
                <c:pt idx="21">
                  <c:v>Portugalia</c:v>
                </c:pt>
                <c:pt idx="22">
                  <c:v>Lituania</c:v>
                </c:pt>
                <c:pt idx="23">
                  <c:v>Austria</c:v>
                </c:pt>
                <c:pt idx="24">
                  <c:v>Republica Moldova</c:v>
                </c:pt>
                <c:pt idx="25">
                  <c:v>Estonia</c:v>
                </c:pt>
                <c:pt idx="26">
                  <c:v>Cehia</c:v>
                </c:pt>
                <c:pt idx="27">
                  <c:v>Albania</c:v>
                </c:pt>
                <c:pt idx="28">
                  <c:v>Ucraina</c:v>
                </c:pt>
                <c:pt idx="29">
                  <c:v>Norvegia</c:v>
                </c:pt>
                <c:pt idx="30">
                  <c:v>Luxemburg</c:v>
                </c:pt>
                <c:pt idx="31">
                  <c:v>Letonia</c:v>
                </c:pt>
                <c:pt idx="32">
                  <c:v>Serbia</c:v>
                </c:pt>
                <c:pt idx="33">
                  <c:v>Slovacia</c:v>
                </c:pt>
                <c:pt idx="34">
                  <c:v>Rusia</c:v>
                </c:pt>
                <c:pt idx="35">
                  <c:v>Islanda</c:v>
                </c:pt>
                <c:pt idx="36">
                  <c:v>Belorus</c:v>
                </c:pt>
              </c:strCache>
            </c:strRef>
          </c:cat>
          <c:val>
            <c:numRef>
              <c:f>'Rata fatalitatii'!$B$2:$B$38</c:f>
              <c:numCache>
                <c:formatCode>0</c:formatCode>
                <c:ptCount val="37"/>
                <c:pt idx="0">
                  <c:v>16.228456844543555</c:v>
                </c:pt>
                <c:pt idx="1">
                  <c:v>15.633661904840007</c:v>
                </c:pt>
                <c:pt idx="2">
                  <c:v>14.308273376626184</c:v>
                </c:pt>
                <c:pt idx="3">
                  <c:v>14.017362670258942</c:v>
                </c:pt>
                <c:pt idx="4">
                  <c:v>13.338574423480084</c:v>
                </c:pt>
                <c:pt idx="5">
                  <c:v>12.846572361262243</c:v>
                </c:pt>
                <c:pt idx="6">
                  <c:v>11.94054916449744</c:v>
                </c:pt>
                <c:pt idx="7">
                  <c:v>9.5536711420508791</c:v>
                </c:pt>
                <c:pt idx="8">
                  <c:v>7.3319755600814664</c:v>
                </c:pt>
                <c:pt idx="9">
                  <c:v>6.5758174414385362</c:v>
                </c:pt>
                <c:pt idx="10">
                  <c:v>6.5403650683838004</c:v>
                </c:pt>
                <c:pt idx="11">
                  <c:v>6.2248343940771527</c:v>
                </c:pt>
                <c:pt idx="12">
                  <c:v>6.2144597887896014</c:v>
                </c:pt>
                <c:pt idx="13">
                  <c:v>5.9593523940750943</c:v>
                </c:pt>
                <c:pt idx="14">
                  <c:v>5.8257101588830045</c:v>
                </c:pt>
                <c:pt idx="15">
                  <c:v>5.4097698829228911</c:v>
                </c:pt>
                <c:pt idx="16">
                  <c:v>4.9339819318971507</c:v>
                </c:pt>
                <c:pt idx="17">
                  <c:v>4.691167981527804</c:v>
                </c:pt>
                <c:pt idx="18">
                  <c:v>4.6418508082455876</c:v>
                </c:pt>
                <c:pt idx="19">
                  <c:v>4.557522123893806</c:v>
                </c:pt>
                <c:pt idx="20">
                  <c:v>4.5434298440979957</c:v>
                </c:pt>
                <c:pt idx="21">
                  <c:v>4.3333759427329674</c:v>
                </c:pt>
                <c:pt idx="22">
                  <c:v>4.1062801932367154</c:v>
                </c:pt>
                <c:pt idx="23">
                  <c:v>4.017320182824152</c:v>
                </c:pt>
                <c:pt idx="24" formatCode="0.0">
                  <c:v>3.6375404530744335</c:v>
                </c:pt>
                <c:pt idx="25" formatCode="0.0">
                  <c:v>3.5656401944894651</c:v>
                </c:pt>
                <c:pt idx="26">
                  <c:v>3.4823684499615508</c:v>
                </c:pt>
                <c:pt idx="27">
                  <c:v>3.0669144981412639</c:v>
                </c:pt>
                <c:pt idx="28">
                  <c:v>2.9890090251094628</c:v>
                </c:pt>
                <c:pt idx="29">
                  <c:v>2.8091893822164029</c:v>
                </c:pt>
                <c:pt idx="30">
                  <c:v>2.7493126718320422</c:v>
                </c:pt>
                <c:pt idx="31">
                  <c:v>2.2620169651272386</c:v>
                </c:pt>
                <c:pt idx="32">
                  <c:v>2.1327433628318584</c:v>
                </c:pt>
                <c:pt idx="33">
                  <c:v>1.8421052631578945</c:v>
                </c:pt>
                <c:pt idx="34">
                  <c:v>1.0927289467644197</c:v>
                </c:pt>
                <c:pt idx="35">
                  <c:v>0.554016620498615</c:v>
                </c:pt>
                <c:pt idx="36">
                  <c:v>0.5494505494505495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89-CF42-89F3-A3715DD263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10007711"/>
        <c:axId val="2103077311"/>
      </c:barChart>
      <c:catAx>
        <c:axId val="21100077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MD"/>
          </a:p>
        </c:txPr>
        <c:crossAx val="2103077311"/>
        <c:crosses val="autoZero"/>
        <c:auto val="1"/>
        <c:lblAlgn val="ctr"/>
        <c:lblOffset val="100"/>
        <c:noMultiLvlLbl val="0"/>
      </c:catAx>
      <c:valAx>
        <c:axId val="2103077311"/>
        <c:scaling>
          <c:orientation val="minMax"/>
        </c:scaling>
        <c:delete val="0"/>
        <c:axPos val="l"/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MD"/>
          </a:p>
        </c:txPr>
        <c:crossAx val="21100077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800"/>
      </a:pPr>
      <a:endParaRPr lang="en-MD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Saptamini!$B$1</c:f>
              <c:strCache>
                <c:ptCount val="1"/>
                <c:pt idx="0">
                  <c:v>Cazuri</c:v>
                </c:pt>
              </c:strCache>
            </c:strRef>
          </c:tx>
          <c:spPr>
            <a:ln w="50800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10"/>
              <c:layout>
                <c:manualLayout>
                  <c:x val="-1.6217299961591602E-2"/>
                  <c:y val="-2.179208932148596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1E9-A043-AF65-F6B320FA247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MD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Saptamini!$A$2:$A$12</c:f>
              <c:strCache>
                <c:ptCount val="11"/>
                <c:pt idx="0">
                  <c:v>08.03-15.03</c:v>
                </c:pt>
                <c:pt idx="1">
                  <c:v>16.03-22.03</c:v>
                </c:pt>
                <c:pt idx="2">
                  <c:v>23.03.29.03</c:v>
                </c:pt>
                <c:pt idx="3">
                  <c:v>30.03-05.04</c:v>
                </c:pt>
                <c:pt idx="4">
                  <c:v>06.04-12.04</c:v>
                </c:pt>
                <c:pt idx="5">
                  <c:v>13.04-19.04</c:v>
                </c:pt>
                <c:pt idx="6">
                  <c:v>20.04-26.04</c:v>
                </c:pt>
                <c:pt idx="7">
                  <c:v>27.04-03.05</c:v>
                </c:pt>
                <c:pt idx="8">
                  <c:v>04.05-10.05</c:v>
                </c:pt>
                <c:pt idx="9">
                  <c:v>11.05 -17.05</c:v>
                </c:pt>
                <c:pt idx="10">
                  <c:v>18.05-24.05</c:v>
                </c:pt>
              </c:strCache>
            </c:strRef>
          </c:cat>
          <c:val>
            <c:numRef>
              <c:f>Saptamini!$B$2:$B$12</c:f>
              <c:numCache>
                <c:formatCode>General</c:formatCode>
                <c:ptCount val="11"/>
                <c:pt idx="0">
                  <c:v>23</c:v>
                </c:pt>
                <c:pt idx="1">
                  <c:v>71</c:v>
                </c:pt>
                <c:pt idx="2">
                  <c:v>169</c:v>
                </c:pt>
                <c:pt idx="3">
                  <c:v>601</c:v>
                </c:pt>
                <c:pt idx="4">
                  <c:v>798</c:v>
                </c:pt>
                <c:pt idx="5">
                  <c:v>810</c:v>
                </c:pt>
                <c:pt idx="6">
                  <c:v>936</c:v>
                </c:pt>
                <c:pt idx="7">
                  <c:v>713</c:v>
                </c:pt>
                <c:pt idx="8">
                  <c:v>806</c:v>
                </c:pt>
                <c:pt idx="9">
                  <c:v>1133</c:v>
                </c:pt>
                <c:pt idx="10">
                  <c:v>1033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1E9-A043-AF65-F6B320FA2476}"/>
            </c:ext>
          </c:extLst>
        </c:ser>
        <c:ser>
          <c:idx val="2"/>
          <c:order val="2"/>
          <c:tx>
            <c:strRef>
              <c:f>Saptamini!$D$1</c:f>
              <c:strCache>
                <c:ptCount val="1"/>
                <c:pt idx="0">
                  <c:v>Vindecați</c:v>
                </c:pt>
              </c:strCache>
            </c:strRef>
          </c:tx>
          <c:spPr>
            <a:ln w="88900" cap="rnd">
              <a:solidFill>
                <a:schemeClr val="accent3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Lbls>
            <c:dLbl>
              <c:idx val="6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1E9-A043-AF65-F6B320FA2476}"/>
                </c:ext>
              </c:extLst>
            </c:dLbl>
            <c:dLbl>
              <c:idx val="7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1E9-A043-AF65-F6B320FA2476}"/>
                </c:ext>
              </c:extLst>
            </c:dLbl>
            <c:dLbl>
              <c:idx val="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1E9-A043-AF65-F6B320FA2476}"/>
                </c:ext>
              </c:extLst>
            </c:dLbl>
            <c:dLbl>
              <c:idx val="9"/>
              <c:layout>
                <c:manualLayout>
                  <c:x val="-5.4097880371463028E-2"/>
                  <c:y val="-6.005473663565815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1E9-A043-AF65-F6B320FA2476}"/>
                </c:ext>
              </c:extLst>
            </c:dLbl>
            <c:dLbl>
              <c:idx val="1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1E9-A043-AF65-F6B320FA247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MD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Saptamini!$A$2:$A$12</c:f>
              <c:strCache>
                <c:ptCount val="11"/>
                <c:pt idx="0">
                  <c:v>08.03-15.03</c:v>
                </c:pt>
                <c:pt idx="1">
                  <c:v>16.03-22.03</c:v>
                </c:pt>
                <c:pt idx="2">
                  <c:v>23.03.29.03</c:v>
                </c:pt>
                <c:pt idx="3">
                  <c:v>30.03-05.04</c:v>
                </c:pt>
                <c:pt idx="4">
                  <c:v>06.04-12.04</c:v>
                </c:pt>
                <c:pt idx="5">
                  <c:v>13.04-19.04</c:v>
                </c:pt>
                <c:pt idx="6">
                  <c:v>20.04-26.04</c:v>
                </c:pt>
                <c:pt idx="7">
                  <c:v>27.04-03.05</c:v>
                </c:pt>
                <c:pt idx="8">
                  <c:v>04.05-10.05</c:v>
                </c:pt>
                <c:pt idx="9">
                  <c:v>11.05 -17.05</c:v>
                </c:pt>
                <c:pt idx="10">
                  <c:v>18.05-24.05</c:v>
                </c:pt>
              </c:strCache>
            </c:strRef>
          </c:cat>
          <c:val>
            <c:numRef>
              <c:f>Saptamini!$D$2:$D$12</c:f>
              <c:numCache>
                <c:formatCode>General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11</c:v>
                </c:pt>
                <c:pt idx="3">
                  <c:v>19</c:v>
                </c:pt>
                <c:pt idx="4">
                  <c:v>64</c:v>
                </c:pt>
                <c:pt idx="5">
                  <c:v>363</c:v>
                </c:pt>
                <c:pt idx="6">
                  <c:v>438</c:v>
                </c:pt>
                <c:pt idx="7">
                  <c:v>487</c:v>
                </c:pt>
                <c:pt idx="8">
                  <c:v>576</c:v>
                </c:pt>
                <c:pt idx="9">
                  <c:v>450</c:v>
                </c:pt>
                <c:pt idx="10">
                  <c:v>1305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A1E9-A043-AF65-F6B320FA24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22682303"/>
        <c:axId val="1523049167"/>
      </c:lineChart>
      <c:lineChart>
        <c:grouping val="standard"/>
        <c:varyColors val="0"/>
        <c:ser>
          <c:idx val="1"/>
          <c:order val="1"/>
          <c:tx>
            <c:strRef>
              <c:f>Saptamini!$C$1</c:f>
              <c:strCache>
                <c:ptCount val="1"/>
                <c:pt idx="0">
                  <c:v>Decese</c:v>
                </c:pt>
              </c:strCache>
            </c:strRef>
          </c:tx>
          <c:spPr>
            <a:ln w="50800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6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A1E9-A043-AF65-F6B320FA2476}"/>
                </c:ext>
              </c:extLst>
            </c:dLbl>
            <c:dLbl>
              <c:idx val="7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1E9-A043-AF65-F6B320FA2476}"/>
                </c:ext>
              </c:extLst>
            </c:dLbl>
            <c:dLbl>
              <c:idx val="8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A1E9-A043-AF65-F6B320FA2476}"/>
                </c:ext>
              </c:extLst>
            </c:dLbl>
            <c:dLbl>
              <c:idx val="9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1E9-A043-AF65-F6B320FA2476}"/>
                </c:ext>
              </c:extLst>
            </c:dLbl>
            <c:dLbl>
              <c:idx val="1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A1E9-A043-AF65-F6B320FA247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MD"/>
              </a:p>
            </c:txPr>
            <c:dLblPos val="b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Saptamini!$A$2:$A$12</c:f>
              <c:strCache>
                <c:ptCount val="11"/>
                <c:pt idx="0">
                  <c:v>08.03-15.03</c:v>
                </c:pt>
                <c:pt idx="1">
                  <c:v>16.03-22.03</c:v>
                </c:pt>
                <c:pt idx="2">
                  <c:v>23.03.29.03</c:v>
                </c:pt>
                <c:pt idx="3">
                  <c:v>30.03-05.04</c:v>
                </c:pt>
                <c:pt idx="4">
                  <c:v>06.04-12.04</c:v>
                </c:pt>
                <c:pt idx="5">
                  <c:v>13.04-19.04</c:v>
                </c:pt>
                <c:pt idx="6">
                  <c:v>20.04-26.04</c:v>
                </c:pt>
                <c:pt idx="7">
                  <c:v>27.04-03.05</c:v>
                </c:pt>
                <c:pt idx="8">
                  <c:v>04.05-10.05</c:v>
                </c:pt>
                <c:pt idx="9">
                  <c:v>11.05 -17.05</c:v>
                </c:pt>
                <c:pt idx="10">
                  <c:v>18.05-24.05</c:v>
                </c:pt>
              </c:strCache>
            </c:strRef>
          </c:cat>
          <c:val>
            <c:numRef>
              <c:f>Saptamini!$C$2:$C$12</c:f>
              <c:numCache>
                <c:formatCode>General</c:formatCode>
                <c:ptCount val="11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15</c:v>
                </c:pt>
                <c:pt idx="4">
                  <c:v>16</c:v>
                </c:pt>
                <c:pt idx="5">
                  <c:v>35</c:v>
                </c:pt>
                <c:pt idx="6">
                  <c:v>30</c:v>
                </c:pt>
                <c:pt idx="7">
                  <c:v>28</c:v>
                </c:pt>
                <c:pt idx="8">
                  <c:v>41</c:v>
                </c:pt>
                <c:pt idx="9">
                  <c:v>42</c:v>
                </c:pt>
                <c:pt idx="10">
                  <c:v>39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D-A1E9-A043-AF65-F6B320FA24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70375711"/>
        <c:axId val="1468754703"/>
      </c:lineChart>
      <c:catAx>
        <c:axId val="15226823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MD"/>
          </a:p>
        </c:txPr>
        <c:crossAx val="1523049167"/>
        <c:crosses val="autoZero"/>
        <c:auto val="1"/>
        <c:lblAlgn val="ctr"/>
        <c:lblOffset val="100"/>
        <c:noMultiLvlLbl val="0"/>
      </c:catAx>
      <c:valAx>
        <c:axId val="1523049167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/>
                  <a:t>Cazuri absolut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MD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MD"/>
          </a:p>
        </c:txPr>
        <c:crossAx val="1522682303"/>
        <c:crosses val="autoZero"/>
        <c:crossBetween val="between"/>
      </c:valAx>
      <c:valAx>
        <c:axId val="1468754703"/>
        <c:scaling>
          <c:orientation val="minMax"/>
          <c:max val="140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/>
                  <a:t>Decese absolut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MD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MD"/>
          </a:p>
        </c:txPr>
        <c:crossAx val="1470375711"/>
        <c:crosses val="max"/>
        <c:crossBetween val="between"/>
      </c:valAx>
      <c:catAx>
        <c:axId val="1470375711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468754703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1722396992699741"/>
          <c:y val="0.94481878750567205"/>
          <c:w val="0.49287421769176454"/>
          <c:h val="4.852799254979066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MD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400"/>
      </a:pPr>
      <a:endParaRPr lang="en-MD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MD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Data!$A$100:$A$101</c:f>
              <c:strCache>
                <c:ptCount val="2"/>
                <c:pt idx="0">
                  <c:v>22-28.05</c:v>
                </c:pt>
                <c:pt idx="1">
                  <c:v>15-21.05</c:v>
                </c:pt>
              </c:strCache>
            </c:strRef>
          </c:cat>
          <c:val>
            <c:numRef>
              <c:f>Data!$B$100:$B$101</c:f>
              <c:numCache>
                <c:formatCode>General</c:formatCode>
                <c:ptCount val="2"/>
                <c:pt idx="0">
                  <c:v>1021</c:v>
                </c:pt>
                <c:pt idx="1">
                  <c:v>1151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41-1041-AD96-121D086536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03019615"/>
        <c:axId val="2081898271"/>
      </c:barChart>
      <c:catAx>
        <c:axId val="21030196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MD"/>
          </a:p>
        </c:txPr>
        <c:crossAx val="2081898271"/>
        <c:crosses val="autoZero"/>
        <c:auto val="1"/>
        <c:lblAlgn val="ctr"/>
        <c:lblOffset val="100"/>
        <c:noMultiLvlLbl val="0"/>
      </c:catAx>
      <c:valAx>
        <c:axId val="2081898271"/>
        <c:scaling>
          <c:orientation val="minMax"/>
          <c:min val="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MD"/>
          </a:p>
        </c:txPr>
        <c:crossAx val="210301961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400"/>
      </a:pPr>
      <a:endParaRPr lang="en-MD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MD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Teritorii!$A$2:$A$37</c:f>
              <c:strCache>
                <c:ptCount val="36"/>
                <c:pt idx="0">
                  <c:v>Soroca</c:v>
                </c:pt>
                <c:pt idx="1">
                  <c:v>Ştefan Vodă</c:v>
                </c:pt>
                <c:pt idx="2">
                  <c:v>Dubăsari</c:v>
                </c:pt>
                <c:pt idx="3">
                  <c:v>Glodeni</c:v>
                </c:pt>
                <c:pt idx="4">
                  <c:v>Chişinău</c:v>
                </c:pt>
                <c:pt idx="5">
                  <c:v>Cahul</c:v>
                </c:pt>
                <c:pt idx="6">
                  <c:v>Edineţ</c:v>
                </c:pt>
                <c:pt idx="7">
                  <c:v>Bălţi</c:v>
                </c:pt>
                <c:pt idx="8">
                  <c:v>U.T.A. Găgăuzia</c:v>
                </c:pt>
                <c:pt idx="9">
                  <c:v>Basarabeasca</c:v>
                </c:pt>
                <c:pt idx="10">
                  <c:v>Căuşeni</c:v>
                </c:pt>
                <c:pt idx="11">
                  <c:v>Făleşti</c:v>
                </c:pt>
                <c:pt idx="12">
                  <c:v>Taraclia</c:v>
                </c:pt>
                <c:pt idx="13">
                  <c:v>Transnistria</c:v>
                </c:pt>
                <c:pt idx="14">
                  <c:v>Străşeni</c:v>
                </c:pt>
                <c:pt idx="15">
                  <c:v>Orhei</c:v>
                </c:pt>
                <c:pt idx="16">
                  <c:v>Sângerei</c:v>
                </c:pt>
                <c:pt idx="17">
                  <c:v>Ialoveni</c:v>
                </c:pt>
                <c:pt idx="18">
                  <c:v>Criuleni</c:v>
                </c:pt>
                <c:pt idx="19">
                  <c:v>Ocniţa</c:v>
                </c:pt>
                <c:pt idx="20">
                  <c:v>Rezina</c:v>
                </c:pt>
                <c:pt idx="21">
                  <c:v>Râşcani</c:v>
                </c:pt>
                <c:pt idx="22">
                  <c:v>Călăraşi</c:v>
                </c:pt>
                <c:pt idx="23">
                  <c:v>Donduşeni</c:v>
                </c:pt>
                <c:pt idx="24">
                  <c:v>Floreşti</c:v>
                </c:pt>
                <c:pt idx="25">
                  <c:v>Hânceşti</c:v>
                </c:pt>
                <c:pt idx="26">
                  <c:v>Anenii Noi</c:v>
                </c:pt>
                <c:pt idx="27">
                  <c:v>Drochia</c:v>
                </c:pt>
                <c:pt idx="28">
                  <c:v>Ungheni</c:v>
                </c:pt>
                <c:pt idx="29">
                  <c:v>Teleneşti</c:v>
                </c:pt>
                <c:pt idx="30">
                  <c:v>Cantemir</c:v>
                </c:pt>
                <c:pt idx="31">
                  <c:v>Cimişlia</c:v>
                </c:pt>
                <c:pt idx="32">
                  <c:v>Nisporeni</c:v>
                </c:pt>
                <c:pt idx="33">
                  <c:v>Briceni</c:v>
                </c:pt>
                <c:pt idx="34">
                  <c:v>Leova</c:v>
                </c:pt>
                <c:pt idx="35">
                  <c:v>Şoldăneşti</c:v>
                </c:pt>
              </c:strCache>
            </c:strRef>
          </c:cat>
          <c:val>
            <c:numRef>
              <c:f>Teritorii!$D$2:$D$37</c:f>
              <c:numCache>
                <c:formatCode>0</c:formatCode>
                <c:ptCount val="36"/>
                <c:pt idx="0">
                  <c:v>612.95971978984244</c:v>
                </c:pt>
                <c:pt idx="1">
                  <c:v>486.53176955793271</c:v>
                </c:pt>
                <c:pt idx="2">
                  <c:v>409.96207850773806</c:v>
                </c:pt>
                <c:pt idx="3">
                  <c:v>395.66522434023312</c:v>
                </c:pt>
                <c:pt idx="4">
                  <c:v>362.98571592369757</c:v>
                </c:pt>
                <c:pt idx="5">
                  <c:v>335.15627967035056</c:v>
                </c:pt>
                <c:pt idx="6">
                  <c:v>314.54856713385016</c:v>
                </c:pt>
                <c:pt idx="7">
                  <c:v>314.27818499468066</c:v>
                </c:pt>
                <c:pt idx="8">
                  <c:v>304.75340989333631</c:v>
                </c:pt>
                <c:pt idx="9">
                  <c:v>286.8068833652008</c:v>
                </c:pt>
                <c:pt idx="10">
                  <c:v>235.26513518507113</c:v>
                </c:pt>
                <c:pt idx="11">
                  <c:v>230.0084336425669</c:v>
                </c:pt>
                <c:pt idx="12">
                  <c:v>216.82683298980109</c:v>
                </c:pt>
                <c:pt idx="13">
                  <c:v>206.10526315789474</c:v>
                </c:pt>
                <c:pt idx="14">
                  <c:v>203.20532204414877</c:v>
                </c:pt>
                <c:pt idx="15">
                  <c:v>178.32160942641525</c:v>
                </c:pt>
                <c:pt idx="16">
                  <c:v>175.40782318891422</c:v>
                </c:pt>
                <c:pt idx="17">
                  <c:v>174.9790669214419</c:v>
                </c:pt>
                <c:pt idx="18">
                  <c:v>154.28603782131128</c:v>
                </c:pt>
                <c:pt idx="19">
                  <c:v>137.05851344227727</c:v>
                </c:pt>
                <c:pt idx="20">
                  <c:v>98.856093772066103</c:v>
                </c:pt>
                <c:pt idx="21">
                  <c:v>82.733934420693615</c:v>
                </c:pt>
                <c:pt idx="22">
                  <c:v>80.744087824723223</c:v>
                </c:pt>
                <c:pt idx="23">
                  <c:v>73.964497041420117</c:v>
                </c:pt>
                <c:pt idx="24">
                  <c:v>73.243784087787915</c:v>
                </c:pt>
                <c:pt idx="25">
                  <c:v>72.265474446928238</c:v>
                </c:pt>
                <c:pt idx="26">
                  <c:v>69.623778419160459</c:v>
                </c:pt>
                <c:pt idx="27">
                  <c:v>56.419005144875946</c:v>
                </c:pt>
                <c:pt idx="28">
                  <c:v>54.420960975223629</c:v>
                </c:pt>
                <c:pt idx="29">
                  <c:v>53.970953813947403</c:v>
                </c:pt>
                <c:pt idx="30">
                  <c:v>51.808500431737507</c:v>
                </c:pt>
                <c:pt idx="31">
                  <c:v>48.682529057384528</c:v>
                </c:pt>
                <c:pt idx="32">
                  <c:v>41.389171087782671</c:v>
                </c:pt>
                <c:pt idx="33">
                  <c:v>21.419697553870538</c:v>
                </c:pt>
                <c:pt idx="34">
                  <c:v>11.185181871057223</c:v>
                </c:pt>
                <c:pt idx="35">
                  <c:v>10.886427346705494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2C-0B4F-A5A5-AB75D8D266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15368287"/>
        <c:axId val="2099837647"/>
      </c:barChart>
      <c:catAx>
        <c:axId val="21153682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MD"/>
          </a:p>
        </c:txPr>
        <c:crossAx val="2099837647"/>
        <c:crosses val="autoZero"/>
        <c:auto val="1"/>
        <c:lblAlgn val="ctr"/>
        <c:lblOffset val="100"/>
        <c:noMultiLvlLbl val="0"/>
      </c:catAx>
      <c:valAx>
        <c:axId val="2099837647"/>
        <c:scaling>
          <c:orientation val="minMax"/>
        </c:scaling>
        <c:delete val="0"/>
        <c:axPos val="l"/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MD"/>
          </a:p>
        </c:txPr>
        <c:crossAx val="21153682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800"/>
      </a:pPr>
      <a:endParaRPr lang="en-MD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6341915588052742E-2"/>
          <c:y val="1.0477646145577576E-2"/>
          <c:w val="0.96811265289416948"/>
          <c:h val="0.8730979339044411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Foaie1!$B$1</c:f>
              <c:strCache>
                <c:ptCount val="1"/>
                <c:pt idx="0">
                  <c:v>Feminin</c:v>
                </c:pt>
              </c:strCache>
            </c:strRef>
          </c:tx>
          <c:spPr>
            <a:solidFill>
              <a:srgbClr val="1D46F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MD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Foaie1!$A$2:$A$9</c:f>
              <c:strCache>
                <c:ptCount val="8"/>
                <c:pt idx="0">
                  <c:v>0-9 Ani</c:v>
                </c:pt>
                <c:pt idx="1">
                  <c:v>10 - 19 Ani</c:v>
                </c:pt>
                <c:pt idx="2">
                  <c:v>20 - 29 Ani</c:v>
                </c:pt>
                <c:pt idx="3">
                  <c:v>30 - 39 Ani</c:v>
                </c:pt>
                <c:pt idx="4">
                  <c:v>40 - 49 Ani</c:v>
                </c:pt>
                <c:pt idx="5">
                  <c:v>50 - 59 Ani</c:v>
                </c:pt>
                <c:pt idx="6">
                  <c:v>60 - 69 Ani</c:v>
                </c:pt>
                <c:pt idx="7">
                  <c:v>&gt;70 Ani</c:v>
                </c:pt>
              </c:strCache>
            </c:strRef>
          </c:cat>
          <c:val>
            <c:numRef>
              <c:f>Foaie1!$B$2:$B$9</c:f>
              <c:numCache>
                <c:formatCode>0.00%</c:formatCode>
                <c:ptCount val="8"/>
                <c:pt idx="0">
                  <c:v>1.2038834951456311E-2</c:v>
                </c:pt>
                <c:pt idx="1">
                  <c:v>1.9546925566343042E-2</c:v>
                </c:pt>
                <c:pt idx="2">
                  <c:v>5.7346278317152104E-2</c:v>
                </c:pt>
                <c:pt idx="3">
                  <c:v>8.478964401294499E-2</c:v>
                </c:pt>
                <c:pt idx="4">
                  <c:v>0.11249190938511326</c:v>
                </c:pt>
                <c:pt idx="5">
                  <c:v>0.14886731391585761</c:v>
                </c:pt>
                <c:pt idx="6">
                  <c:v>0.10381877022653721</c:v>
                </c:pt>
                <c:pt idx="7">
                  <c:v>5.1779935275080909E-2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B2-4581-BDD1-5CB52878C1E4}"/>
            </c:ext>
          </c:extLst>
        </c:ser>
        <c:ser>
          <c:idx val="1"/>
          <c:order val="1"/>
          <c:tx>
            <c:strRef>
              <c:f>Foaie1!$C$1</c:f>
              <c:strCache>
                <c:ptCount val="1"/>
                <c:pt idx="0">
                  <c:v>Masculin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MD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Foaie1!$A$2:$A$9</c:f>
              <c:strCache>
                <c:ptCount val="8"/>
                <c:pt idx="0">
                  <c:v>0-9 Ani</c:v>
                </c:pt>
                <c:pt idx="1">
                  <c:v>10 - 19 Ani</c:v>
                </c:pt>
                <c:pt idx="2">
                  <c:v>20 - 29 Ani</c:v>
                </c:pt>
                <c:pt idx="3">
                  <c:v>30 - 39 Ani</c:v>
                </c:pt>
                <c:pt idx="4">
                  <c:v>40 - 49 Ani</c:v>
                </c:pt>
                <c:pt idx="5">
                  <c:v>50 - 59 Ani</c:v>
                </c:pt>
                <c:pt idx="6">
                  <c:v>60 - 69 Ani</c:v>
                </c:pt>
                <c:pt idx="7">
                  <c:v>&gt;70 Ani</c:v>
                </c:pt>
              </c:strCache>
            </c:strRef>
          </c:cat>
          <c:val>
            <c:numRef>
              <c:f>Foaie1!$C$2:$C$9</c:f>
              <c:numCache>
                <c:formatCode>0.00%</c:formatCode>
                <c:ptCount val="8"/>
                <c:pt idx="0">
                  <c:v>1.6569579288025889E-2</c:v>
                </c:pt>
                <c:pt idx="1">
                  <c:v>2.0323624595469256E-2</c:v>
                </c:pt>
                <c:pt idx="2">
                  <c:v>4.4789644012944982E-2</c:v>
                </c:pt>
                <c:pt idx="3">
                  <c:v>6.4077669902912623E-2</c:v>
                </c:pt>
                <c:pt idx="4">
                  <c:v>6.8349514563106797E-2</c:v>
                </c:pt>
                <c:pt idx="5">
                  <c:v>8.1682847896440133E-2</c:v>
                </c:pt>
                <c:pt idx="6">
                  <c:v>7.6375404530744331E-2</c:v>
                </c:pt>
                <c:pt idx="7">
                  <c:v>3.7152103559870552E-2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DB2-4581-BDD1-5CB52878C1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1196479"/>
        <c:axId val="155481983"/>
      </c:barChart>
      <c:catAx>
        <c:axId val="1311964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MD"/>
          </a:p>
        </c:txPr>
        <c:crossAx val="155481983"/>
        <c:crosses val="autoZero"/>
        <c:auto val="1"/>
        <c:lblAlgn val="ctr"/>
        <c:lblOffset val="100"/>
        <c:noMultiLvlLbl val="0"/>
      </c:catAx>
      <c:valAx>
        <c:axId val="1554819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MD"/>
          </a:p>
        </c:txPr>
        <c:crossAx val="1311964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MD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en-MD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6341915588052742E-2"/>
          <c:y val="1.0477646145577576E-2"/>
          <c:w val="0.96811265289416948"/>
          <c:h val="0.8730979339044411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Foaie1!$B$1</c:f>
              <c:strCache>
                <c:ptCount val="1"/>
                <c:pt idx="0">
                  <c:v>Feminin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MD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Foaie1!$A$2:$A$9</c:f>
              <c:strCache>
                <c:ptCount val="8"/>
                <c:pt idx="0">
                  <c:v>0-9 Ani</c:v>
                </c:pt>
                <c:pt idx="1">
                  <c:v>10 - 19 Ani</c:v>
                </c:pt>
                <c:pt idx="2">
                  <c:v>20 - 29 Ani</c:v>
                </c:pt>
                <c:pt idx="3">
                  <c:v>30 - 39 Ani</c:v>
                </c:pt>
                <c:pt idx="4">
                  <c:v>40 - 49 Ani</c:v>
                </c:pt>
                <c:pt idx="5">
                  <c:v>50 - 59 Ani</c:v>
                </c:pt>
                <c:pt idx="6">
                  <c:v>60 - 69 Ani</c:v>
                </c:pt>
                <c:pt idx="7">
                  <c:v>&gt;70 Ani</c:v>
                </c:pt>
              </c:strCache>
            </c:strRef>
          </c:cat>
          <c:val>
            <c:numRef>
              <c:f>Foaie1!$B$2:$B$9</c:f>
              <c:numCache>
                <c:formatCode>0.00%</c:formatCode>
                <c:ptCount val="8"/>
                <c:pt idx="0">
                  <c:v>0</c:v>
                </c:pt>
                <c:pt idx="1">
                  <c:v>0</c:v>
                </c:pt>
                <c:pt idx="2">
                  <c:v>7.1174377224199285E-3</c:v>
                </c:pt>
                <c:pt idx="3">
                  <c:v>1.0676156583629894E-2</c:v>
                </c:pt>
                <c:pt idx="4">
                  <c:v>3.2028469750889681E-2</c:v>
                </c:pt>
                <c:pt idx="5">
                  <c:v>5.6939501779359428E-2</c:v>
                </c:pt>
                <c:pt idx="6">
                  <c:v>0.17793594306049823</c:v>
                </c:pt>
                <c:pt idx="7">
                  <c:v>0.21352313167259784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B2-4581-BDD1-5CB52878C1E4}"/>
            </c:ext>
          </c:extLst>
        </c:ser>
        <c:ser>
          <c:idx val="1"/>
          <c:order val="1"/>
          <c:tx>
            <c:strRef>
              <c:f>Foaie1!$C$1</c:f>
              <c:strCache>
                <c:ptCount val="1"/>
                <c:pt idx="0">
                  <c:v>Masculin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7D4-E24C-B3A1-1A21E05BBE77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7D4-E24C-B3A1-1A21E05BBE7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MD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Foaie1!$A$2:$A$9</c:f>
              <c:strCache>
                <c:ptCount val="8"/>
                <c:pt idx="0">
                  <c:v>0-9 Ani</c:v>
                </c:pt>
                <c:pt idx="1">
                  <c:v>10 - 19 Ani</c:v>
                </c:pt>
                <c:pt idx="2">
                  <c:v>20 - 29 Ani</c:v>
                </c:pt>
                <c:pt idx="3">
                  <c:v>30 - 39 Ani</c:v>
                </c:pt>
                <c:pt idx="4">
                  <c:v>40 - 49 Ani</c:v>
                </c:pt>
                <c:pt idx="5">
                  <c:v>50 - 59 Ani</c:v>
                </c:pt>
                <c:pt idx="6">
                  <c:v>60 - 69 Ani</c:v>
                </c:pt>
                <c:pt idx="7">
                  <c:v>&gt;70 Ani</c:v>
                </c:pt>
              </c:strCache>
            </c:strRef>
          </c:cat>
          <c:val>
            <c:numRef>
              <c:f>Foaie1!$C$2:$C$9</c:f>
              <c:numCache>
                <c:formatCode>0.00%</c:formatCode>
                <c:ptCount val="8"/>
                <c:pt idx="0">
                  <c:v>0</c:v>
                </c:pt>
                <c:pt idx="1">
                  <c:v>0</c:v>
                </c:pt>
                <c:pt idx="2">
                  <c:v>3.5587188612099642E-3</c:v>
                </c:pt>
                <c:pt idx="3">
                  <c:v>7.1174377224199285E-3</c:v>
                </c:pt>
                <c:pt idx="4">
                  <c:v>2.491103202846975E-2</c:v>
                </c:pt>
                <c:pt idx="5">
                  <c:v>7.4733096085409248E-2</c:v>
                </c:pt>
                <c:pt idx="6">
                  <c:v>0.18861209964412812</c:v>
                </c:pt>
                <c:pt idx="7">
                  <c:v>0.20284697508896798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DB2-4581-BDD1-5CB52878C1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1196479"/>
        <c:axId val="155481983"/>
      </c:barChart>
      <c:catAx>
        <c:axId val="1311964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MD"/>
          </a:p>
        </c:txPr>
        <c:crossAx val="155481983"/>
        <c:crosses val="autoZero"/>
        <c:auto val="1"/>
        <c:lblAlgn val="ctr"/>
        <c:lblOffset val="100"/>
        <c:noMultiLvlLbl val="0"/>
      </c:catAx>
      <c:valAx>
        <c:axId val="1554819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MD"/>
          </a:p>
        </c:txPr>
        <c:crossAx val="1311964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MD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en-MD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 w="19050">
              <a:solidFill>
                <a:schemeClr val="l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MD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Serviciu!$A$1:$A$6</c:f>
              <c:strCache>
                <c:ptCount val="6"/>
                <c:pt idx="0">
                  <c:v>Departamental</c:v>
                </c:pt>
                <c:pt idx="1">
                  <c:v>ANSP</c:v>
                </c:pt>
                <c:pt idx="2">
                  <c:v>Privat</c:v>
                </c:pt>
                <c:pt idx="3">
                  <c:v>AMP</c:v>
                </c:pt>
                <c:pt idx="4">
                  <c:v>AMU</c:v>
                </c:pt>
                <c:pt idx="5">
                  <c:v>AMS</c:v>
                </c:pt>
              </c:strCache>
            </c:strRef>
          </c:cat>
          <c:val>
            <c:numRef>
              <c:f>Serviciu!$C$1:$C$6</c:f>
              <c:numCache>
                <c:formatCode>0.0</c:formatCode>
                <c:ptCount val="6"/>
                <c:pt idx="0">
                  <c:v>0.31969309462915602</c:v>
                </c:pt>
                <c:pt idx="1">
                  <c:v>0.8951406649616368</c:v>
                </c:pt>
                <c:pt idx="2">
                  <c:v>1.8542199488491049</c:v>
                </c:pt>
                <c:pt idx="3">
                  <c:v>9.2710997442455234</c:v>
                </c:pt>
                <c:pt idx="4">
                  <c:v>17.583120204603581</c:v>
                </c:pt>
                <c:pt idx="5">
                  <c:v>70.076726342710998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88-0947-A700-22EEF2A0EEF4}"/>
            </c:ext>
          </c:extLst>
        </c:ser>
        <c:dLbls>
          <c:showLegendKey val="0"/>
          <c:showVal val="0"/>
          <c:showCatName val="1"/>
          <c:showSerName val="0"/>
          <c:showPercent val="0"/>
          <c:showBubbleSize val="0"/>
        </c:dLbls>
        <c:gapWidth val="100"/>
        <c:axId val="2088548559"/>
        <c:axId val="2076985871"/>
      </c:barChart>
      <c:catAx>
        <c:axId val="2088548559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MD"/>
          </a:p>
        </c:txPr>
        <c:crossAx val="2076985871"/>
        <c:crosses val="autoZero"/>
        <c:auto val="1"/>
        <c:lblAlgn val="ctr"/>
        <c:lblOffset val="100"/>
        <c:noMultiLvlLbl val="0"/>
      </c:catAx>
      <c:valAx>
        <c:axId val="2076985871"/>
        <c:scaling>
          <c:orientation val="minMax"/>
        </c:scaling>
        <c:delete val="0"/>
        <c:axPos val="b"/>
        <c:numFmt formatCode="0.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MD"/>
          </a:p>
        </c:txPr>
        <c:crossAx val="208854855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400"/>
      </a:pPr>
      <a:endParaRPr lang="en-MD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410">
  <cs:axisTitle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bg1">
          <a:lumMod val="65000"/>
        </a:schemeClr>
      </a:solidFill>
      <a:ln w="19050">
        <a:solidFill>
          <a:schemeClr val="bg1"/>
        </a:solidFill>
      </a:ln>
    </cs:spPr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lt1"/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0.84486</cdr:x>
      <cdr:y>0.19907</cdr:y>
    </cdr:from>
    <cdr:to>
      <cdr:x>0.97383</cdr:x>
      <cdr:y>0.31944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B0CFE5A1-5400-AD4C-810E-F4689422B3F7}"/>
            </a:ext>
          </a:extLst>
        </cdr:cNvPr>
        <cdr:cNvSpPr txBox="1"/>
      </cdr:nvSpPr>
      <cdr:spPr>
        <a:xfrm xmlns:a="http://schemas.openxmlformats.org/drawingml/2006/main">
          <a:off x="5740400" y="546100"/>
          <a:ext cx="876300" cy="330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0.94071</cdr:x>
      <cdr:y>0.47409</cdr:y>
    </cdr:from>
    <cdr:to>
      <cdr:x>1</cdr:x>
      <cdr:y>0.55305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1A2ABCDE-762E-3643-90E3-709F44CC93C1}"/>
            </a:ext>
          </a:extLst>
        </cdr:cNvPr>
        <cdr:cNvSpPr txBox="1"/>
      </cdr:nvSpPr>
      <cdr:spPr>
        <a:xfrm xmlns:a="http://schemas.openxmlformats.org/drawingml/2006/main">
          <a:off x="10478104" y="2006952"/>
          <a:ext cx="660393" cy="3342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3200" b="1" dirty="0"/>
            <a:t>R0 ↓</a:t>
          </a:r>
        </a:p>
      </cdr:txBody>
    </cdr:sp>
  </cdr:relSizeAnchor>
  <cdr:relSizeAnchor xmlns:cdr="http://schemas.openxmlformats.org/drawingml/2006/chartDrawing">
    <cdr:from>
      <cdr:x>0.93738</cdr:x>
      <cdr:y>0.12375</cdr:y>
    </cdr:from>
    <cdr:to>
      <cdr:x>1</cdr:x>
      <cdr:y>0.17989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D7C1A5E4-E6FA-D845-8E1C-17A94C3EEA9A}"/>
            </a:ext>
          </a:extLst>
        </cdr:cNvPr>
        <cdr:cNvSpPr txBox="1"/>
      </cdr:nvSpPr>
      <cdr:spPr>
        <a:xfrm xmlns:a="http://schemas.openxmlformats.org/drawingml/2006/main">
          <a:off x="20882009" y="955672"/>
          <a:ext cx="1394985" cy="4335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3600" b="1" dirty="0"/>
            <a:t>R0 → 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0.00143</cdr:x>
      <cdr:y>0.37587</cdr:y>
    </cdr:from>
    <cdr:to>
      <cdr:x>0.00143</cdr:x>
      <cdr:y>1</cdr:y>
    </cdr:to>
    <cdr:cxnSp macro="">
      <cdr:nvCxnSpPr>
        <cdr:cNvPr id="5" name="Straight Arrow Connector 4">
          <a:extLst xmlns:a="http://schemas.openxmlformats.org/drawingml/2006/main">
            <a:ext uri="{FF2B5EF4-FFF2-40B4-BE49-F238E27FC236}">
              <a16:creationId xmlns:a16="http://schemas.microsoft.com/office/drawing/2014/main" id="{463906B8-895E-0D42-8E9F-97F7EB175DF3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>
          <a:off x="34052" y="4153417"/>
          <a:ext cx="0" cy="6896615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25400" cap="flat">
          <a:solidFill>
            <a:srgbClr val="000000"/>
          </a:solidFill>
          <a:prstDash val="solid"/>
          <a:miter lim="400000"/>
          <a:tailEnd type="triangle"/>
        </a:ln>
        <a:effectLst xmlns:a="http://schemas.openxmlformats.org/drawingml/2006/main"/>
        <a:sp3d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none"/>
      </cdr:style>
    </cdr:cxnSp>
  </cdr:relSizeAnchor>
  <cdr:relSizeAnchor xmlns:cdr="http://schemas.openxmlformats.org/drawingml/2006/chartDrawing">
    <cdr:from>
      <cdr:x>0.00297</cdr:x>
      <cdr:y>0.50591</cdr:y>
    </cdr:from>
    <cdr:to>
      <cdr:x>0.09882</cdr:x>
      <cdr:y>0.58087</cdr:y>
    </cdr:to>
    <cdr:sp macro="" textlink="">
      <cdr:nvSpPr>
        <cdr:cNvPr id="9" name="TextBox 1">
          <a:extLst xmlns:a="http://schemas.openxmlformats.org/drawingml/2006/main">
            <a:ext uri="{FF2B5EF4-FFF2-40B4-BE49-F238E27FC236}">
              <a16:creationId xmlns:a16="http://schemas.microsoft.com/office/drawing/2014/main" id="{79BDA1A9-99ED-3F4F-9FD9-E19A23D98C4F}"/>
            </a:ext>
          </a:extLst>
        </cdr:cNvPr>
        <cdr:cNvSpPr txBox="1"/>
      </cdr:nvSpPr>
      <cdr:spPr>
        <a:xfrm xmlns:a="http://schemas.openxmlformats.org/drawingml/2006/main">
          <a:off x="70666" y="5590330"/>
          <a:ext cx="2284326" cy="8282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indent="0" algn="ctr" defTabSz="914400" rtl="0" eaLnBrk="1" latinLnBrk="0" hangingPunct="1"/>
          <a:r>
            <a:rPr lang="ro-RO" sz="2400" b="0" i="0" kern="1200" dirty="0">
              <a:solidFill>
                <a:schemeClr val="tx1"/>
              </a:solidFill>
              <a:latin typeface="Helvetica" pitchFamily="2" charset="0"/>
              <a:ea typeface="+mn-ea"/>
              <a:cs typeface="Arial Narrow" panose="020B0604020202020204" pitchFamily="34" charset="0"/>
            </a:rPr>
            <a:t>Inițierea testării </a:t>
          </a:r>
        </a:p>
        <a:p xmlns:a="http://schemas.openxmlformats.org/drawingml/2006/main">
          <a:pPr marL="0" indent="0" algn="ctr" defTabSz="914400" rtl="0" eaLnBrk="1" latinLnBrk="0" hangingPunct="1"/>
          <a:r>
            <a:rPr lang="ro-RO" sz="2400" b="0" i="0" kern="1200" dirty="0">
              <a:solidFill>
                <a:schemeClr val="tx1"/>
              </a:solidFill>
              <a:latin typeface="Helvetica" pitchFamily="2" charset="0"/>
              <a:ea typeface="+mn-ea"/>
              <a:cs typeface="Arial Narrow" panose="020B0604020202020204" pitchFamily="34" charset="0"/>
            </a:rPr>
            <a:t>COVID 19</a:t>
          </a:r>
        </a:p>
      </cdr:txBody>
    </cdr:sp>
  </cdr:relSizeAnchor>
  <cdr:relSizeAnchor xmlns:cdr="http://schemas.openxmlformats.org/drawingml/2006/chartDrawing">
    <cdr:from>
      <cdr:x>0</cdr:x>
      <cdr:y>0.29312</cdr:y>
    </cdr:from>
    <cdr:to>
      <cdr:x>0.08124</cdr:x>
      <cdr:y>0.35581</cdr:y>
    </cdr:to>
    <cdr:sp macro="" textlink="">
      <cdr:nvSpPr>
        <cdr:cNvPr id="16" name="TextBox 1">
          <a:extLst xmlns:a="http://schemas.openxmlformats.org/drawingml/2006/main">
            <a:ext uri="{FF2B5EF4-FFF2-40B4-BE49-F238E27FC236}">
              <a16:creationId xmlns:a16="http://schemas.microsoft.com/office/drawing/2014/main" id="{F6D6F0FB-4969-D24B-9280-EF7756C4310E}"/>
            </a:ext>
          </a:extLst>
        </cdr:cNvPr>
        <cdr:cNvSpPr txBox="1"/>
      </cdr:nvSpPr>
      <cdr:spPr>
        <a:xfrm xmlns:a="http://schemas.openxmlformats.org/drawingml/2006/main">
          <a:off x="-241160" y="3239017"/>
          <a:ext cx="1935983" cy="69265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/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o-RO" sz="2400" b="0" dirty="0" err="1"/>
            <a:t>CNESP</a:t>
          </a:r>
          <a:r>
            <a:rPr lang="ro-RO" sz="2400" b="0" baseline="0" dirty="0"/>
            <a:t> nr. 2 Cod Galben</a:t>
          </a:r>
          <a:endParaRPr lang="ro-RO" sz="2400" b="0" dirty="0"/>
        </a:p>
      </cdr:txBody>
    </cdr:sp>
  </cdr:relSizeAnchor>
  <cdr:relSizeAnchor xmlns:cdr="http://schemas.openxmlformats.org/drawingml/2006/chartDrawing">
    <cdr:from>
      <cdr:x>0.0565</cdr:x>
      <cdr:y>0.65117</cdr:y>
    </cdr:from>
    <cdr:to>
      <cdr:x>0.14793</cdr:x>
      <cdr:y>0.73052</cdr:y>
    </cdr:to>
    <cdr:sp macro="" textlink="">
      <cdr:nvSpPr>
        <cdr:cNvPr id="23" name="TextBox 1">
          <a:extLst xmlns:a="http://schemas.openxmlformats.org/drawingml/2006/main">
            <a:ext uri="{FF2B5EF4-FFF2-40B4-BE49-F238E27FC236}">
              <a16:creationId xmlns:a16="http://schemas.microsoft.com/office/drawing/2014/main" id="{867D8AC2-3607-CC42-AAC7-53BB037F137B}"/>
            </a:ext>
          </a:extLst>
        </cdr:cNvPr>
        <cdr:cNvSpPr txBox="1"/>
      </cdr:nvSpPr>
      <cdr:spPr>
        <a:xfrm xmlns:a="http://schemas.openxmlformats.org/drawingml/2006/main">
          <a:off x="1346482" y="7195466"/>
          <a:ext cx="2178816" cy="8768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o-RO" sz="2400" b="0" dirty="0"/>
            <a:t>Primul</a:t>
          </a:r>
          <a:r>
            <a:rPr lang="ro-RO" sz="2400" b="0" baseline="0" dirty="0"/>
            <a:t> caz de import înregistrat</a:t>
          </a:r>
        </a:p>
        <a:p xmlns:a="http://schemas.openxmlformats.org/drawingml/2006/main">
          <a:pPr algn="ctr"/>
          <a:r>
            <a:rPr lang="ro-RO" sz="2400" b="0" baseline="0" dirty="0"/>
            <a:t>08.03.2020</a:t>
          </a:r>
          <a:endParaRPr lang="ro-RO" sz="2400" b="0" dirty="0"/>
        </a:p>
      </cdr:txBody>
    </cdr:sp>
  </cdr:relSizeAnchor>
  <cdr:relSizeAnchor xmlns:cdr="http://schemas.openxmlformats.org/drawingml/2006/chartDrawing">
    <cdr:from>
      <cdr:x>0.15247</cdr:x>
      <cdr:y>0.37587</cdr:y>
    </cdr:from>
    <cdr:to>
      <cdr:x>0.15247</cdr:x>
      <cdr:y>0.8645</cdr:y>
    </cdr:to>
    <cdr:cxnSp macro="">
      <cdr:nvCxnSpPr>
        <cdr:cNvPr id="24" name="Straight Arrow Connector 23">
          <a:extLst xmlns:a="http://schemas.openxmlformats.org/drawingml/2006/main">
            <a:ext uri="{FF2B5EF4-FFF2-40B4-BE49-F238E27FC236}">
              <a16:creationId xmlns:a16="http://schemas.microsoft.com/office/drawing/2014/main" id="{43C1DF78-6DBA-D044-87CD-E3C82BC331A8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>
          <a:off x="3633595" y="4153417"/>
          <a:ext cx="0" cy="5399314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25400" cap="flat">
          <a:solidFill>
            <a:srgbClr val="000000"/>
          </a:solidFill>
          <a:prstDash val="solid"/>
          <a:miter lim="400000"/>
          <a:tailEnd type="triangle"/>
        </a:ln>
        <a:effectLst xmlns:a="http://schemas.openxmlformats.org/drawingml/2006/main"/>
        <a:sp3d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none"/>
      </cdr:style>
    </cdr:cxnSp>
  </cdr:relSizeAnchor>
  <cdr:relSizeAnchor xmlns:cdr="http://schemas.openxmlformats.org/drawingml/2006/chartDrawing">
    <cdr:from>
      <cdr:x>0.07887</cdr:x>
      <cdr:y>0.28626</cdr:y>
    </cdr:from>
    <cdr:to>
      <cdr:x>0.17625</cdr:x>
      <cdr:y>0.35617</cdr:y>
    </cdr:to>
    <cdr:sp macro="" textlink="">
      <cdr:nvSpPr>
        <cdr:cNvPr id="30" name="TextBox 1">
          <a:extLst xmlns:a="http://schemas.openxmlformats.org/drawingml/2006/main">
            <a:ext uri="{FF2B5EF4-FFF2-40B4-BE49-F238E27FC236}">
              <a16:creationId xmlns:a16="http://schemas.microsoft.com/office/drawing/2014/main" id="{9BE4FE16-58EE-B945-8323-5A7923218928}"/>
            </a:ext>
          </a:extLst>
        </cdr:cNvPr>
        <cdr:cNvSpPr txBox="1"/>
      </cdr:nvSpPr>
      <cdr:spPr>
        <a:xfrm xmlns:a="http://schemas.openxmlformats.org/drawingml/2006/main">
          <a:off x="1879600" y="3163218"/>
          <a:ext cx="2320611" cy="77248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o-RO" sz="2400" b="0" dirty="0"/>
            <a:t>CNESP</a:t>
          </a:r>
          <a:r>
            <a:rPr lang="ro-RO" sz="2400" b="0" baseline="0" dirty="0"/>
            <a:t> nr. 3 </a:t>
          </a:r>
        </a:p>
        <a:p xmlns:a="http://schemas.openxmlformats.org/drawingml/2006/main">
          <a:pPr algn="ctr"/>
          <a:r>
            <a:rPr lang="ro-RO" sz="2400" b="0" baseline="0" dirty="0"/>
            <a:t>Cod </a:t>
          </a:r>
          <a:r>
            <a:rPr lang="ro-RO" sz="2400" dirty="0"/>
            <a:t>Portocaliu</a:t>
          </a:r>
          <a:endParaRPr lang="ro-RO" sz="2400" b="0" dirty="0"/>
        </a:p>
      </cdr:txBody>
    </cdr:sp>
  </cdr:relSizeAnchor>
  <cdr:relSizeAnchor xmlns:cdr="http://schemas.openxmlformats.org/drawingml/2006/chartDrawing">
    <cdr:from>
      <cdr:x>0.37906</cdr:x>
      <cdr:y>0.59654</cdr:y>
    </cdr:from>
    <cdr:to>
      <cdr:x>0.37906</cdr:x>
      <cdr:y>0.83297</cdr:y>
    </cdr:to>
    <cdr:cxnSp macro="">
      <cdr:nvCxnSpPr>
        <cdr:cNvPr id="31" name="Straight Arrow Connector 30">
          <a:extLst xmlns:a="http://schemas.openxmlformats.org/drawingml/2006/main">
            <a:ext uri="{FF2B5EF4-FFF2-40B4-BE49-F238E27FC236}">
              <a16:creationId xmlns:a16="http://schemas.microsoft.com/office/drawing/2014/main" id="{10791A71-2EB0-D94E-97A8-C96CDE1AC00F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>
          <a:off x="9033467" y="6591817"/>
          <a:ext cx="0" cy="2612571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25400" cap="flat">
          <a:solidFill>
            <a:srgbClr val="000000"/>
          </a:solidFill>
          <a:prstDash val="solid"/>
          <a:miter lim="400000"/>
          <a:tailEnd type="triangle"/>
        </a:ln>
        <a:effectLst xmlns:a="http://schemas.openxmlformats.org/drawingml/2006/main"/>
        <a:sp3d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none"/>
      </cdr:style>
    </cdr:cxnSp>
  </cdr:relSizeAnchor>
  <cdr:relSizeAnchor xmlns:cdr="http://schemas.openxmlformats.org/drawingml/2006/chartDrawing">
    <cdr:from>
      <cdr:x>0.16749</cdr:x>
      <cdr:y>0.29777</cdr:y>
    </cdr:from>
    <cdr:to>
      <cdr:x>0.28314</cdr:x>
      <cdr:y>0.37556</cdr:y>
    </cdr:to>
    <cdr:sp macro="" textlink="">
      <cdr:nvSpPr>
        <cdr:cNvPr id="36" name="TextBox 1">
          <a:extLst xmlns:a="http://schemas.openxmlformats.org/drawingml/2006/main">
            <a:ext uri="{FF2B5EF4-FFF2-40B4-BE49-F238E27FC236}">
              <a16:creationId xmlns:a16="http://schemas.microsoft.com/office/drawing/2014/main" id="{82F94303-E03E-A144-A8BA-8E6BDC24C10B}"/>
            </a:ext>
          </a:extLst>
        </cdr:cNvPr>
        <cdr:cNvSpPr txBox="1"/>
      </cdr:nvSpPr>
      <cdr:spPr>
        <a:xfrm xmlns:a="http://schemas.openxmlformats.org/drawingml/2006/main">
          <a:off x="3991429" y="3290387"/>
          <a:ext cx="2756040" cy="85957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o-RO" sz="2400" b="0" dirty="0"/>
            <a:t>CNESP</a:t>
          </a:r>
          <a:r>
            <a:rPr lang="ro-RO" sz="2400" b="0" baseline="0" dirty="0"/>
            <a:t> nr. 7</a:t>
          </a:r>
        </a:p>
        <a:p xmlns:a="http://schemas.openxmlformats.org/drawingml/2006/main">
          <a:pPr algn="ctr"/>
          <a:r>
            <a:rPr lang="ro-RO" sz="2400" b="0" baseline="0" dirty="0"/>
            <a:t> Cod </a:t>
          </a:r>
          <a:r>
            <a:rPr lang="ro-RO" sz="2400" dirty="0"/>
            <a:t>Roșu</a:t>
          </a:r>
        </a:p>
        <a:p xmlns:a="http://schemas.openxmlformats.org/drawingml/2006/main">
          <a:pPr algn="ctr"/>
          <a:endParaRPr lang="ro-RO" sz="2400" b="0" dirty="0"/>
        </a:p>
        <a:p xmlns:a="http://schemas.openxmlformats.org/drawingml/2006/main">
          <a:pPr algn="ctr"/>
          <a:endParaRPr lang="ro-RO" sz="2400" b="0" dirty="0"/>
        </a:p>
      </cdr:txBody>
    </cdr:sp>
  </cdr:relSizeAnchor>
  <cdr:relSizeAnchor xmlns:cdr="http://schemas.openxmlformats.org/drawingml/2006/chartDrawing">
    <cdr:from>
      <cdr:x>0.17571</cdr:x>
      <cdr:y>0.20643</cdr:y>
    </cdr:from>
    <cdr:to>
      <cdr:x>0.17571</cdr:x>
      <cdr:y>0.8645</cdr:y>
    </cdr:to>
    <cdr:cxnSp macro="">
      <cdr:nvCxnSpPr>
        <cdr:cNvPr id="37" name="Straight Arrow Connector 36">
          <a:extLst xmlns:a="http://schemas.openxmlformats.org/drawingml/2006/main">
            <a:ext uri="{FF2B5EF4-FFF2-40B4-BE49-F238E27FC236}">
              <a16:creationId xmlns:a16="http://schemas.microsoft.com/office/drawing/2014/main" id="{E2324156-5A94-BC41-83F2-C1EE487EB09B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>
          <a:off x="4187371" y="2281074"/>
          <a:ext cx="0" cy="7271657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25400" cap="flat">
          <a:solidFill>
            <a:srgbClr val="000000"/>
          </a:solidFill>
          <a:prstDash val="solid"/>
          <a:miter lim="400000"/>
          <a:tailEnd type="triangle"/>
        </a:ln>
        <a:effectLst xmlns:a="http://schemas.openxmlformats.org/drawingml/2006/main"/>
        <a:sp3d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none"/>
      </cdr:style>
    </cdr:cxnSp>
  </cdr:relSizeAnchor>
  <cdr:relSizeAnchor xmlns:cdr="http://schemas.openxmlformats.org/drawingml/2006/chartDrawing">
    <cdr:from>
      <cdr:x>0.11968</cdr:x>
      <cdr:y>0.44483</cdr:y>
    </cdr:from>
    <cdr:to>
      <cdr:x>0.2201</cdr:x>
      <cdr:y>0.52955</cdr:y>
    </cdr:to>
    <cdr:sp macro="" textlink="">
      <cdr:nvSpPr>
        <cdr:cNvPr id="40" name="TextBox 1">
          <a:extLst xmlns:a="http://schemas.openxmlformats.org/drawingml/2006/main">
            <a:ext uri="{FF2B5EF4-FFF2-40B4-BE49-F238E27FC236}">
              <a16:creationId xmlns:a16="http://schemas.microsoft.com/office/drawing/2014/main" id="{B20A3F92-3C4C-A648-81F4-60E49D75C5B7}"/>
            </a:ext>
          </a:extLst>
        </cdr:cNvPr>
        <cdr:cNvSpPr txBox="1"/>
      </cdr:nvSpPr>
      <cdr:spPr>
        <a:xfrm xmlns:a="http://schemas.openxmlformats.org/drawingml/2006/main">
          <a:off x="2852057" y="4915417"/>
          <a:ext cx="2393183" cy="93617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ro-RO" sz="2400" b="0" baseline="0" dirty="0"/>
        </a:p>
      </cdr:txBody>
    </cdr:sp>
  </cdr:relSizeAnchor>
  <cdr:relSizeAnchor xmlns:cdr="http://schemas.openxmlformats.org/drawingml/2006/chartDrawing">
    <cdr:from>
      <cdr:x>0.25906</cdr:x>
      <cdr:y>0.73052</cdr:y>
    </cdr:from>
    <cdr:to>
      <cdr:x>0.25906</cdr:x>
      <cdr:y>0.8645</cdr:y>
    </cdr:to>
    <cdr:cxnSp macro="">
      <cdr:nvCxnSpPr>
        <cdr:cNvPr id="53" name="Straight Arrow Connector 52">
          <a:extLst xmlns:a="http://schemas.openxmlformats.org/drawingml/2006/main">
            <a:ext uri="{FF2B5EF4-FFF2-40B4-BE49-F238E27FC236}">
              <a16:creationId xmlns:a16="http://schemas.microsoft.com/office/drawing/2014/main" id="{BD3D81FB-14B6-1845-9771-76655A9DC299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>
          <a:off x="6173578" y="8072274"/>
          <a:ext cx="0" cy="1480457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25400" cap="flat">
          <a:solidFill>
            <a:srgbClr val="000000"/>
          </a:solidFill>
          <a:prstDash val="solid"/>
          <a:miter lim="400000"/>
          <a:tailEnd type="triangle"/>
        </a:ln>
        <a:effectLst xmlns:a="http://schemas.openxmlformats.org/drawingml/2006/main"/>
        <a:sp3d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none"/>
      </cdr:style>
    </cdr:cxnSp>
  </cdr:relSizeAnchor>
  <cdr:relSizeAnchor xmlns:cdr="http://schemas.openxmlformats.org/drawingml/2006/chartDrawing">
    <cdr:from>
      <cdr:x>0.34676</cdr:x>
      <cdr:y>0.35795</cdr:y>
    </cdr:from>
    <cdr:to>
      <cdr:x>0.34676</cdr:x>
      <cdr:y>0.83691</cdr:y>
    </cdr:to>
    <cdr:cxnSp macro="">
      <cdr:nvCxnSpPr>
        <cdr:cNvPr id="55" name="Straight Arrow Connector 54">
          <a:extLst xmlns:a="http://schemas.openxmlformats.org/drawingml/2006/main">
            <a:ext uri="{FF2B5EF4-FFF2-40B4-BE49-F238E27FC236}">
              <a16:creationId xmlns:a16="http://schemas.microsoft.com/office/drawing/2014/main" id="{B91206D1-3D70-6347-8CDC-E12F8B67FECA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>
          <a:off x="8263627" y="3955356"/>
          <a:ext cx="0" cy="5292575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25400" cap="flat">
          <a:solidFill>
            <a:srgbClr val="000000"/>
          </a:solidFill>
          <a:prstDash val="solid"/>
          <a:miter lim="400000"/>
          <a:tailEnd type="triangle"/>
        </a:ln>
        <a:effectLst xmlns:a="http://schemas.openxmlformats.org/drawingml/2006/main"/>
        <a:sp3d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none"/>
      </cdr:style>
    </cdr:cxnSp>
  </cdr:relSizeAnchor>
  <cdr:relSizeAnchor xmlns:cdr="http://schemas.openxmlformats.org/drawingml/2006/chartDrawing">
    <cdr:from>
      <cdr:x>0.2152</cdr:x>
      <cdr:y>0.5046</cdr:y>
    </cdr:from>
    <cdr:to>
      <cdr:x>0.2152</cdr:x>
      <cdr:y>0.8691</cdr:y>
    </cdr:to>
    <cdr:cxnSp macro="">
      <cdr:nvCxnSpPr>
        <cdr:cNvPr id="58" name="Straight Arrow Connector 57">
          <a:extLst xmlns:a="http://schemas.openxmlformats.org/drawingml/2006/main">
            <a:ext uri="{FF2B5EF4-FFF2-40B4-BE49-F238E27FC236}">
              <a16:creationId xmlns:a16="http://schemas.microsoft.com/office/drawing/2014/main" id="{E0761539-D66E-1843-8812-594D94549898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>
          <a:off x="5128550" y="5575816"/>
          <a:ext cx="0" cy="4027715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25400" cap="flat">
          <a:solidFill>
            <a:srgbClr val="000000"/>
          </a:solidFill>
          <a:prstDash val="solid"/>
          <a:miter lim="400000"/>
          <a:tailEnd type="triangle"/>
        </a:ln>
        <a:effectLst xmlns:a="http://schemas.openxmlformats.org/drawingml/2006/main"/>
        <a:sp3d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none"/>
      </cdr:style>
    </cdr:cxnSp>
  </cdr:relSizeAnchor>
  <cdr:relSizeAnchor xmlns:cdr="http://schemas.openxmlformats.org/drawingml/2006/chartDrawing">
    <cdr:from>
      <cdr:x>0.5</cdr:x>
      <cdr:y>0.35795</cdr:y>
    </cdr:from>
    <cdr:to>
      <cdr:x>0.5</cdr:x>
      <cdr:y>0.76831</cdr:y>
    </cdr:to>
    <cdr:cxnSp macro="">
      <cdr:nvCxnSpPr>
        <cdr:cNvPr id="62" name="Straight Arrow Connector 61">
          <a:extLst xmlns:a="http://schemas.openxmlformats.org/drawingml/2006/main">
            <a:ext uri="{FF2B5EF4-FFF2-40B4-BE49-F238E27FC236}">
              <a16:creationId xmlns:a16="http://schemas.microsoft.com/office/drawing/2014/main" id="{84B59A60-0E86-7F41-8FD5-757594F26E7E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>
          <a:off x="11915507" y="3955356"/>
          <a:ext cx="1" cy="4534532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25400" cap="flat">
          <a:solidFill>
            <a:srgbClr val="000000"/>
          </a:solidFill>
          <a:prstDash val="solid"/>
          <a:miter lim="400000"/>
          <a:tailEnd type="triangle"/>
        </a:ln>
        <a:effectLst xmlns:a="http://schemas.openxmlformats.org/drawingml/2006/main"/>
        <a:sp3d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none"/>
      </cdr:style>
    </cdr:cxnSp>
  </cdr:relSizeAnchor>
  <cdr:relSizeAnchor xmlns:cdr="http://schemas.openxmlformats.org/drawingml/2006/chartDrawing">
    <cdr:from>
      <cdr:x>0.44575</cdr:x>
      <cdr:y>0.09457</cdr:y>
    </cdr:from>
    <cdr:to>
      <cdr:x>0.60556</cdr:x>
      <cdr:y>0.30347</cdr:y>
    </cdr:to>
    <cdr:sp macro="" textlink="">
      <cdr:nvSpPr>
        <cdr:cNvPr id="65" name="Rectangle 64">
          <a:extLst xmlns:a="http://schemas.openxmlformats.org/drawingml/2006/main">
            <a:ext uri="{FF2B5EF4-FFF2-40B4-BE49-F238E27FC236}">
              <a16:creationId xmlns:a16="http://schemas.microsoft.com/office/drawing/2014/main" id="{6A60EB9E-33A8-4745-8313-16E550EA7044}"/>
            </a:ext>
          </a:extLst>
        </cdr:cNvPr>
        <cdr:cNvSpPr/>
      </cdr:nvSpPr>
      <cdr:spPr>
        <a:xfrm xmlns:a="http://schemas.openxmlformats.org/drawingml/2006/main">
          <a:off x="10622782" y="1045029"/>
          <a:ext cx="3808327" cy="23083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 marL="0" marR="0" indent="0" algn="l" defTabSz="914400" rtl="0" fontAlgn="auto" latinLnBrk="1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defRPr>
          </a:defPPr>
          <a:lvl1pPr marL="0" marR="0" indent="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1pPr>
          <a:lvl2pPr marL="0" marR="0" indent="2286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2pPr>
          <a:lvl3pPr marL="0" marR="0" indent="4572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3pPr>
          <a:lvl4pPr marL="0" marR="0" indent="6858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4pPr>
          <a:lvl5pPr marL="0" marR="0" indent="9144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5pPr>
          <a:lvl6pPr marL="0" marR="0" indent="11430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6pPr>
          <a:lvl7pPr marL="0" marR="0" indent="13716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7pPr>
          <a:lvl8pPr marL="0" marR="0" indent="16002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8pPr>
          <a:lvl9pPr marL="0" marR="0" indent="18288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9pPr>
        </a:lstStyle>
        <a:p xmlns:a="http://schemas.openxmlformats.org/drawingml/2006/main">
          <a:pPr algn="l"/>
          <a:r>
            <a:rPr lang="ro-RO" sz="2400" b="0" dirty="0"/>
            <a:t>Suspendarea serviciilor de înfrumusețare</a:t>
          </a:r>
        </a:p>
        <a:p xmlns:a="http://schemas.openxmlformats.org/drawingml/2006/main">
          <a:pPr algn="l"/>
          <a:r>
            <a:rPr lang="ro-RO" sz="2400" b="0" dirty="0"/>
            <a:t>Declarare de zile de odihnă pentru bugetari</a:t>
          </a:r>
        </a:p>
        <a:p xmlns:a="http://schemas.openxmlformats.org/drawingml/2006/main">
          <a:pPr algn="l"/>
          <a:r>
            <a:rPr lang="ro-RO" sz="2400" b="0" dirty="0"/>
            <a:t>Regim de carantină pentru or. Ștefan Vodă</a:t>
          </a:r>
        </a:p>
      </cdr:txBody>
    </cdr:sp>
  </cdr:relSizeAnchor>
  <cdr:relSizeAnchor xmlns:cdr="http://schemas.openxmlformats.org/drawingml/2006/chartDrawing">
    <cdr:from>
      <cdr:x>0.52554</cdr:x>
      <cdr:y>0.51133</cdr:y>
    </cdr:from>
    <cdr:to>
      <cdr:x>0.52554</cdr:x>
      <cdr:y>0.74776</cdr:y>
    </cdr:to>
    <cdr:cxnSp macro="">
      <cdr:nvCxnSpPr>
        <cdr:cNvPr id="66" name="Straight Arrow Connector 65">
          <a:extLst xmlns:a="http://schemas.openxmlformats.org/drawingml/2006/main">
            <a:ext uri="{FF2B5EF4-FFF2-40B4-BE49-F238E27FC236}">
              <a16:creationId xmlns:a16="http://schemas.microsoft.com/office/drawing/2014/main" id="{359958B7-A358-C04C-942B-D7F580B01E96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>
          <a:off x="12524152" y="5650168"/>
          <a:ext cx="0" cy="2612571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25400" cap="flat">
          <a:solidFill>
            <a:srgbClr val="000000"/>
          </a:solidFill>
          <a:prstDash val="solid"/>
          <a:miter lim="400000"/>
          <a:tailEnd type="triangle"/>
        </a:ln>
        <a:effectLst xmlns:a="http://schemas.openxmlformats.org/drawingml/2006/main"/>
        <a:sp3d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none"/>
      </cdr:style>
    </cdr:cxnSp>
  </cdr:relSizeAnchor>
  <cdr:relSizeAnchor xmlns:cdr="http://schemas.openxmlformats.org/drawingml/2006/chartDrawing">
    <cdr:from>
      <cdr:x>0.57936</cdr:x>
      <cdr:y>0.59654</cdr:y>
    </cdr:from>
    <cdr:to>
      <cdr:x>0.57936</cdr:x>
      <cdr:y>0.70309</cdr:y>
    </cdr:to>
    <cdr:cxnSp macro="">
      <cdr:nvCxnSpPr>
        <cdr:cNvPr id="67" name="Straight Arrow Connector 66">
          <a:extLst xmlns:a="http://schemas.openxmlformats.org/drawingml/2006/main">
            <a:ext uri="{FF2B5EF4-FFF2-40B4-BE49-F238E27FC236}">
              <a16:creationId xmlns:a16="http://schemas.microsoft.com/office/drawing/2014/main" id="{00D54EF4-92DF-A043-A75F-F7F6972A5D7A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>
          <a:off x="13806638" y="6591817"/>
          <a:ext cx="0" cy="1177338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25400" cap="flat">
          <a:solidFill>
            <a:srgbClr val="000000"/>
          </a:solidFill>
          <a:prstDash val="solid"/>
          <a:miter lim="400000"/>
          <a:tailEnd type="triangle"/>
        </a:ln>
        <a:effectLst xmlns:a="http://schemas.openxmlformats.org/drawingml/2006/main"/>
        <a:sp3d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none"/>
      </cdr:style>
    </cdr:cxnSp>
  </cdr:relSizeAnchor>
  <cdr:relSizeAnchor xmlns:cdr="http://schemas.openxmlformats.org/drawingml/2006/chartDrawing">
    <cdr:from>
      <cdr:x>0.625</cdr:x>
      <cdr:y>0.41177</cdr:y>
    </cdr:from>
    <cdr:to>
      <cdr:x>0.625</cdr:x>
      <cdr:y>0.76062</cdr:y>
    </cdr:to>
    <cdr:cxnSp macro="">
      <cdr:nvCxnSpPr>
        <cdr:cNvPr id="69" name="Straight Arrow Connector 68">
          <a:extLst xmlns:a="http://schemas.openxmlformats.org/drawingml/2006/main">
            <a:ext uri="{FF2B5EF4-FFF2-40B4-BE49-F238E27FC236}">
              <a16:creationId xmlns:a16="http://schemas.microsoft.com/office/drawing/2014/main" id="{C95B20B3-DCE3-8F4A-9293-BA3EC6C614B1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>
          <a:off x="14894274" y="4550042"/>
          <a:ext cx="0" cy="3854880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25400" cap="flat">
          <a:solidFill>
            <a:srgbClr val="000000"/>
          </a:solidFill>
          <a:prstDash val="solid"/>
          <a:miter lim="400000"/>
          <a:tailEnd type="triangle"/>
        </a:ln>
        <a:effectLst xmlns:a="http://schemas.openxmlformats.org/drawingml/2006/main"/>
        <a:sp3d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none"/>
      </cdr:style>
    </cdr:cxnSp>
  </cdr:relSizeAnchor>
  <cdr:relSizeAnchor xmlns:cdr="http://schemas.openxmlformats.org/drawingml/2006/chartDrawing">
    <cdr:from>
      <cdr:x>0.6083</cdr:x>
      <cdr:y>0.24932</cdr:y>
    </cdr:from>
    <cdr:to>
      <cdr:x>0.70795</cdr:x>
      <cdr:y>0.35795</cdr:y>
    </cdr:to>
    <cdr:sp macro="" textlink="">
      <cdr:nvSpPr>
        <cdr:cNvPr id="73" name="Rectangle 72">
          <a:extLst xmlns:a="http://schemas.openxmlformats.org/drawingml/2006/main">
            <a:ext uri="{FF2B5EF4-FFF2-40B4-BE49-F238E27FC236}">
              <a16:creationId xmlns:a16="http://schemas.microsoft.com/office/drawing/2014/main" id="{38B3694D-DA70-6344-A233-770FDF036B7D}"/>
            </a:ext>
          </a:extLst>
        </cdr:cNvPr>
        <cdr:cNvSpPr/>
      </cdr:nvSpPr>
      <cdr:spPr>
        <a:xfrm xmlns:a="http://schemas.openxmlformats.org/drawingml/2006/main">
          <a:off x="14496455" y="2755027"/>
          <a:ext cx="2374727" cy="12003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 marL="0" marR="0" indent="0" algn="l" defTabSz="914400" rtl="0" fontAlgn="auto" latinLnBrk="1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defRPr>
          </a:defPPr>
          <a:lvl1pPr marL="0" marR="0" indent="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1pPr>
          <a:lvl2pPr marL="0" marR="0" indent="2286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2pPr>
          <a:lvl3pPr marL="0" marR="0" indent="4572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3pPr>
          <a:lvl4pPr marL="0" marR="0" indent="6858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4pPr>
          <a:lvl5pPr marL="0" marR="0" indent="9144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5pPr>
          <a:lvl6pPr marL="0" marR="0" indent="11430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6pPr>
          <a:lvl7pPr marL="0" marR="0" indent="13716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7pPr>
          <a:lvl8pPr marL="0" marR="0" indent="16002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8pPr>
          <a:lvl9pPr marL="0" marR="0" indent="18288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9pPr>
        </a:lstStyle>
        <a:p xmlns:a="http://schemas.openxmlformats.org/drawingml/2006/main">
          <a:pPr algn="l"/>
          <a:r>
            <a:rPr lang="ro-RO" sz="2400" b="0" dirty="0"/>
            <a:t>Anularea examenelor de </a:t>
          </a:r>
          <a:r>
            <a:rPr lang="ro-RO" sz="2400" b="0" dirty="0" err="1"/>
            <a:t>învățîământ</a:t>
          </a:r>
          <a:endParaRPr lang="ro-RO" sz="2400" b="0" dirty="0"/>
        </a:p>
      </cdr:txBody>
    </cdr:sp>
  </cdr:relSizeAnchor>
  <cdr:relSizeAnchor xmlns:cdr="http://schemas.openxmlformats.org/drawingml/2006/chartDrawing">
    <cdr:from>
      <cdr:x>0.66002</cdr:x>
      <cdr:y>0.59654</cdr:y>
    </cdr:from>
    <cdr:to>
      <cdr:x>0.66002</cdr:x>
      <cdr:y>0.77097</cdr:y>
    </cdr:to>
    <cdr:cxnSp macro="">
      <cdr:nvCxnSpPr>
        <cdr:cNvPr id="74" name="Straight Arrow Connector 73">
          <a:extLst xmlns:a="http://schemas.openxmlformats.org/drawingml/2006/main">
            <a:ext uri="{FF2B5EF4-FFF2-40B4-BE49-F238E27FC236}">
              <a16:creationId xmlns:a16="http://schemas.microsoft.com/office/drawing/2014/main" id="{2C8212B3-8D23-3D40-9C2C-186EB1BDE1FD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>
          <a:off x="15728846" y="6591817"/>
          <a:ext cx="0" cy="1927440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25400" cap="flat">
          <a:solidFill>
            <a:srgbClr val="000000"/>
          </a:solidFill>
          <a:prstDash val="solid"/>
          <a:miter lim="400000"/>
          <a:tailEnd type="triangle"/>
        </a:ln>
        <a:effectLst xmlns:a="http://schemas.openxmlformats.org/drawingml/2006/main"/>
        <a:sp3d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none"/>
      </cdr:style>
    </cdr:cxnSp>
  </cdr:relSizeAnchor>
  <cdr:relSizeAnchor xmlns:cdr="http://schemas.openxmlformats.org/drawingml/2006/chartDrawing">
    <cdr:from>
      <cdr:x>0.64104</cdr:x>
      <cdr:y>0.46154</cdr:y>
    </cdr:from>
    <cdr:to>
      <cdr:x>0.74069</cdr:x>
      <cdr:y>0.60359</cdr:y>
    </cdr:to>
    <cdr:sp macro="" textlink="">
      <cdr:nvSpPr>
        <cdr:cNvPr id="76" name="Rectangle 75">
          <a:extLst xmlns:a="http://schemas.openxmlformats.org/drawingml/2006/main">
            <a:ext uri="{FF2B5EF4-FFF2-40B4-BE49-F238E27FC236}">
              <a16:creationId xmlns:a16="http://schemas.microsoft.com/office/drawing/2014/main" id="{E010C60F-056D-1A47-AE23-819BCDDD8E00}"/>
            </a:ext>
          </a:extLst>
        </cdr:cNvPr>
        <cdr:cNvSpPr/>
      </cdr:nvSpPr>
      <cdr:spPr>
        <a:xfrm xmlns:a="http://schemas.openxmlformats.org/drawingml/2006/main">
          <a:off x="15276709" y="5100082"/>
          <a:ext cx="2374727" cy="15696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ro-RO" sz="2400" b="0" dirty="0"/>
            <a:t>Pachete suplimentare </a:t>
          </a:r>
          <a:r>
            <a:rPr lang="ro-RO" sz="2400" b="0" dirty="0" err="1"/>
            <a:t>socio</a:t>
          </a:r>
          <a:r>
            <a:rPr lang="ro-RO" sz="2400" b="0" dirty="0"/>
            <a:t>-economice</a:t>
          </a:r>
        </a:p>
      </cdr:txBody>
    </cdr:sp>
  </cdr:relSizeAnchor>
  <cdr:relSizeAnchor xmlns:cdr="http://schemas.openxmlformats.org/drawingml/2006/chartDrawing">
    <cdr:from>
      <cdr:x>0.80832</cdr:x>
      <cdr:y>0.30347</cdr:y>
    </cdr:from>
    <cdr:to>
      <cdr:x>0.80832</cdr:x>
      <cdr:y>0.74887</cdr:y>
    </cdr:to>
    <cdr:cxnSp macro="">
      <cdr:nvCxnSpPr>
        <cdr:cNvPr id="77" name="Straight Arrow Connector 76">
          <a:extLst xmlns:a="http://schemas.openxmlformats.org/drawingml/2006/main">
            <a:ext uri="{FF2B5EF4-FFF2-40B4-BE49-F238E27FC236}">
              <a16:creationId xmlns:a16="http://schemas.microsoft.com/office/drawing/2014/main" id="{69C06EC7-5583-3B43-B572-F5131D8CC8AA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>
          <a:off x="19263075" y="3353353"/>
          <a:ext cx="0" cy="4921722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25400" cap="flat">
          <a:solidFill>
            <a:srgbClr val="000000"/>
          </a:solidFill>
          <a:prstDash val="solid"/>
          <a:miter lim="400000"/>
          <a:tailEnd type="triangle"/>
        </a:ln>
        <a:effectLst xmlns:a="http://schemas.openxmlformats.org/drawingml/2006/main"/>
        <a:sp3d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none"/>
      </cdr:style>
    </cdr:cxnSp>
  </cdr:relSizeAnchor>
  <cdr:relSizeAnchor xmlns:cdr="http://schemas.openxmlformats.org/drawingml/2006/chartDrawing">
    <cdr:from>
      <cdr:x>0.75813</cdr:x>
      <cdr:y>0.128</cdr:y>
    </cdr:from>
    <cdr:to>
      <cdr:x>0.89151</cdr:x>
      <cdr:y>0.30347</cdr:y>
    </cdr:to>
    <cdr:sp macro="" textlink="">
      <cdr:nvSpPr>
        <cdr:cNvPr id="79" name="Rectangle 78">
          <a:extLst xmlns:a="http://schemas.openxmlformats.org/drawingml/2006/main">
            <a:ext uri="{FF2B5EF4-FFF2-40B4-BE49-F238E27FC236}">
              <a16:creationId xmlns:a16="http://schemas.microsoft.com/office/drawing/2014/main" id="{97FD4D79-0B3C-6948-B099-3DCA9638F357}"/>
            </a:ext>
          </a:extLst>
        </cdr:cNvPr>
        <cdr:cNvSpPr/>
      </cdr:nvSpPr>
      <cdr:spPr>
        <a:xfrm xmlns:a="http://schemas.openxmlformats.org/drawingml/2006/main">
          <a:off x="18066935" y="1414361"/>
          <a:ext cx="3178629" cy="19389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ro-RO" sz="2400" b="0" dirty="0"/>
            <a:t>Regim special de lucru al unităților bugetare</a:t>
          </a:r>
        </a:p>
        <a:p xmlns:a="http://schemas.openxmlformats.org/drawingml/2006/main">
          <a:pPr algn="l"/>
          <a:r>
            <a:rPr lang="ro-RO" sz="2400" dirty="0"/>
            <a:t>Reluarea activităților de comerț</a:t>
          </a:r>
          <a:endParaRPr lang="ro-RO" sz="2400" b="0" dirty="0"/>
        </a:p>
      </cdr:txBody>
    </cdr:sp>
  </cdr:relSizeAnchor>
  <cdr:relSizeAnchor xmlns:cdr="http://schemas.openxmlformats.org/drawingml/2006/chartDrawing">
    <cdr:from>
      <cdr:x>0.73188</cdr:x>
      <cdr:y>0.44483</cdr:y>
    </cdr:from>
    <cdr:to>
      <cdr:x>0.73188</cdr:x>
      <cdr:y>0.74887</cdr:y>
    </cdr:to>
    <cdr:cxnSp macro="">
      <cdr:nvCxnSpPr>
        <cdr:cNvPr id="81" name="Straight Arrow Connector 80">
          <a:extLst xmlns:a="http://schemas.openxmlformats.org/drawingml/2006/main">
            <a:ext uri="{FF2B5EF4-FFF2-40B4-BE49-F238E27FC236}">
              <a16:creationId xmlns:a16="http://schemas.microsoft.com/office/drawing/2014/main" id="{926F0A48-B0B5-984B-BAE3-985DDBB32A9D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>
          <a:off x="17441532" y="4915417"/>
          <a:ext cx="0" cy="3359658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25400" cap="flat">
          <a:solidFill>
            <a:srgbClr val="000000"/>
          </a:solidFill>
          <a:prstDash val="solid"/>
          <a:miter lim="400000"/>
          <a:tailEnd type="triangle"/>
        </a:ln>
        <a:effectLst xmlns:a="http://schemas.openxmlformats.org/drawingml/2006/main"/>
        <a:sp3d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none"/>
      </cdr:style>
    </cdr:cxnSp>
  </cdr:relSizeAnchor>
  <cdr:relSizeAnchor xmlns:cdr="http://schemas.openxmlformats.org/drawingml/2006/chartDrawing">
    <cdr:from>
      <cdr:x>0.69085</cdr:x>
      <cdr:y>0.35377</cdr:y>
    </cdr:from>
    <cdr:to>
      <cdr:x>0.82423</cdr:x>
      <cdr:y>0.42897</cdr:y>
    </cdr:to>
    <cdr:sp macro="" textlink="">
      <cdr:nvSpPr>
        <cdr:cNvPr id="83" name="Rectangle 82">
          <a:extLst xmlns:a="http://schemas.openxmlformats.org/drawingml/2006/main">
            <a:ext uri="{FF2B5EF4-FFF2-40B4-BE49-F238E27FC236}">
              <a16:creationId xmlns:a16="http://schemas.microsoft.com/office/drawing/2014/main" id="{1B3591F4-3176-DF4A-8E4F-C0B2A7AC1C68}"/>
            </a:ext>
          </a:extLst>
        </cdr:cNvPr>
        <cdr:cNvSpPr/>
      </cdr:nvSpPr>
      <cdr:spPr>
        <a:xfrm xmlns:a="http://schemas.openxmlformats.org/drawingml/2006/main">
          <a:off x="16463680" y="3909188"/>
          <a:ext cx="3178629" cy="8309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ro-RO" sz="2400" dirty="0"/>
            <a:t>Reluarea prestării serviciilor publice</a:t>
          </a:r>
          <a:endParaRPr lang="ro-RO" sz="2400" b="0" dirty="0"/>
        </a:p>
      </cdr:txBody>
    </cdr:sp>
  </cdr:relSizeAnchor>
  <cdr:relSizeAnchor xmlns:cdr="http://schemas.openxmlformats.org/drawingml/2006/chartDrawing">
    <cdr:from>
      <cdr:x>0.82141</cdr:x>
      <cdr:y>0.52162</cdr:y>
    </cdr:from>
    <cdr:to>
      <cdr:x>0.82141</cdr:x>
      <cdr:y>0.76142</cdr:y>
    </cdr:to>
    <cdr:cxnSp macro="">
      <cdr:nvCxnSpPr>
        <cdr:cNvPr id="84" name="Straight Arrow Connector 83">
          <a:extLst xmlns:a="http://schemas.openxmlformats.org/drawingml/2006/main">
            <a:ext uri="{FF2B5EF4-FFF2-40B4-BE49-F238E27FC236}">
              <a16:creationId xmlns:a16="http://schemas.microsoft.com/office/drawing/2014/main" id="{CE49AD8C-072D-6B4D-B219-A67471E61F1F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>
          <a:off x="19575132" y="5763950"/>
          <a:ext cx="0" cy="2649792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25400" cap="flat">
          <a:solidFill>
            <a:srgbClr val="000000"/>
          </a:solidFill>
          <a:prstDash val="solid"/>
          <a:miter lim="400000"/>
          <a:tailEnd type="triangle"/>
        </a:ln>
        <a:effectLst xmlns:a="http://schemas.openxmlformats.org/drawingml/2006/main"/>
        <a:sp3d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none"/>
      </cdr:style>
    </cdr:cxnSp>
  </cdr:relSizeAnchor>
  <cdr:relSizeAnchor xmlns:cdr="http://schemas.openxmlformats.org/drawingml/2006/chartDrawing">
    <cdr:from>
      <cdr:x>0.81436</cdr:x>
      <cdr:y>0.31382</cdr:y>
    </cdr:from>
    <cdr:to>
      <cdr:x>0.89691</cdr:x>
      <cdr:y>0.52271</cdr:y>
    </cdr:to>
    <cdr:sp macro="" textlink="">
      <cdr:nvSpPr>
        <cdr:cNvPr id="86" name="Rectangle 85">
          <a:extLst xmlns:a="http://schemas.openxmlformats.org/drawingml/2006/main">
            <a:ext uri="{FF2B5EF4-FFF2-40B4-BE49-F238E27FC236}">
              <a16:creationId xmlns:a16="http://schemas.microsoft.com/office/drawing/2014/main" id="{0BCD3FA0-3CD5-7146-83F2-A71A656C5C38}"/>
            </a:ext>
          </a:extLst>
        </cdr:cNvPr>
        <cdr:cNvSpPr/>
      </cdr:nvSpPr>
      <cdr:spPr>
        <a:xfrm xmlns:a="http://schemas.openxmlformats.org/drawingml/2006/main">
          <a:off x="19407114" y="3467689"/>
          <a:ext cx="1967225" cy="23083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ro-RO" sz="2400" dirty="0"/>
            <a:t>Ajutor de șomaj unic</a:t>
          </a:r>
        </a:p>
        <a:p xmlns:a="http://schemas.openxmlformats.org/drawingml/2006/main">
          <a:pPr algn="l"/>
          <a:r>
            <a:rPr lang="ro-RO" sz="2400" b="0" dirty="0"/>
            <a:t>Reluarea serviciilor religioase în aer liber</a:t>
          </a:r>
        </a:p>
      </cdr:txBody>
    </cdr:sp>
  </cdr:relSizeAnchor>
  <cdr:relSizeAnchor xmlns:cdr="http://schemas.openxmlformats.org/drawingml/2006/chartDrawing">
    <cdr:from>
      <cdr:x>0.83061</cdr:x>
      <cdr:y>0.54178</cdr:y>
    </cdr:from>
    <cdr:to>
      <cdr:x>0.91316</cdr:x>
      <cdr:y>0.68383</cdr:y>
    </cdr:to>
    <cdr:sp macro="" textlink="">
      <cdr:nvSpPr>
        <cdr:cNvPr id="89" name="Rectangle 88">
          <a:extLst xmlns:a="http://schemas.openxmlformats.org/drawingml/2006/main">
            <a:ext uri="{FF2B5EF4-FFF2-40B4-BE49-F238E27FC236}">
              <a16:creationId xmlns:a16="http://schemas.microsoft.com/office/drawing/2014/main" id="{21020462-4BB0-BC47-A920-5995A030B31F}"/>
            </a:ext>
          </a:extLst>
        </cdr:cNvPr>
        <cdr:cNvSpPr/>
      </cdr:nvSpPr>
      <cdr:spPr>
        <a:xfrm xmlns:a="http://schemas.openxmlformats.org/drawingml/2006/main">
          <a:off x="19794199" y="5986736"/>
          <a:ext cx="1967250" cy="15696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ro-RO" sz="2400" dirty="0"/>
            <a:t>Reluarea activității </a:t>
          </a:r>
          <a:r>
            <a:rPr lang="ro-RO" sz="2400" dirty="0" err="1"/>
            <a:t>pieților</a:t>
          </a:r>
          <a:r>
            <a:rPr lang="ro-RO" sz="2400" dirty="0"/>
            <a:t> raionale</a:t>
          </a:r>
          <a:endParaRPr lang="ro-RO" sz="2400" b="0" dirty="0"/>
        </a:p>
      </cdr:txBody>
    </cdr:sp>
  </cdr:relSizeAnchor>
  <cdr:relSizeAnchor xmlns:cdr="http://schemas.openxmlformats.org/drawingml/2006/chartDrawing">
    <cdr:from>
      <cdr:x>0.1059</cdr:x>
      <cdr:y>0.10135</cdr:y>
    </cdr:from>
    <cdr:to>
      <cdr:x>0.28131</cdr:x>
      <cdr:y>0.20997</cdr:y>
    </cdr:to>
    <cdr:sp macro="" textlink="">
      <cdr:nvSpPr>
        <cdr:cNvPr id="90" name="Rectangle 89">
          <a:extLst xmlns:a="http://schemas.openxmlformats.org/drawingml/2006/main">
            <a:ext uri="{FF2B5EF4-FFF2-40B4-BE49-F238E27FC236}">
              <a16:creationId xmlns:a16="http://schemas.microsoft.com/office/drawing/2014/main" id="{3A79125C-D104-FF45-929D-83B3A97EE395}"/>
            </a:ext>
          </a:extLst>
        </cdr:cNvPr>
        <cdr:cNvSpPr/>
      </cdr:nvSpPr>
      <cdr:spPr>
        <a:xfrm xmlns:a="http://schemas.openxmlformats.org/drawingml/2006/main">
          <a:off x="2523802" y="1119879"/>
          <a:ext cx="4180114" cy="12003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 marL="0" marR="0" indent="0" algn="l" defTabSz="914400" rtl="0" fontAlgn="auto" latinLnBrk="1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defRPr>
          </a:defPPr>
          <a:lvl1pPr marL="0" marR="0" indent="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1pPr>
          <a:lvl2pPr marL="0" marR="0" indent="2286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2pPr>
          <a:lvl3pPr marL="0" marR="0" indent="4572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3pPr>
          <a:lvl4pPr marL="0" marR="0" indent="6858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4pPr>
          <a:lvl5pPr marL="0" marR="0" indent="9144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5pPr>
          <a:lvl6pPr marL="0" marR="0" indent="11430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6pPr>
          <a:lvl7pPr marL="0" marR="0" indent="13716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7pPr>
          <a:lvl8pPr marL="0" marR="0" indent="16002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8pPr>
          <a:lvl9pPr marL="0" marR="0" indent="18288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9pPr>
        </a:lstStyle>
        <a:p xmlns:a="http://schemas.openxmlformats.org/drawingml/2006/main">
          <a:pPr algn="l"/>
          <a:r>
            <a:rPr lang="ro-RO" sz="2400" b="0" dirty="0"/>
            <a:t>Sistarea </a:t>
          </a:r>
          <a:r>
            <a:rPr lang="ro-RO" sz="2400" b="0" dirty="0" err="1"/>
            <a:t>avia</a:t>
          </a:r>
          <a:r>
            <a:rPr lang="ro-RO" sz="2400" b="0" dirty="0"/>
            <a:t> cu Italia </a:t>
          </a:r>
        </a:p>
        <a:p xmlns:a="http://schemas.openxmlformats.org/drawingml/2006/main">
          <a:pPr algn="l"/>
          <a:r>
            <a:rPr lang="ro-RO" sz="2400" b="0" dirty="0"/>
            <a:t>Adunări până la 50 persoane</a:t>
          </a:r>
        </a:p>
        <a:p xmlns:a="http://schemas.openxmlformats.org/drawingml/2006/main">
          <a:pPr algn="l"/>
          <a:r>
            <a:rPr lang="ro-RO" sz="2400" b="0" dirty="0"/>
            <a:t>Suspendarea educației</a:t>
          </a:r>
        </a:p>
      </cdr:txBody>
    </cdr:sp>
  </cdr:relSizeAnchor>
  <cdr:relSizeAnchor xmlns:cdr="http://schemas.openxmlformats.org/drawingml/2006/chartDrawing">
    <cdr:from>
      <cdr:x>0.17665</cdr:x>
      <cdr:y>0.37108</cdr:y>
    </cdr:from>
    <cdr:to>
      <cdr:x>0.31003</cdr:x>
      <cdr:y>0.51313</cdr:y>
    </cdr:to>
    <cdr:sp macro="" textlink="">
      <cdr:nvSpPr>
        <cdr:cNvPr id="91" name="Rectangle 90">
          <a:extLst xmlns:a="http://schemas.openxmlformats.org/drawingml/2006/main">
            <a:ext uri="{FF2B5EF4-FFF2-40B4-BE49-F238E27FC236}">
              <a16:creationId xmlns:a16="http://schemas.microsoft.com/office/drawing/2014/main" id="{6E9258AA-876C-BF43-A2F9-B0B65AC2B055}"/>
            </a:ext>
          </a:extLst>
        </cdr:cNvPr>
        <cdr:cNvSpPr/>
      </cdr:nvSpPr>
      <cdr:spPr>
        <a:xfrm xmlns:a="http://schemas.openxmlformats.org/drawingml/2006/main">
          <a:off x="4209663" y="4100402"/>
          <a:ext cx="3178629" cy="15696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 marL="0" marR="0" indent="0" algn="l" defTabSz="914400" rtl="0" fontAlgn="auto" latinLnBrk="1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defRPr>
          </a:defPPr>
          <a:lvl1pPr marL="0" marR="0" indent="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1pPr>
          <a:lvl2pPr marL="0" marR="0" indent="2286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2pPr>
          <a:lvl3pPr marL="0" marR="0" indent="4572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3pPr>
          <a:lvl4pPr marL="0" marR="0" indent="6858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4pPr>
          <a:lvl5pPr marL="0" marR="0" indent="9144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5pPr>
          <a:lvl6pPr marL="0" marR="0" indent="11430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6pPr>
          <a:lvl7pPr marL="0" marR="0" indent="13716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7pPr>
          <a:lvl8pPr marL="0" marR="0" indent="16002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8pPr>
          <a:lvl9pPr marL="0" marR="0" indent="18288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9pPr>
        </a:lstStyle>
        <a:p xmlns:a="http://schemas.openxmlformats.org/drawingml/2006/main">
          <a:pPr algn="l"/>
          <a:r>
            <a:rPr lang="ro-RO" sz="2400" b="0" dirty="0"/>
            <a:t>Sistarea localurilor și agrementului</a:t>
          </a:r>
        </a:p>
        <a:p xmlns:a="http://schemas.openxmlformats.org/drawingml/2006/main">
          <a:pPr algn="l"/>
          <a:r>
            <a:rPr lang="ro-RO" sz="2400" b="0" dirty="0"/>
            <a:t>Sistarea serviciilor religioase</a:t>
          </a:r>
        </a:p>
      </cdr:txBody>
    </cdr:sp>
  </cdr:relSizeAnchor>
  <cdr:relSizeAnchor xmlns:cdr="http://schemas.openxmlformats.org/drawingml/2006/chartDrawing">
    <cdr:from>
      <cdr:x>0.31001</cdr:x>
      <cdr:y>0.09836</cdr:y>
    </cdr:from>
    <cdr:to>
      <cdr:x>0.44339</cdr:x>
      <cdr:y>0.30726</cdr:y>
    </cdr:to>
    <cdr:sp macro="" textlink="">
      <cdr:nvSpPr>
        <cdr:cNvPr id="92" name="Rectangle 91">
          <a:extLst xmlns:a="http://schemas.openxmlformats.org/drawingml/2006/main">
            <a:ext uri="{FF2B5EF4-FFF2-40B4-BE49-F238E27FC236}">
              <a16:creationId xmlns:a16="http://schemas.microsoft.com/office/drawing/2014/main" id="{27694A48-0ABC-BE48-AF2F-7E1F9A374566}"/>
            </a:ext>
          </a:extLst>
        </cdr:cNvPr>
        <cdr:cNvSpPr/>
      </cdr:nvSpPr>
      <cdr:spPr>
        <a:xfrm xmlns:a="http://schemas.openxmlformats.org/drawingml/2006/main">
          <a:off x="7387770" y="1086918"/>
          <a:ext cx="3178629" cy="23083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 marL="0" marR="0" indent="0" algn="l" defTabSz="914400" rtl="0" fontAlgn="auto" latinLnBrk="1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defRPr>
          </a:defPPr>
          <a:lvl1pPr marL="0" marR="0" indent="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1pPr>
          <a:lvl2pPr marL="0" marR="0" indent="2286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2pPr>
          <a:lvl3pPr marL="0" marR="0" indent="4572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3pPr>
          <a:lvl4pPr marL="0" marR="0" indent="6858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4pPr>
          <a:lvl5pPr marL="0" marR="0" indent="9144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5pPr>
          <a:lvl6pPr marL="0" marR="0" indent="11430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6pPr>
          <a:lvl7pPr marL="0" marR="0" indent="13716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7pPr>
          <a:lvl8pPr marL="0" marR="0" indent="16002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8pPr>
          <a:lvl9pPr marL="0" marR="0" indent="18288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9pPr>
        </a:lstStyle>
        <a:p xmlns:a="http://schemas.openxmlformats.org/drawingml/2006/main">
          <a:pPr algn="l"/>
          <a:r>
            <a:rPr lang="ro-RO" sz="2400" b="0" dirty="0"/>
            <a:t>Limitarea aflării în spațiile publice</a:t>
          </a:r>
        </a:p>
        <a:p xmlns:a="http://schemas.openxmlformats.org/drawingml/2006/main">
          <a:pPr algn="l"/>
          <a:r>
            <a:rPr lang="ro-RO" sz="2400" b="0" dirty="0"/>
            <a:t>Măsuri stricte pentru transportul public</a:t>
          </a:r>
        </a:p>
        <a:p xmlns:a="http://schemas.openxmlformats.org/drawingml/2006/main">
          <a:pPr algn="l"/>
          <a:r>
            <a:rPr lang="ro-RO" sz="2400" b="0" dirty="0"/>
            <a:t>Limitarea activității bugetare</a:t>
          </a:r>
        </a:p>
      </cdr:txBody>
    </cdr:sp>
  </cdr:relSizeAnchor>
  <cdr:relSizeAnchor xmlns:cdr="http://schemas.openxmlformats.org/drawingml/2006/chartDrawing">
    <cdr:from>
      <cdr:x>0.3528</cdr:x>
      <cdr:y>0.47549</cdr:y>
    </cdr:from>
    <cdr:to>
      <cdr:x>0.48619</cdr:x>
      <cdr:y>0.58412</cdr:y>
    </cdr:to>
    <cdr:sp macro="" textlink="">
      <cdr:nvSpPr>
        <cdr:cNvPr id="93" name="Rectangle 92">
          <a:extLst xmlns:a="http://schemas.openxmlformats.org/drawingml/2006/main">
            <a:ext uri="{FF2B5EF4-FFF2-40B4-BE49-F238E27FC236}">
              <a16:creationId xmlns:a16="http://schemas.microsoft.com/office/drawing/2014/main" id="{6A60EB9E-33A8-4745-8313-16E550EA7044}"/>
            </a:ext>
          </a:extLst>
        </cdr:cNvPr>
        <cdr:cNvSpPr/>
      </cdr:nvSpPr>
      <cdr:spPr>
        <a:xfrm xmlns:a="http://schemas.openxmlformats.org/drawingml/2006/main">
          <a:off x="8407669" y="5254174"/>
          <a:ext cx="3178629" cy="12003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 marL="0" marR="0" indent="0" algn="l" defTabSz="914400" rtl="0" fontAlgn="auto" latinLnBrk="1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defRPr>
          </a:defPPr>
          <a:lvl1pPr marL="0" marR="0" indent="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1pPr>
          <a:lvl2pPr marL="0" marR="0" indent="2286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2pPr>
          <a:lvl3pPr marL="0" marR="0" indent="4572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3pPr>
          <a:lvl4pPr marL="0" marR="0" indent="6858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4pPr>
          <a:lvl5pPr marL="0" marR="0" indent="9144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5pPr>
          <a:lvl6pPr marL="0" marR="0" indent="11430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6pPr>
          <a:lvl7pPr marL="0" marR="0" indent="13716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7pPr>
          <a:lvl8pPr marL="0" marR="0" indent="16002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8pPr>
          <a:lvl9pPr marL="0" marR="0" indent="18288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9pPr>
        </a:lstStyle>
        <a:p xmlns:a="http://schemas.openxmlformats.org/drawingml/2006/main">
          <a:pPr algn="l"/>
          <a:r>
            <a:rPr lang="ro-RO" sz="2400" b="0" dirty="0"/>
            <a:t>Aflarea în spații publice a nu mai mult de 3 persoane în grup</a:t>
          </a:r>
        </a:p>
      </cdr:txBody>
    </cdr:sp>
  </cdr:relSizeAnchor>
  <cdr:relSizeAnchor xmlns:cdr="http://schemas.openxmlformats.org/drawingml/2006/chartDrawing">
    <cdr:from>
      <cdr:x>0.50365</cdr:x>
      <cdr:y>0.38561</cdr:y>
    </cdr:from>
    <cdr:to>
      <cdr:x>0.62717</cdr:x>
      <cdr:y>0.46081</cdr:y>
    </cdr:to>
    <cdr:sp macro="" textlink="">
      <cdr:nvSpPr>
        <cdr:cNvPr id="94" name="Rectangle 93">
          <a:extLst xmlns:a="http://schemas.openxmlformats.org/drawingml/2006/main">
            <a:ext uri="{FF2B5EF4-FFF2-40B4-BE49-F238E27FC236}">
              <a16:creationId xmlns:a16="http://schemas.microsoft.com/office/drawing/2014/main" id="{38B3694D-DA70-6344-A233-770FDF036B7D}"/>
            </a:ext>
          </a:extLst>
        </cdr:cNvPr>
        <cdr:cNvSpPr/>
      </cdr:nvSpPr>
      <cdr:spPr>
        <a:xfrm xmlns:a="http://schemas.openxmlformats.org/drawingml/2006/main">
          <a:off x="12002585" y="4260984"/>
          <a:ext cx="2943434" cy="8309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>
          <a:spAutoFit/>
        </a:bodyPr>
        <a:lstStyle xmlns:a="http://schemas.openxmlformats.org/drawingml/2006/main">
          <a:defPPr marL="0" marR="0" indent="0" algn="l" defTabSz="914400" rtl="0" fontAlgn="auto" latinLnBrk="1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defRPr>
          </a:defPPr>
          <a:lvl1pPr marL="0" marR="0" indent="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1pPr>
          <a:lvl2pPr marL="0" marR="0" indent="2286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2pPr>
          <a:lvl3pPr marL="0" marR="0" indent="4572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3pPr>
          <a:lvl4pPr marL="0" marR="0" indent="6858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4pPr>
          <a:lvl5pPr marL="0" marR="0" indent="9144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5pPr>
          <a:lvl6pPr marL="0" marR="0" indent="11430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6pPr>
          <a:lvl7pPr marL="0" marR="0" indent="13716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7pPr>
          <a:lvl8pPr marL="0" marR="0" indent="16002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8pPr>
          <a:lvl9pPr marL="0" marR="0" indent="18288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9pPr>
        </a:lstStyle>
        <a:p xmlns:a="http://schemas.openxmlformats.org/drawingml/2006/main">
          <a:pPr algn="l"/>
          <a:r>
            <a:rPr lang="ro-RO" sz="2400" b="0" dirty="0"/>
            <a:t>Regim de carantină </a:t>
          </a:r>
        </a:p>
        <a:p xmlns:a="http://schemas.openxmlformats.org/drawingml/2006/main">
          <a:pPr algn="l"/>
          <a:r>
            <a:rPr lang="ro-RO" sz="2400" b="0" dirty="0"/>
            <a:t>Soroca</a:t>
          </a:r>
        </a:p>
      </cdr:txBody>
    </cdr:sp>
  </cdr:relSizeAnchor>
  <cdr:relSizeAnchor xmlns:cdr="http://schemas.openxmlformats.org/drawingml/2006/chartDrawing">
    <cdr:from>
      <cdr:x>0.54524</cdr:x>
      <cdr:y>0.46629</cdr:y>
    </cdr:from>
    <cdr:to>
      <cdr:x>0.62779</cdr:x>
      <cdr:y>0.57492</cdr:y>
    </cdr:to>
    <cdr:sp macro="" textlink="">
      <cdr:nvSpPr>
        <cdr:cNvPr id="95" name="Rectangle 94">
          <a:extLst xmlns:a="http://schemas.openxmlformats.org/drawingml/2006/main">
            <a:ext uri="{FF2B5EF4-FFF2-40B4-BE49-F238E27FC236}">
              <a16:creationId xmlns:a16="http://schemas.microsoft.com/office/drawing/2014/main" id="{16B67C4A-F09D-3C4E-8137-CBA2985C7537}"/>
            </a:ext>
          </a:extLst>
        </cdr:cNvPr>
        <cdr:cNvSpPr/>
      </cdr:nvSpPr>
      <cdr:spPr>
        <a:xfrm xmlns:a="http://schemas.openxmlformats.org/drawingml/2006/main">
          <a:off x="12993606" y="5152554"/>
          <a:ext cx="1967225" cy="12003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 marL="0" marR="0" indent="0" algn="l" defTabSz="914400" rtl="0" fontAlgn="auto" latinLnBrk="1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defRPr>
          </a:defPPr>
          <a:lvl1pPr marL="0" marR="0" indent="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1pPr>
          <a:lvl2pPr marL="0" marR="0" indent="2286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2pPr>
          <a:lvl3pPr marL="0" marR="0" indent="4572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3pPr>
          <a:lvl4pPr marL="0" marR="0" indent="6858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4pPr>
          <a:lvl5pPr marL="0" marR="0" indent="9144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5pPr>
          <a:lvl6pPr marL="0" marR="0" indent="11430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6pPr>
          <a:lvl7pPr marL="0" marR="0" indent="13716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7pPr>
          <a:lvl8pPr marL="0" marR="0" indent="16002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8pPr>
          <a:lvl9pPr marL="0" marR="0" indent="18288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9pPr>
        </a:lstStyle>
        <a:p xmlns:a="http://schemas.openxmlformats.org/drawingml/2006/main">
          <a:pPr algn="l"/>
          <a:r>
            <a:rPr lang="ro-RO" sz="2400" b="0" dirty="0"/>
            <a:t>Regim de carantină </a:t>
          </a:r>
        </a:p>
        <a:p xmlns:a="http://schemas.openxmlformats.org/drawingml/2006/main">
          <a:pPr algn="l"/>
          <a:r>
            <a:rPr lang="ro-RO" sz="2400" b="0" dirty="0"/>
            <a:t>Glodeni</a:t>
          </a:r>
        </a:p>
      </cdr:txBody>
    </cdr:sp>
  </cdr:relSizeAnchor>
  <cdr:relSizeAnchor xmlns:cdr="http://schemas.openxmlformats.org/drawingml/2006/chartDrawing">
    <cdr:from>
      <cdr:x>0.22322</cdr:x>
      <cdr:y>0.52586</cdr:y>
    </cdr:from>
    <cdr:to>
      <cdr:x>0.3566</cdr:x>
      <cdr:y>0.73476</cdr:y>
    </cdr:to>
    <cdr:sp macro="" textlink="">
      <cdr:nvSpPr>
        <cdr:cNvPr id="96" name="Rectangle 95">
          <a:extLst xmlns:a="http://schemas.openxmlformats.org/drawingml/2006/main">
            <a:ext uri="{FF2B5EF4-FFF2-40B4-BE49-F238E27FC236}">
              <a16:creationId xmlns:a16="http://schemas.microsoft.com/office/drawing/2014/main" id="{E75D0187-BA4A-3647-A9C8-316316E518DD}"/>
            </a:ext>
          </a:extLst>
        </cdr:cNvPr>
        <cdr:cNvSpPr/>
      </cdr:nvSpPr>
      <cdr:spPr>
        <a:xfrm xmlns:a="http://schemas.openxmlformats.org/drawingml/2006/main">
          <a:off x="5319476" y="5810796"/>
          <a:ext cx="3178629" cy="23083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 marL="0" marR="0" indent="0" algn="l" defTabSz="914400" rtl="0" fontAlgn="auto" latinLnBrk="1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defRPr>
          </a:defPPr>
          <a:lvl1pPr marL="0" marR="0" indent="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1pPr>
          <a:lvl2pPr marL="0" marR="0" indent="2286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2pPr>
          <a:lvl3pPr marL="0" marR="0" indent="4572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3pPr>
          <a:lvl4pPr marL="0" marR="0" indent="6858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4pPr>
          <a:lvl5pPr marL="0" marR="0" indent="9144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5pPr>
          <a:lvl6pPr marL="0" marR="0" indent="11430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6pPr>
          <a:lvl7pPr marL="0" marR="0" indent="13716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7pPr>
          <a:lvl8pPr marL="0" marR="0" indent="16002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8pPr>
          <a:lvl9pPr marL="0" marR="0" indent="18288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9pPr>
        </a:lstStyle>
        <a:p xmlns:a="http://schemas.openxmlformats.org/drawingml/2006/main">
          <a:pPr algn="l"/>
          <a:r>
            <a:rPr lang="ro-RO" sz="2400" dirty="0"/>
            <a:t>Stare de urgență națională</a:t>
          </a:r>
        </a:p>
        <a:p xmlns:a="http://schemas.openxmlformats.org/drawingml/2006/main">
          <a:pPr algn="l"/>
          <a:r>
            <a:rPr lang="ro-RO" sz="2400" b="0" dirty="0"/>
            <a:t>Sistarea Aeroportului și a punctelor de trecere a frontierei</a:t>
          </a:r>
        </a:p>
        <a:p xmlns:a="http://schemas.openxmlformats.org/drawingml/2006/main">
          <a:pPr algn="l"/>
          <a:r>
            <a:rPr lang="ro-RO" sz="2400" b="0" dirty="0"/>
            <a:t>Sistarea comerțului</a:t>
          </a:r>
        </a:p>
      </cdr:txBody>
    </cdr:sp>
  </cdr:relSizeAnchor>
  <cdr:relSizeAnchor xmlns:cdr="http://schemas.openxmlformats.org/drawingml/2006/chartDrawing">
    <cdr:from>
      <cdr:x>0.89694</cdr:x>
      <cdr:y>0.57284</cdr:y>
    </cdr:from>
    <cdr:to>
      <cdr:x>0.89694</cdr:x>
      <cdr:y>0.81264</cdr:y>
    </cdr:to>
    <cdr:cxnSp macro="">
      <cdr:nvCxnSpPr>
        <cdr:cNvPr id="98" name="Straight Arrow Connector 97">
          <a:extLst xmlns:a="http://schemas.openxmlformats.org/drawingml/2006/main">
            <a:ext uri="{FF2B5EF4-FFF2-40B4-BE49-F238E27FC236}">
              <a16:creationId xmlns:a16="http://schemas.microsoft.com/office/drawing/2014/main" id="{273300BD-906A-DF4C-91B2-9C3FFC5A7BD3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>
          <a:off x="21374903" y="6329936"/>
          <a:ext cx="0" cy="2649792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25400" cap="flat">
          <a:solidFill>
            <a:srgbClr val="000000"/>
          </a:solidFill>
          <a:prstDash val="solid"/>
          <a:miter lim="400000"/>
          <a:tailEnd type="triangle"/>
        </a:ln>
        <a:effectLst xmlns:a="http://schemas.openxmlformats.org/drawingml/2006/main"/>
        <a:sp3d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none"/>
      </cdr:style>
    </cdr:cxnSp>
  </cdr:relSizeAnchor>
  <cdr:relSizeAnchor xmlns:cdr="http://schemas.openxmlformats.org/drawingml/2006/chartDrawing">
    <cdr:from>
      <cdr:x>0.93957</cdr:x>
      <cdr:y>0.46242</cdr:y>
    </cdr:from>
    <cdr:to>
      <cdr:x>0.93957</cdr:x>
      <cdr:y>0.70222</cdr:y>
    </cdr:to>
    <cdr:cxnSp macro="">
      <cdr:nvCxnSpPr>
        <cdr:cNvPr id="38" name="Straight Arrow Connector 37">
          <a:extLst xmlns:a="http://schemas.openxmlformats.org/drawingml/2006/main">
            <a:ext uri="{FF2B5EF4-FFF2-40B4-BE49-F238E27FC236}">
              <a16:creationId xmlns:a16="http://schemas.microsoft.com/office/drawing/2014/main" id="{4858EA61-CE5C-F840-B899-E1CF7D1FA61C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>
          <a:off x="22390990" y="5109795"/>
          <a:ext cx="0" cy="2649798"/>
        </a:xfrm>
        <a:prstGeom xmlns:a="http://schemas.openxmlformats.org/drawingml/2006/main" prst="straightConnector1">
          <a:avLst/>
        </a:prstGeom>
        <a:noFill xmlns:a="http://schemas.openxmlformats.org/drawingml/2006/main"/>
        <a:ln xmlns:a="http://schemas.openxmlformats.org/drawingml/2006/main" w="25400" cap="flat">
          <a:solidFill>
            <a:srgbClr val="000000"/>
          </a:solidFill>
          <a:prstDash val="solid"/>
          <a:miter lim="400000"/>
          <a:tailEnd type="triangle"/>
        </a:ln>
        <a:effectLst xmlns:a="http://schemas.openxmlformats.org/drawingml/2006/main"/>
        <a:sp3d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none"/>
      </cdr:style>
    </cdr:cxnSp>
  </cdr:relSizeAnchor>
  <cdr:relSizeAnchor xmlns:cdr="http://schemas.openxmlformats.org/drawingml/2006/chartDrawing">
    <cdr:from>
      <cdr:x>0.89243</cdr:x>
      <cdr:y>0.2798</cdr:y>
    </cdr:from>
    <cdr:to>
      <cdr:x>0.97498</cdr:x>
      <cdr:y>0.42185</cdr:y>
    </cdr:to>
    <cdr:sp macro="" textlink="">
      <cdr:nvSpPr>
        <cdr:cNvPr id="39" name="Rectangle 38">
          <a:extLst xmlns:a="http://schemas.openxmlformats.org/drawingml/2006/main">
            <a:ext uri="{FF2B5EF4-FFF2-40B4-BE49-F238E27FC236}">
              <a16:creationId xmlns:a16="http://schemas.microsoft.com/office/drawing/2014/main" id="{A0C43F1C-350C-6948-B852-435A5A6D998C}"/>
            </a:ext>
          </a:extLst>
        </cdr:cNvPr>
        <cdr:cNvSpPr/>
      </cdr:nvSpPr>
      <cdr:spPr>
        <a:xfrm xmlns:a="http://schemas.openxmlformats.org/drawingml/2006/main">
          <a:off x="21267399" y="3091756"/>
          <a:ext cx="1967250" cy="15696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ro-RO" sz="2400" dirty="0"/>
            <a:t>CNESP</a:t>
          </a:r>
        </a:p>
        <a:p xmlns:a="http://schemas.openxmlformats.org/drawingml/2006/main">
          <a:pPr algn="l"/>
          <a:r>
            <a:rPr lang="ro-RO" sz="2400" b="0" dirty="0"/>
            <a:t>Menținerea  măsurilor de SP 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0.13534</cdr:x>
      <cdr:y>0.59904</cdr:y>
    </cdr:from>
    <cdr:to>
      <cdr:x>0.19438</cdr:x>
      <cdr:y>0.67456</cdr:y>
    </cdr:to>
    <cdr:sp macro="" textlink="">
      <cdr:nvSpPr>
        <cdr:cNvPr id="3" name="Right Brace 2">
          <a:extLst xmlns:a="http://schemas.openxmlformats.org/drawingml/2006/main">
            <a:ext uri="{FF2B5EF4-FFF2-40B4-BE49-F238E27FC236}">
              <a16:creationId xmlns:a16="http://schemas.microsoft.com/office/drawing/2014/main" id="{CA5A8AB1-480C-9447-AF68-3FBC04777F97}"/>
            </a:ext>
          </a:extLst>
        </cdr:cNvPr>
        <cdr:cNvSpPr/>
      </cdr:nvSpPr>
      <cdr:spPr>
        <a:xfrm xmlns:a="http://schemas.openxmlformats.org/drawingml/2006/main" rot="16200000">
          <a:off x="3384551" y="6355898"/>
          <a:ext cx="834486" cy="1361510"/>
        </a:xfrm>
        <a:prstGeom xmlns:a="http://schemas.openxmlformats.org/drawingml/2006/main" prst="rightBrace">
          <a:avLst/>
        </a:prstGeom>
        <a:noFill xmlns:a="http://schemas.openxmlformats.org/drawingml/2006/main"/>
        <a:ln xmlns:a="http://schemas.openxmlformats.org/drawingml/2006/main" w="25400" cap="flat">
          <a:solidFill>
            <a:srgbClr val="000000"/>
          </a:solidFill>
          <a:prstDash val="solid"/>
          <a:miter lim="400000"/>
        </a:ln>
        <a:effectLst xmlns:a="http://schemas.openxmlformats.org/drawingml/2006/main"/>
        <a:sp3d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none"/>
      </cdr:style>
      <cdr:txBody>
        <a:bodyPr xmlns:a="http://schemas.openxmlformats.org/drawingml/2006/main" rot="0" spcFirstLastPara="1" vert="horz" wrap="square" lIns="91439" tIns="45719" rIns="91439" bIns="45719" numCol="1" spcCol="38100" rtlCol="0" fromWordArt="0" anchor="t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indent="0" algn="l" defTabSz="914400" rtl="0" fontAlgn="auto" latinLnBrk="1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</a:pPr>
          <a:endParaRPr kumimoji="0" lang="en-MD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endParaRPr>
        </a:p>
      </cdr:txBody>
    </cdr:sp>
  </cdr:relSizeAnchor>
  <cdr:relSizeAnchor xmlns:cdr="http://schemas.openxmlformats.org/drawingml/2006/chartDrawing">
    <cdr:from>
      <cdr:x>0.19902</cdr:x>
      <cdr:y>0.58994</cdr:y>
    </cdr:from>
    <cdr:to>
      <cdr:x>0.25941</cdr:x>
      <cdr:y>0.66463</cdr:y>
    </cdr:to>
    <cdr:sp macro="" textlink="">
      <cdr:nvSpPr>
        <cdr:cNvPr id="4" name="Right Brace 3">
          <a:extLst xmlns:a="http://schemas.openxmlformats.org/drawingml/2006/main">
            <a:ext uri="{FF2B5EF4-FFF2-40B4-BE49-F238E27FC236}">
              <a16:creationId xmlns:a16="http://schemas.microsoft.com/office/drawing/2014/main" id="{21C88295-7E84-1E44-B0AF-A5BA81F5FDD6}"/>
            </a:ext>
          </a:extLst>
        </cdr:cNvPr>
        <cdr:cNvSpPr/>
      </cdr:nvSpPr>
      <cdr:spPr>
        <a:xfrm xmlns:a="http://schemas.openxmlformats.org/drawingml/2006/main" rot="16200000">
          <a:off x="4873205" y="6235208"/>
          <a:ext cx="825300" cy="1392619"/>
        </a:xfrm>
        <a:prstGeom xmlns:a="http://schemas.openxmlformats.org/drawingml/2006/main" prst="rightBrace">
          <a:avLst/>
        </a:prstGeom>
        <a:noFill xmlns:a="http://schemas.openxmlformats.org/drawingml/2006/main"/>
        <a:ln xmlns:a="http://schemas.openxmlformats.org/drawingml/2006/main" w="25400" cap="flat">
          <a:solidFill>
            <a:srgbClr val="000000"/>
          </a:solidFill>
          <a:prstDash val="solid"/>
          <a:miter lim="400000"/>
        </a:ln>
        <a:effectLst xmlns:a="http://schemas.openxmlformats.org/drawingml/2006/main"/>
        <a:sp3d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none"/>
      </cdr:style>
      <cdr:txBody>
        <a:bodyPr xmlns:a="http://schemas.openxmlformats.org/drawingml/2006/main" rot="0" spcFirstLastPara="1" vert="horz" wrap="square" lIns="91439" tIns="45719" rIns="91439" bIns="45719" numCol="1" spcCol="38100" rtlCol="0" fromWordArt="0" anchor="t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indent="0" algn="l" defTabSz="914400" rtl="0" fontAlgn="auto" latinLnBrk="1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</a:pPr>
          <a:endParaRPr kumimoji="0" lang="en-MD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endParaRPr>
        </a:p>
      </cdr:txBody>
    </cdr:sp>
  </cdr:relSizeAnchor>
  <cdr:relSizeAnchor xmlns:cdr="http://schemas.openxmlformats.org/drawingml/2006/chartDrawing">
    <cdr:from>
      <cdr:x>0.25891</cdr:x>
      <cdr:y>0.42893</cdr:y>
    </cdr:from>
    <cdr:to>
      <cdr:x>0.32182</cdr:x>
      <cdr:y>0.49035</cdr:y>
    </cdr:to>
    <cdr:sp macro="" textlink="">
      <cdr:nvSpPr>
        <cdr:cNvPr id="5" name="Right Brace 4">
          <a:extLst xmlns:a="http://schemas.openxmlformats.org/drawingml/2006/main">
            <a:ext uri="{FF2B5EF4-FFF2-40B4-BE49-F238E27FC236}">
              <a16:creationId xmlns:a16="http://schemas.microsoft.com/office/drawing/2014/main" id="{33A9B5E2-3609-6F4C-A19B-E73E737F2E44}"/>
            </a:ext>
          </a:extLst>
        </cdr:cNvPr>
        <cdr:cNvSpPr/>
      </cdr:nvSpPr>
      <cdr:spPr>
        <a:xfrm xmlns:a="http://schemas.openxmlformats.org/drawingml/2006/main" rot="16200000">
          <a:off x="6356662" y="4353677"/>
          <a:ext cx="678747" cy="1450718"/>
        </a:xfrm>
        <a:prstGeom xmlns:a="http://schemas.openxmlformats.org/drawingml/2006/main" prst="rightBrace">
          <a:avLst/>
        </a:prstGeom>
        <a:noFill xmlns:a="http://schemas.openxmlformats.org/drawingml/2006/main"/>
        <a:ln xmlns:a="http://schemas.openxmlformats.org/drawingml/2006/main" w="25400" cap="flat">
          <a:solidFill>
            <a:srgbClr val="000000"/>
          </a:solidFill>
          <a:prstDash val="solid"/>
          <a:miter lim="400000"/>
        </a:ln>
        <a:effectLst xmlns:a="http://schemas.openxmlformats.org/drawingml/2006/main"/>
        <a:sp3d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none"/>
      </cdr:style>
      <cdr:txBody>
        <a:bodyPr xmlns:a="http://schemas.openxmlformats.org/drawingml/2006/main" rot="0" spcFirstLastPara="1" vert="horz" wrap="square" lIns="91439" tIns="45719" rIns="91439" bIns="45719" numCol="1" spcCol="38100" rtlCol="0" fromWordArt="0" anchor="t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indent="0" algn="l" defTabSz="914400" rtl="0" fontAlgn="auto" latinLnBrk="1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</a:pPr>
          <a:endParaRPr kumimoji="0" lang="en-MD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endParaRPr>
        </a:p>
      </cdr:txBody>
    </cdr:sp>
  </cdr:relSizeAnchor>
  <cdr:relSizeAnchor xmlns:cdr="http://schemas.openxmlformats.org/drawingml/2006/chartDrawing">
    <cdr:from>
      <cdr:x>0.33245</cdr:x>
      <cdr:y>0.29913</cdr:y>
    </cdr:from>
    <cdr:to>
      <cdr:x>0.39105</cdr:x>
      <cdr:y>0.3568</cdr:y>
    </cdr:to>
    <cdr:sp macro="" textlink="">
      <cdr:nvSpPr>
        <cdr:cNvPr id="6" name="Right Brace 5">
          <a:extLst xmlns:a="http://schemas.openxmlformats.org/drawingml/2006/main">
            <a:ext uri="{FF2B5EF4-FFF2-40B4-BE49-F238E27FC236}">
              <a16:creationId xmlns:a16="http://schemas.microsoft.com/office/drawing/2014/main" id="{107F131C-1F0D-6847-938A-9D9F4A64E2B3}"/>
            </a:ext>
          </a:extLst>
        </cdr:cNvPr>
        <cdr:cNvSpPr/>
      </cdr:nvSpPr>
      <cdr:spPr>
        <a:xfrm xmlns:a="http://schemas.openxmlformats.org/drawingml/2006/main" rot="16200000">
          <a:off x="8023592" y="2948219"/>
          <a:ext cx="637241" cy="1351519"/>
        </a:xfrm>
        <a:prstGeom xmlns:a="http://schemas.openxmlformats.org/drawingml/2006/main" prst="rightBrace">
          <a:avLst/>
        </a:prstGeom>
        <a:noFill xmlns:a="http://schemas.openxmlformats.org/drawingml/2006/main"/>
        <a:ln xmlns:a="http://schemas.openxmlformats.org/drawingml/2006/main" w="25400" cap="flat">
          <a:solidFill>
            <a:srgbClr val="000000"/>
          </a:solidFill>
          <a:prstDash val="solid"/>
          <a:miter lim="400000"/>
        </a:ln>
        <a:effectLst xmlns:a="http://schemas.openxmlformats.org/drawingml/2006/main"/>
        <a:sp3d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none"/>
      </cdr:style>
      <cdr:txBody>
        <a:bodyPr xmlns:a="http://schemas.openxmlformats.org/drawingml/2006/main" rot="0" spcFirstLastPara="1" vert="horz" wrap="square" lIns="91439" tIns="45719" rIns="91439" bIns="45719" numCol="1" spcCol="38100" rtlCol="0" fromWordArt="0" anchor="t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indent="0" algn="l" defTabSz="914400" rtl="0" fontAlgn="auto" latinLnBrk="1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</a:pPr>
          <a:endParaRPr kumimoji="0" lang="en-MD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endParaRPr>
        </a:p>
      </cdr:txBody>
    </cdr:sp>
  </cdr:relSizeAnchor>
  <cdr:relSizeAnchor xmlns:cdr="http://schemas.openxmlformats.org/drawingml/2006/chartDrawing">
    <cdr:from>
      <cdr:x>0.52084</cdr:x>
      <cdr:y>0.20008</cdr:y>
    </cdr:from>
    <cdr:to>
      <cdr:x>0.60672</cdr:x>
      <cdr:y>0.33053</cdr:y>
    </cdr:to>
    <cdr:sp macro="" textlink="">
      <cdr:nvSpPr>
        <cdr:cNvPr id="7" name="Right Brace 6">
          <a:extLst xmlns:a="http://schemas.openxmlformats.org/drawingml/2006/main">
            <a:ext uri="{FF2B5EF4-FFF2-40B4-BE49-F238E27FC236}">
              <a16:creationId xmlns:a16="http://schemas.microsoft.com/office/drawing/2014/main" id="{0DBFC420-961C-414E-BD39-C600C477AC51}"/>
            </a:ext>
          </a:extLst>
        </cdr:cNvPr>
        <cdr:cNvSpPr/>
      </cdr:nvSpPr>
      <cdr:spPr>
        <a:xfrm xmlns:a="http://schemas.openxmlformats.org/drawingml/2006/main" rot="16200000">
          <a:off x="12280448" y="1941385"/>
          <a:ext cx="1441490" cy="1980497"/>
        </a:xfrm>
        <a:prstGeom xmlns:a="http://schemas.openxmlformats.org/drawingml/2006/main" prst="rightBrace">
          <a:avLst/>
        </a:prstGeom>
        <a:noFill xmlns:a="http://schemas.openxmlformats.org/drawingml/2006/main"/>
        <a:ln xmlns:a="http://schemas.openxmlformats.org/drawingml/2006/main" w="25400" cap="flat">
          <a:solidFill>
            <a:srgbClr val="000000"/>
          </a:solidFill>
          <a:prstDash val="solid"/>
          <a:miter lim="400000"/>
        </a:ln>
        <a:effectLst xmlns:a="http://schemas.openxmlformats.org/drawingml/2006/main"/>
        <a:sp3d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none"/>
      </cdr:style>
      <cdr:txBody>
        <a:bodyPr xmlns:a="http://schemas.openxmlformats.org/drawingml/2006/main" rot="0" spcFirstLastPara="1" vert="horz" wrap="square" lIns="91439" tIns="45719" rIns="91439" bIns="45719" numCol="1" spcCol="38100" rtlCol="0" fromWordArt="0" anchor="t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indent="0" algn="l" defTabSz="914400" rtl="0" fontAlgn="auto" latinLnBrk="1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</a:pPr>
          <a:endParaRPr kumimoji="0" lang="en-MD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endParaRPr>
        </a:p>
      </cdr:txBody>
    </cdr:sp>
  </cdr:relSizeAnchor>
  <cdr:relSizeAnchor xmlns:cdr="http://schemas.openxmlformats.org/drawingml/2006/chartDrawing">
    <cdr:from>
      <cdr:x>0.62131</cdr:x>
      <cdr:y>0.1723</cdr:y>
    </cdr:from>
    <cdr:to>
      <cdr:x>0.70719</cdr:x>
      <cdr:y>0.30275</cdr:y>
    </cdr:to>
    <cdr:sp macro="" textlink="">
      <cdr:nvSpPr>
        <cdr:cNvPr id="8" name="Right Brace 7">
          <a:extLst xmlns:a="http://schemas.openxmlformats.org/drawingml/2006/main">
            <a:ext uri="{FF2B5EF4-FFF2-40B4-BE49-F238E27FC236}">
              <a16:creationId xmlns:a16="http://schemas.microsoft.com/office/drawing/2014/main" id="{2089B5F3-F7AA-3F45-A19F-6B30D1922379}"/>
            </a:ext>
          </a:extLst>
        </cdr:cNvPr>
        <cdr:cNvSpPr/>
      </cdr:nvSpPr>
      <cdr:spPr>
        <a:xfrm xmlns:a="http://schemas.openxmlformats.org/drawingml/2006/main" rot="16200000">
          <a:off x="14597371" y="1634377"/>
          <a:ext cx="1441490" cy="1980497"/>
        </a:xfrm>
        <a:prstGeom xmlns:a="http://schemas.openxmlformats.org/drawingml/2006/main" prst="rightBrace">
          <a:avLst/>
        </a:prstGeom>
        <a:noFill xmlns:a="http://schemas.openxmlformats.org/drawingml/2006/main"/>
        <a:ln xmlns:a="http://schemas.openxmlformats.org/drawingml/2006/main" w="25400" cap="flat">
          <a:solidFill>
            <a:srgbClr val="000000"/>
          </a:solidFill>
          <a:prstDash val="solid"/>
          <a:miter lim="400000"/>
        </a:ln>
        <a:effectLst xmlns:a="http://schemas.openxmlformats.org/drawingml/2006/main"/>
        <a:sp3d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none"/>
      </cdr:style>
      <cdr:txBody>
        <a:bodyPr xmlns:a="http://schemas.openxmlformats.org/drawingml/2006/main" rot="0" spcFirstLastPara="1" vert="horz" wrap="square" lIns="91439" tIns="45719" rIns="91439" bIns="45719" numCol="1" spcCol="38100" rtlCol="0" fromWordArt="0" anchor="t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indent="0" algn="l" defTabSz="914400" rtl="0" fontAlgn="auto" latinLnBrk="1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</a:pPr>
          <a:endParaRPr kumimoji="0" lang="en-MD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endParaRPr>
        </a:p>
      </cdr:txBody>
    </cdr:sp>
  </cdr:relSizeAnchor>
  <cdr:relSizeAnchor xmlns:cdr="http://schemas.openxmlformats.org/drawingml/2006/chartDrawing">
    <cdr:from>
      <cdr:x>0.71316</cdr:x>
      <cdr:y>0.13045</cdr:y>
    </cdr:from>
    <cdr:to>
      <cdr:x>0.79904</cdr:x>
      <cdr:y>0.2609</cdr:y>
    </cdr:to>
    <cdr:sp macro="" textlink="">
      <cdr:nvSpPr>
        <cdr:cNvPr id="9" name="Right Brace 8">
          <a:extLst xmlns:a="http://schemas.openxmlformats.org/drawingml/2006/main">
            <a:ext uri="{FF2B5EF4-FFF2-40B4-BE49-F238E27FC236}">
              <a16:creationId xmlns:a16="http://schemas.microsoft.com/office/drawing/2014/main" id="{0EC993C0-903E-E14C-B7E6-83085DFAD60A}"/>
            </a:ext>
          </a:extLst>
        </cdr:cNvPr>
        <cdr:cNvSpPr/>
      </cdr:nvSpPr>
      <cdr:spPr>
        <a:xfrm xmlns:a="http://schemas.openxmlformats.org/drawingml/2006/main" rot="16200000">
          <a:off x="16715512" y="1171987"/>
          <a:ext cx="1441490" cy="1980497"/>
        </a:xfrm>
        <a:prstGeom xmlns:a="http://schemas.openxmlformats.org/drawingml/2006/main" prst="rightBrace">
          <a:avLst/>
        </a:prstGeom>
        <a:noFill xmlns:a="http://schemas.openxmlformats.org/drawingml/2006/main"/>
        <a:ln xmlns:a="http://schemas.openxmlformats.org/drawingml/2006/main" w="25400" cap="flat">
          <a:solidFill>
            <a:srgbClr val="000000"/>
          </a:solidFill>
          <a:prstDash val="solid"/>
          <a:miter lim="400000"/>
        </a:ln>
        <a:effectLst xmlns:a="http://schemas.openxmlformats.org/drawingml/2006/main"/>
        <a:sp3d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none"/>
      </cdr:style>
      <cdr:txBody>
        <a:bodyPr xmlns:a="http://schemas.openxmlformats.org/drawingml/2006/main" rot="0" spcFirstLastPara="1" vert="horz" wrap="square" lIns="91439" tIns="45719" rIns="91439" bIns="45719" numCol="1" spcCol="38100" rtlCol="0" fromWordArt="0" anchor="t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indent="0" algn="l" defTabSz="914400" rtl="0" fontAlgn="auto" latinLnBrk="1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</a:pPr>
          <a:endParaRPr kumimoji="0" lang="en-MD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endParaRPr>
        </a:p>
      </cdr:txBody>
    </cdr:sp>
  </cdr:relSizeAnchor>
  <cdr:relSizeAnchor xmlns:cdr="http://schemas.openxmlformats.org/drawingml/2006/chartDrawing">
    <cdr:from>
      <cdr:x>0.80896</cdr:x>
      <cdr:y>0.06523</cdr:y>
    </cdr:from>
    <cdr:to>
      <cdr:x>0.89484</cdr:x>
      <cdr:y>0.19568</cdr:y>
    </cdr:to>
    <cdr:sp macro="" textlink="">
      <cdr:nvSpPr>
        <cdr:cNvPr id="10" name="Right Brace 9">
          <a:extLst xmlns:a="http://schemas.openxmlformats.org/drawingml/2006/main">
            <a:ext uri="{FF2B5EF4-FFF2-40B4-BE49-F238E27FC236}">
              <a16:creationId xmlns:a16="http://schemas.microsoft.com/office/drawing/2014/main" id="{73131525-CF4A-9542-9055-39DBF4DB8C4E}"/>
            </a:ext>
          </a:extLst>
        </cdr:cNvPr>
        <cdr:cNvSpPr/>
      </cdr:nvSpPr>
      <cdr:spPr>
        <a:xfrm xmlns:a="http://schemas.openxmlformats.org/drawingml/2006/main" rot="16200000">
          <a:off x="18924658" y="451241"/>
          <a:ext cx="1441490" cy="1980497"/>
        </a:xfrm>
        <a:prstGeom xmlns:a="http://schemas.openxmlformats.org/drawingml/2006/main" prst="rightBrace">
          <a:avLst/>
        </a:prstGeom>
        <a:noFill xmlns:a="http://schemas.openxmlformats.org/drawingml/2006/main"/>
        <a:ln xmlns:a="http://schemas.openxmlformats.org/drawingml/2006/main" w="25400" cap="flat">
          <a:solidFill>
            <a:srgbClr val="000000"/>
          </a:solidFill>
          <a:prstDash val="solid"/>
          <a:miter lim="400000"/>
        </a:ln>
        <a:effectLst xmlns:a="http://schemas.openxmlformats.org/drawingml/2006/main"/>
        <a:sp3d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none"/>
      </cdr:style>
      <cdr:txBody>
        <a:bodyPr xmlns:a="http://schemas.openxmlformats.org/drawingml/2006/main" rot="0" spcFirstLastPara="1" vert="horz" wrap="square" lIns="91439" tIns="45719" rIns="91439" bIns="45719" numCol="1" spcCol="38100" rtlCol="0" fromWordArt="0" anchor="t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indent="0" algn="l" defTabSz="914400" rtl="0" fontAlgn="auto" latinLnBrk="1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</a:pPr>
          <a:endParaRPr kumimoji="0" lang="en-MD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endParaRPr>
        </a:p>
      </cdr:txBody>
    </cdr:sp>
  </cdr:relSizeAnchor>
  <cdr:relSizeAnchor xmlns:cdr="http://schemas.openxmlformats.org/drawingml/2006/chartDrawing">
    <cdr:from>
      <cdr:x>0.91412</cdr:x>
      <cdr:y>0.04539</cdr:y>
    </cdr:from>
    <cdr:to>
      <cdr:x>1</cdr:x>
      <cdr:y>0.17584</cdr:y>
    </cdr:to>
    <cdr:sp macro="" textlink="">
      <cdr:nvSpPr>
        <cdr:cNvPr id="11" name="Right Brace 10">
          <a:extLst xmlns:a="http://schemas.openxmlformats.org/drawingml/2006/main">
            <a:ext uri="{FF2B5EF4-FFF2-40B4-BE49-F238E27FC236}">
              <a16:creationId xmlns:a16="http://schemas.microsoft.com/office/drawing/2014/main" id="{C6FF06E0-3E94-B142-8D53-987F6648D2AE}"/>
            </a:ext>
          </a:extLst>
        </cdr:cNvPr>
        <cdr:cNvSpPr/>
      </cdr:nvSpPr>
      <cdr:spPr>
        <a:xfrm xmlns:a="http://schemas.openxmlformats.org/drawingml/2006/main" rot="16200000">
          <a:off x="21349728" y="232066"/>
          <a:ext cx="1441490" cy="1980497"/>
        </a:xfrm>
        <a:prstGeom xmlns:a="http://schemas.openxmlformats.org/drawingml/2006/main" prst="rightBrace">
          <a:avLst/>
        </a:prstGeom>
        <a:noFill xmlns:a="http://schemas.openxmlformats.org/drawingml/2006/main"/>
        <a:ln xmlns:a="http://schemas.openxmlformats.org/drawingml/2006/main" w="25400" cap="flat">
          <a:solidFill>
            <a:srgbClr val="000000"/>
          </a:solidFill>
          <a:prstDash val="solid"/>
          <a:miter lim="400000"/>
        </a:ln>
        <a:effectLst xmlns:a="http://schemas.openxmlformats.org/drawingml/2006/main"/>
        <a:sp3d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none"/>
      </cdr:style>
      <cdr:txBody>
        <a:bodyPr xmlns:a="http://schemas.openxmlformats.org/drawingml/2006/main" rot="0" spcFirstLastPara="1" vert="horz" wrap="square" lIns="91439" tIns="45719" rIns="91439" bIns="45719" numCol="1" spcCol="38100" rtlCol="0" fromWordArt="0" anchor="t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indent="0" algn="l" defTabSz="914400" rtl="0" fontAlgn="auto" latinLnBrk="1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</a:pPr>
          <a:endParaRPr kumimoji="0" lang="en-MD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endParaRPr>
        </a:p>
      </cdr:txBody>
    </cdr:sp>
  </cdr:relSizeAnchor>
  <cdr:relSizeAnchor xmlns:cdr="http://schemas.openxmlformats.org/drawingml/2006/chartDrawing">
    <cdr:from>
      <cdr:x>0.25252</cdr:x>
      <cdr:y>0.35116</cdr:y>
    </cdr:from>
    <cdr:to>
      <cdr:x>0.32822</cdr:x>
      <cdr:y>0.40223</cdr:y>
    </cdr:to>
    <cdr:sp macro="" textlink="">
      <cdr:nvSpPr>
        <cdr:cNvPr id="12" name="TextBox 8">
          <a:extLst xmlns:a="http://schemas.openxmlformats.org/drawingml/2006/main">
            <a:ext uri="{FF2B5EF4-FFF2-40B4-BE49-F238E27FC236}">
              <a16:creationId xmlns:a16="http://schemas.microsoft.com/office/drawing/2014/main" id="{E55CCD9C-412B-604C-9EEC-8B9B63054E4E}"/>
            </a:ext>
          </a:extLst>
        </cdr:cNvPr>
        <cdr:cNvSpPr txBox="1"/>
      </cdr:nvSpPr>
      <cdr:spPr>
        <a:xfrm xmlns:a="http://schemas.openxmlformats.org/drawingml/2006/main">
          <a:off x="5823186" y="3880330"/>
          <a:ext cx="1745697" cy="56432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2700" cap="flat">
          <a:noFill/>
          <a:miter lim="400000"/>
        </a:ln>
        <a:effectLst xmlns:a="http://schemas.openxmlformats.org/drawingml/2006/main"/>
        <a:sp3d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none"/>
      </cdr:style>
      <cdr:txBody>
        <a:bodyPr xmlns:a="http://schemas.openxmlformats.org/drawingml/2006/main" rot="0" spcFirstLastPara="1" vert="horz" wrap="square" lIns="50800" tIns="50800" rIns="50800" bIns="50800" numCol="1" spcCol="38100" rtlCol="0" anchor="ctr">
          <a:spAutoFit/>
        </a:bodyPr>
        <a:lstStyle xmlns:a="http://schemas.openxmlformats.org/drawingml/2006/main">
          <a:defPPr marL="0" marR="0" indent="0" algn="l" defTabSz="914400" rtl="0" fontAlgn="auto" latinLnBrk="1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</a:defRPr>
          </a:defPPr>
          <a:lvl1pPr marL="0" marR="0" indent="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1pPr>
          <a:lvl2pPr marL="0" marR="0" indent="2286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2pPr>
          <a:lvl3pPr marL="0" marR="0" indent="4572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3pPr>
          <a:lvl4pPr marL="0" marR="0" indent="6858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4pPr>
          <a:lvl5pPr marL="0" marR="0" indent="9144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5pPr>
          <a:lvl6pPr marL="0" marR="0" indent="11430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6pPr>
          <a:lvl7pPr marL="0" marR="0" indent="13716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7pPr>
          <a:lvl8pPr marL="0" marR="0" indent="16002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8pPr>
          <a:lvl9pPr marL="0" marR="0" indent="182880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kumimoji="0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defRPr>
          </a:lvl9pPr>
        </a:lstStyle>
        <a:p xmlns:a="http://schemas.openxmlformats.org/drawingml/2006/main">
          <a:pPr marL="0" marR="0" indent="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</a:pPr>
          <a:r>
            <a:rPr kumimoji="0" lang="en-MD" sz="30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rPr>
            <a:t>R0 = </a:t>
          </a:r>
          <a:r>
            <a:rPr lang="en-MD" dirty="0"/>
            <a:t>3.2</a:t>
          </a:r>
          <a:endParaRPr kumimoji="0" lang="en-MD" sz="3000" b="1" i="0" u="none" strike="noStrike" cap="none" spc="0" normalizeH="0" baseline="0" dirty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endParaRPr>
        </a:p>
      </cdr:txBody>
    </cdr:sp>
  </cdr:relSizeAnchor>
  <cdr:relSizeAnchor xmlns:cdr="http://schemas.openxmlformats.org/drawingml/2006/chartDrawing">
    <cdr:from>
      <cdr:x>0.31905</cdr:x>
      <cdr:y>0.24127</cdr:y>
    </cdr:from>
    <cdr:to>
      <cdr:x>0.40735</cdr:x>
      <cdr:y>0.29234</cdr:y>
    </cdr:to>
    <cdr:sp macro="" textlink="">
      <cdr:nvSpPr>
        <cdr:cNvPr id="13" name="TextBox 8">
          <a:extLst xmlns:a="http://schemas.openxmlformats.org/drawingml/2006/main">
            <a:ext uri="{FF2B5EF4-FFF2-40B4-BE49-F238E27FC236}">
              <a16:creationId xmlns:a16="http://schemas.microsoft.com/office/drawing/2014/main" id="{FD6C2555-3B42-924B-BF2A-169110E87E37}"/>
            </a:ext>
          </a:extLst>
        </cdr:cNvPr>
        <cdr:cNvSpPr txBox="1"/>
      </cdr:nvSpPr>
      <cdr:spPr>
        <a:xfrm xmlns:a="http://schemas.openxmlformats.org/drawingml/2006/main">
          <a:off x="7357611" y="2666076"/>
          <a:ext cx="2036262" cy="56432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2700" cap="flat">
          <a:noFill/>
          <a:miter lim="400000"/>
        </a:ln>
        <a:effectLst xmlns:a="http://schemas.openxmlformats.org/drawingml/2006/main"/>
        <a:sp3d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none"/>
      </cdr:style>
      <cdr:txBody>
        <a:bodyPr xmlns:a="http://schemas.openxmlformats.org/drawingml/2006/main" rot="0" spcFirstLastPara="1" vert="horz" wrap="square" lIns="50800" tIns="50800" rIns="50800" bIns="50800" numCol="1" spcCol="38100" rtlCol="0" anchor="ctr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indent="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</a:pPr>
          <a:r>
            <a:rPr kumimoji="0" lang="en-MD" sz="30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rPr>
            <a:t>R0 =</a:t>
          </a:r>
          <a:r>
            <a:rPr kumimoji="0" lang="en-MD" sz="3000" b="1" i="0" u="none" strike="noStrike" cap="none" spc="0" normalizeH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rPr>
            <a:t> 1.24</a:t>
          </a:r>
          <a:endParaRPr kumimoji="0" lang="en-MD" sz="3000" b="1" i="0" u="none" strike="noStrike" cap="none" spc="0" normalizeH="0" baseline="0" dirty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endParaRPr>
        </a:p>
      </cdr:txBody>
    </cdr:sp>
  </cdr:relSizeAnchor>
  <cdr:relSizeAnchor xmlns:cdr="http://schemas.openxmlformats.org/drawingml/2006/chartDrawing">
    <cdr:from>
      <cdr:x>0.51587</cdr:x>
      <cdr:y>0.13045</cdr:y>
    </cdr:from>
    <cdr:to>
      <cdr:x>0.60417</cdr:x>
      <cdr:y>0.18152</cdr:y>
    </cdr:to>
    <cdr:sp macro="" textlink="">
      <cdr:nvSpPr>
        <cdr:cNvPr id="14" name="TextBox 8">
          <a:extLst xmlns:a="http://schemas.openxmlformats.org/drawingml/2006/main">
            <a:ext uri="{FF2B5EF4-FFF2-40B4-BE49-F238E27FC236}">
              <a16:creationId xmlns:a16="http://schemas.microsoft.com/office/drawing/2014/main" id="{AAEEE98F-2CAD-C84A-A72D-DB1029DEF74B}"/>
            </a:ext>
          </a:extLst>
        </cdr:cNvPr>
        <cdr:cNvSpPr txBox="1"/>
      </cdr:nvSpPr>
      <cdr:spPr>
        <a:xfrm xmlns:a="http://schemas.openxmlformats.org/drawingml/2006/main">
          <a:off x="11896251" y="1441490"/>
          <a:ext cx="2036278" cy="564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2700" cap="flat">
          <a:noFill/>
          <a:miter lim="400000"/>
        </a:ln>
        <a:effectLst xmlns:a="http://schemas.openxmlformats.org/drawingml/2006/main"/>
        <a:sp3d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none"/>
      </cdr:style>
      <cdr:txBody>
        <a:bodyPr xmlns:a="http://schemas.openxmlformats.org/drawingml/2006/main" rot="0" spcFirstLastPara="1" vert="horz" wrap="square" lIns="50800" tIns="50800" rIns="50800" bIns="50800" numCol="1" spcCol="38100" rtlCol="0" anchor="ctr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indent="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</a:pPr>
          <a:r>
            <a:rPr kumimoji="0" lang="en-MD" sz="30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rPr>
            <a:t>R0 =</a:t>
          </a:r>
          <a:r>
            <a:rPr kumimoji="0" lang="en-MD" sz="3000" b="1" i="0" u="none" strike="noStrike" cap="none" spc="0" normalizeH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rPr>
            <a:t> 1</a:t>
          </a:r>
          <a:endParaRPr kumimoji="0" lang="en-MD" sz="3000" b="1" i="0" u="none" strike="noStrike" cap="none" spc="0" normalizeH="0" baseline="0" dirty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endParaRPr>
        </a:p>
      </cdr:txBody>
    </cdr:sp>
  </cdr:relSizeAnchor>
  <cdr:relSizeAnchor xmlns:cdr="http://schemas.openxmlformats.org/drawingml/2006/chartDrawing">
    <cdr:from>
      <cdr:x>0.60808</cdr:x>
      <cdr:y>0.10492</cdr:y>
    </cdr:from>
    <cdr:to>
      <cdr:x>0.69638</cdr:x>
      <cdr:y>0.15598</cdr:y>
    </cdr:to>
    <cdr:sp macro="" textlink="">
      <cdr:nvSpPr>
        <cdr:cNvPr id="15" name="TextBox 8">
          <a:extLst xmlns:a="http://schemas.openxmlformats.org/drawingml/2006/main">
            <a:ext uri="{FF2B5EF4-FFF2-40B4-BE49-F238E27FC236}">
              <a16:creationId xmlns:a16="http://schemas.microsoft.com/office/drawing/2014/main" id="{9A88E6F4-57F4-9A42-A45A-099F0A4EB21D}"/>
            </a:ext>
          </a:extLst>
        </cdr:cNvPr>
        <cdr:cNvSpPr txBox="1"/>
      </cdr:nvSpPr>
      <cdr:spPr>
        <a:xfrm xmlns:a="http://schemas.openxmlformats.org/drawingml/2006/main">
          <a:off x="14022762" y="1159361"/>
          <a:ext cx="2036278" cy="564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2700" cap="flat">
          <a:noFill/>
          <a:miter lim="400000"/>
        </a:ln>
        <a:effectLst xmlns:a="http://schemas.openxmlformats.org/drawingml/2006/main"/>
        <a:sp3d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none"/>
      </cdr:style>
      <cdr:txBody>
        <a:bodyPr xmlns:a="http://schemas.openxmlformats.org/drawingml/2006/main" rot="0" spcFirstLastPara="1" vert="horz" wrap="square" lIns="50800" tIns="50800" rIns="50800" bIns="50800" numCol="1" spcCol="38100" rtlCol="0" anchor="ctr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indent="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</a:pPr>
          <a:r>
            <a:rPr kumimoji="0" lang="en-MD" sz="30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rPr>
            <a:t>R0 =</a:t>
          </a:r>
          <a:r>
            <a:rPr kumimoji="0" lang="en-MD" sz="3000" b="1" i="0" u="none" strike="noStrike" cap="none" spc="0" normalizeH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rPr>
            <a:t> 1.2</a:t>
          </a:r>
          <a:endParaRPr kumimoji="0" lang="en-MD" sz="3000" b="1" i="0" u="none" strike="noStrike" cap="none" spc="0" normalizeH="0" baseline="0" dirty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endParaRPr>
        </a:p>
      </cdr:txBody>
    </cdr:sp>
  </cdr:relSizeAnchor>
  <cdr:relSizeAnchor xmlns:cdr="http://schemas.openxmlformats.org/drawingml/2006/chartDrawing">
    <cdr:from>
      <cdr:x>0.71264</cdr:x>
      <cdr:y>0.07939</cdr:y>
    </cdr:from>
    <cdr:to>
      <cdr:x>0.80094</cdr:x>
      <cdr:y>0.13045</cdr:y>
    </cdr:to>
    <cdr:sp macro="" textlink="">
      <cdr:nvSpPr>
        <cdr:cNvPr id="16" name="TextBox 8">
          <a:extLst xmlns:a="http://schemas.openxmlformats.org/drawingml/2006/main">
            <a:ext uri="{FF2B5EF4-FFF2-40B4-BE49-F238E27FC236}">
              <a16:creationId xmlns:a16="http://schemas.microsoft.com/office/drawing/2014/main" id="{774B08A2-06F8-234A-AF29-1E6FDB02A89F}"/>
            </a:ext>
          </a:extLst>
        </cdr:cNvPr>
        <cdr:cNvSpPr txBox="1"/>
      </cdr:nvSpPr>
      <cdr:spPr>
        <a:xfrm xmlns:a="http://schemas.openxmlformats.org/drawingml/2006/main">
          <a:off x="16433990" y="877233"/>
          <a:ext cx="2036278" cy="564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2700" cap="flat">
          <a:noFill/>
          <a:miter lim="400000"/>
        </a:ln>
        <a:effectLst xmlns:a="http://schemas.openxmlformats.org/drawingml/2006/main"/>
        <a:sp3d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none"/>
      </cdr:style>
      <cdr:txBody>
        <a:bodyPr xmlns:a="http://schemas.openxmlformats.org/drawingml/2006/main" rot="0" spcFirstLastPara="1" vert="horz" wrap="square" lIns="50800" tIns="50800" rIns="50800" bIns="50800" numCol="1" spcCol="38100" rtlCol="0" anchor="ctr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indent="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</a:pPr>
          <a:r>
            <a:rPr kumimoji="0" lang="en-MD" sz="30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rPr>
            <a:t>R0 =</a:t>
          </a:r>
          <a:r>
            <a:rPr kumimoji="0" lang="en-MD" sz="3000" b="1" i="0" u="none" strike="noStrike" cap="none" spc="0" normalizeH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rPr>
            <a:t> </a:t>
          </a:r>
          <a:r>
            <a:rPr lang="en-MD" sz="3000" b="1" dirty="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rPr>
            <a:t>0.8</a:t>
          </a:r>
          <a:endParaRPr kumimoji="0" lang="en-MD" sz="3000" b="1" i="0" u="none" strike="noStrike" cap="none" spc="0" normalizeH="0" baseline="0" dirty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endParaRPr>
        </a:p>
      </cdr:txBody>
    </cdr:sp>
  </cdr:relSizeAnchor>
  <cdr:relSizeAnchor xmlns:cdr="http://schemas.openxmlformats.org/drawingml/2006/chartDrawing">
    <cdr:from>
      <cdr:x>0.80244</cdr:x>
      <cdr:y>0.00143</cdr:y>
    </cdr:from>
    <cdr:to>
      <cdr:x>0.89074</cdr:x>
      <cdr:y>0.05249</cdr:y>
    </cdr:to>
    <cdr:sp macro="" textlink="">
      <cdr:nvSpPr>
        <cdr:cNvPr id="17" name="TextBox 8">
          <a:extLst xmlns:a="http://schemas.openxmlformats.org/drawingml/2006/main">
            <a:ext uri="{FF2B5EF4-FFF2-40B4-BE49-F238E27FC236}">
              <a16:creationId xmlns:a16="http://schemas.microsoft.com/office/drawing/2014/main" id="{1F6C6BC9-58A1-604E-B31D-27B92BB2A1D1}"/>
            </a:ext>
          </a:extLst>
        </cdr:cNvPr>
        <cdr:cNvSpPr txBox="1"/>
      </cdr:nvSpPr>
      <cdr:spPr>
        <a:xfrm xmlns:a="http://schemas.openxmlformats.org/drawingml/2006/main">
          <a:off x="18504850" y="15786"/>
          <a:ext cx="2036278" cy="564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2700" cap="flat">
          <a:noFill/>
          <a:miter lim="400000"/>
        </a:ln>
        <a:effectLst xmlns:a="http://schemas.openxmlformats.org/drawingml/2006/main"/>
        <a:sp3d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none"/>
      </cdr:style>
      <cdr:txBody>
        <a:bodyPr xmlns:a="http://schemas.openxmlformats.org/drawingml/2006/main" rot="0" spcFirstLastPara="1" vert="horz" wrap="square" lIns="50800" tIns="50800" rIns="50800" bIns="50800" numCol="1" spcCol="38100" rtlCol="0" anchor="ctr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indent="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</a:pPr>
          <a:r>
            <a:rPr kumimoji="0" lang="en-MD" sz="30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rPr>
            <a:t>R0 =</a:t>
          </a:r>
          <a:r>
            <a:rPr kumimoji="0" lang="en-MD" sz="3000" b="1" i="0" u="none" strike="noStrike" cap="none" spc="0" normalizeH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rPr>
            <a:t> </a:t>
          </a:r>
          <a:r>
            <a:rPr lang="en-MD" sz="3000" b="1" dirty="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rPr>
            <a:t>1.12</a:t>
          </a:r>
          <a:endParaRPr kumimoji="0" lang="en-MD" sz="3000" b="1" i="0" u="none" strike="noStrike" cap="none" spc="0" normalizeH="0" baseline="0" dirty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endParaRPr>
        </a:p>
      </cdr:txBody>
    </cdr:sp>
  </cdr:relSizeAnchor>
  <cdr:relSizeAnchor xmlns:cdr="http://schemas.openxmlformats.org/drawingml/2006/chartDrawing">
    <cdr:from>
      <cdr:x>0.90423</cdr:x>
      <cdr:y>0</cdr:y>
    </cdr:from>
    <cdr:to>
      <cdr:x>0.99253</cdr:x>
      <cdr:y>0.05106</cdr:y>
    </cdr:to>
    <cdr:sp macro="" textlink="">
      <cdr:nvSpPr>
        <cdr:cNvPr id="18" name="TextBox 8">
          <a:extLst xmlns:a="http://schemas.openxmlformats.org/drawingml/2006/main">
            <a:ext uri="{FF2B5EF4-FFF2-40B4-BE49-F238E27FC236}">
              <a16:creationId xmlns:a16="http://schemas.microsoft.com/office/drawing/2014/main" id="{0DEC798B-12D3-3840-9988-4BE2B58DF3A6}"/>
            </a:ext>
          </a:extLst>
        </cdr:cNvPr>
        <cdr:cNvSpPr txBox="1"/>
      </cdr:nvSpPr>
      <cdr:spPr>
        <a:xfrm xmlns:a="http://schemas.openxmlformats.org/drawingml/2006/main">
          <a:off x="20852282" y="-1836408"/>
          <a:ext cx="2036278" cy="564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2700" cap="flat">
          <a:noFill/>
          <a:miter lim="400000"/>
        </a:ln>
        <a:effectLst xmlns:a="http://schemas.openxmlformats.org/drawingml/2006/main"/>
        <a:sp3d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none"/>
      </cdr:style>
      <cdr:txBody>
        <a:bodyPr xmlns:a="http://schemas.openxmlformats.org/drawingml/2006/main" rot="0" spcFirstLastPara="1" vert="horz" wrap="square" lIns="50800" tIns="50800" rIns="50800" bIns="50800" numCol="1" spcCol="38100" rtlCol="0" anchor="ctr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indent="0" algn="ctr" defTabSz="825500" rtl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</a:pPr>
          <a:r>
            <a:rPr kumimoji="0" lang="en-MD" sz="30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rPr>
            <a:t>R0 =</a:t>
          </a:r>
          <a:r>
            <a:rPr kumimoji="0" lang="en-MD" sz="3000" b="1" i="0" u="none" strike="noStrike" cap="none" spc="0" normalizeH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rPr>
            <a:t> </a:t>
          </a:r>
          <a:r>
            <a:rPr lang="en-MD" sz="3000" b="1" dirty="0">
              <a:solidFill>
                <a:srgbClr val="000000"/>
              </a:solidFill>
              <a:latin typeface="Helvetica Neue"/>
              <a:ea typeface="Helvetica Neue"/>
              <a:cs typeface="Helvetica Neue"/>
              <a:sym typeface="Helvetica Neue"/>
            </a:rPr>
            <a:t>1.38</a:t>
          </a:r>
          <a:endParaRPr kumimoji="0" lang="en-MD" sz="3000" b="1" i="0" u="none" strike="noStrike" cap="none" spc="0" normalizeH="0" baseline="0" dirty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Incidența</a:t>
            </a:r>
            <a:r>
              <a:rPr lang="en-GB" dirty="0"/>
              <a:t> </a:t>
            </a:r>
            <a:r>
              <a:rPr lang="en-GB" dirty="0" err="1"/>
              <a:t>cazurilor</a:t>
            </a:r>
            <a:r>
              <a:rPr lang="en-GB" dirty="0"/>
              <a:t> la 1 </a:t>
            </a:r>
            <a:r>
              <a:rPr lang="en-GB" dirty="0" err="1"/>
              <a:t>mln</a:t>
            </a:r>
            <a:r>
              <a:rPr lang="en-GB" dirty="0"/>
              <a:t> de </a:t>
            </a:r>
            <a:r>
              <a:rPr lang="en-GB" dirty="0" err="1"/>
              <a:t>populație</a:t>
            </a:r>
            <a:r>
              <a:rPr lang="en-GB" dirty="0"/>
              <a:t> </a:t>
            </a:r>
            <a:r>
              <a:rPr lang="en-GB" dirty="0" err="1"/>
              <a:t>reprezintă</a:t>
            </a:r>
            <a:r>
              <a:rPr lang="en-GB" dirty="0"/>
              <a:t> un indicator important de </a:t>
            </a:r>
            <a:r>
              <a:rPr lang="en-GB" dirty="0" err="1"/>
              <a:t>prezentarea</a:t>
            </a:r>
            <a:r>
              <a:rPr lang="en-GB" dirty="0"/>
              <a:t> a </a:t>
            </a:r>
            <a:r>
              <a:rPr lang="en-GB" dirty="0" err="1"/>
              <a:t>datelor</a:t>
            </a:r>
            <a:r>
              <a:rPr lang="en-GB" dirty="0"/>
              <a:t> </a:t>
            </a:r>
            <a:r>
              <a:rPr lang="en-GB" dirty="0" err="1"/>
              <a:t>fiind</a:t>
            </a:r>
            <a:r>
              <a:rPr lang="en-GB" dirty="0"/>
              <a:t> </a:t>
            </a:r>
            <a:r>
              <a:rPr lang="en-GB" dirty="0" err="1"/>
              <a:t>ajustată</a:t>
            </a:r>
            <a:r>
              <a:rPr lang="en-GB" dirty="0"/>
              <a:t> la </a:t>
            </a:r>
            <a:r>
              <a:rPr lang="en-GB" dirty="0" err="1"/>
              <a:t>numărul</a:t>
            </a:r>
            <a:r>
              <a:rPr lang="en-GB" dirty="0"/>
              <a:t> de </a:t>
            </a:r>
            <a:r>
              <a:rPr lang="en-GB" dirty="0" err="1"/>
              <a:t>populație</a:t>
            </a:r>
            <a:r>
              <a:rPr lang="en-GB" dirty="0"/>
              <a:t> al </a:t>
            </a:r>
            <a:r>
              <a:rPr lang="en-GB" dirty="0" err="1"/>
              <a:t>țării</a:t>
            </a:r>
            <a:r>
              <a:rPr lang="en-GB" dirty="0"/>
              <a:t> </a:t>
            </a:r>
            <a:r>
              <a:rPr lang="en-GB" dirty="0" err="1"/>
              <a:t>sau</a:t>
            </a:r>
            <a:r>
              <a:rPr lang="en-GB" dirty="0"/>
              <a:t> </a:t>
            </a:r>
            <a:r>
              <a:rPr lang="en-GB" dirty="0" err="1"/>
              <a:t>teritoriului</a:t>
            </a:r>
            <a:r>
              <a:rPr lang="en-GB" dirty="0"/>
              <a:t>. </a:t>
            </a:r>
            <a:endParaRPr lang="en-MD" dirty="0"/>
          </a:p>
        </p:txBody>
      </p:sp>
    </p:spTree>
    <p:extLst>
      <p:ext uri="{BB962C8B-B14F-4D97-AF65-F5344CB8AC3E}">
        <p14:creationId xmlns:p14="http://schemas.microsoft.com/office/powerpoint/2010/main" val="5100044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195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Mortalitatea</a:t>
            </a:r>
            <a:r>
              <a:rPr lang="en-GB" dirty="0"/>
              <a:t>  </a:t>
            </a:r>
            <a:r>
              <a:rPr lang="en-GB" dirty="0" err="1"/>
              <a:t>reprezintă</a:t>
            </a:r>
            <a:r>
              <a:rPr lang="en-GB" dirty="0"/>
              <a:t> </a:t>
            </a:r>
            <a:r>
              <a:rPr lang="en-GB" dirty="0" err="1"/>
              <a:t>numărul</a:t>
            </a:r>
            <a:r>
              <a:rPr lang="en-GB" dirty="0"/>
              <a:t> de </a:t>
            </a:r>
            <a:r>
              <a:rPr lang="en-GB" dirty="0" err="1"/>
              <a:t>decese</a:t>
            </a:r>
            <a:r>
              <a:rPr lang="en-GB" dirty="0"/>
              <a:t> la 1 </a:t>
            </a:r>
            <a:r>
              <a:rPr lang="en-GB" dirty="0" err="1"/>
              <a:t>mln</a:t>
            </a:r>
            <a:r>
              <a:rPr lang="en-GB" dirty="0"/>
              <a:t> de </a:t>
            </a:r>
            <a:r>
              <a:rPr lang="en-GB" dirty="0" err="1"/>
              <a:t>populație</a:t>
            </a:r>
            <a:r>
              <a:rPr lang="en-GB" dirty="0"/>
              <a:t> </a:t>
            </a:r>
            <a:r>
              <a:rPr lang="en-GB" dirty="0" err="1"/>
              <a:t>fiind</a:t>
            </a:r>
            <a:r>
              <a:rPr lang="en-GB" dirty="0"/>
              <a:t> </a:t>
            </a:r>
            <a:r>
              <a:rPr lang="en-GB" dirty="0" err="1"/>
              <a:t>ajustat</a:t>
            </a:r>
            <a:r>
              <a:rPr lang="en-GB" dirty="0"/>
              <a:t> la </a:t>
            </a:r>
            <a:r>
              <a:rPr lang="en-GB" dirty="0" err="1"/>
              <a:t>numărul</a:t>
            </a:r>
            <a:r>
              <a:rPr lang="en-GB" dirty="0"/>
              <a:t> de </a:t>
            </a:r>
            <a:r>
              <a:rPr lang="en-GB" dirty="0" err="1"/>
              <a:t>populație</a:t>
            </a:r>
            <a:r>
              <a:rPr lang="en-GB" dirty="0"/>
              <a:t> al </a:t>
            </a:r>
            <a:r>
              <a:rPr lang="en-GB" dirty="0" err="1"/>
              <a:t>țării</a:t>
            </a:r>
            <a:r>
              <a:rPr lang="en-GB" dirty="0"/>
              <a:t>, RM </a:t>
            </a:r>
            <a:r>
              <a:rPr lang="en-GB" dirty="0" err="1"/>
              <a:t>înregistrând</a:t>
            </a:r>
            <a:r>
              <a:rPr lang="en-GB" dirty="0"/>
              <a:t> 80 </a:t>
            </a:r>
            <a:r>
              <a:rPr lang="en-GB" dirty="0" err="1"/>
              <a:t>decese</a:t>
            </a:r>
            <a:r>
              <a:rPr lang="en-GB" dirty="0"/>
              <a:t> la 1 </a:t>
            </a:r>
            <a:r>
              <a:rPr lang="en-GB" dirty="0" err="1"/>
              <a:t>mln</a:t>
            </a:r>
            <a:r>
              <a:rPr lang="en-GB" dirty="0"/>
              <a:t> de </a:t>
            </a:r>
            <a:r>
              <a:rPr lang="en-GB" dirty="0" err="1"/>
              <a:t>cazuri</a:t>
            </a:r>
            <a:r>
              <a:rPr lang="en-GB" dirty="0"/>
              <a:t>,</a:t>
            </a:r>
            <a:endParaRPr lang="en-MD" dirty="0"/>
          </a:p>
        </p:txBody>
      </p:sp>
    </p:spTree>
    <p:extLst>
      <p:ext uri="{BB962C8B-B14F-4D97-AF65-F5344CB8AC3E}">
        <p14:creationId xmlns:p14="http://schemas.microsoft.com/office/powerpoint/2010/main" val="9970096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rata </a:t>
            </a:r>
            <a:r>
              <a:rPr lang="en-GB" dirty="0" err="1"/>
              <a:t>fatalității</a:t>
            </a:r>
            <a:r>
              <a:rPr lang="en-GB" dirty="0"/>
              <a:t> </a:t>
            </a:r>
            <a:r>
              <a:rPr lang="en-GB" dirty="0" err="1"/>
              <a:t>reprezintă</a:t>
            </a:r>
            <a:r>
              <a:rPr lang="en-GB" dirty="0"/>
              <a:t> rata de </a:t>
            </a:r>
            <a:r>
              <a:rPr lang="en-GB" dirty="0" err="1"/>
              <a:t>deces</a:t>
            </a:r>
            <a:r>
              <a:rPr lang="en-GB" dirty="0"/>
              <a:t> </a:t>
            </a:r>
            <a:r>
              <a:rPr lang="en-GB" dirty="0" err="1"/>
              <a:t>printre</a:t>
            </a:r>
            <a:r>
              <a:rPr lang="en-GB" dirty="0"/>
              <a:t> </a:t>
            </a:r>
            <a:r>
              <a:rPr lang="en-GB" dirty="0" err="1"/>
              <a:t>cazurile</a:t>
            </a:r>
            <a:r>
              <a:rPr lang="en-GB" dirty="0"/>
              <a:t> </a:t>
            </a:r>
            <a:r>
              <a:rPr lang="en-GB" dirty="0" err="1"/>
              <a:t>confirmate</a:t>
            </a:r>
            <a:r>
              <a:rPr lang="en-GB" dirty="0"/>
              <a:t> de COVID-19, RM </a:t>
            </a:r>
            <a:r>
              <a:rPr lang="en-GB" dirty="0" err="1"/>
              <a:t>fiind</a:t>
            </a:r>
            <a:r>
              <a:rPr lang="en-GB" dirty="0"/>
              <a:t> o </a:t>
            </a:r>
            <a:r>
              <a:rPr lang="en-GB" dirty="0" err="1"/>
              <a:t>țară</a:t>
            </a:r>
            <a:r>
              <a:rPr lang="en-GB" dirty="0"/>
              <a:t> cu una din </a:t>
            </a:r>
            <a:r>
              <a:rPr lang="en-GB" dirty="0" err="1"/>
              <a:t>cele</a:t>
            </a:r>
            <a:r>
              <a:rPr lang="en-GB" dirty="0"/>
              <a:t> </a:t>
            </a:r>
            <a:r>
              <a:rPr lang="en-GB" dirty="0" err="1"/>
              <a:t>mai</a:t>
            </a:r>
            <a:r>
              <a:rPr lang="en-GB" dirty="0"/>
              <a:t> </a:t>
            </a:r>
            <a:r>
              <a:rPr lang="en-GB" dirty="0" err="1"/>
              <a:t>mici</a:t>
            </a:r>
            <a:r>
              <a:rPr lang="en-GB" dirty="0"/>
              <a:t> rate de 3,6% </a:t>
            </a:r>
            <a:r>
              <a:rPr lang="en-GB" dirty="0" err="1"/>
              <a:t>ce</a:t>
            </a:r>
            <a:r>
              <a:rPr lang="en-GB" dirty="0"/>
              <a:t> </a:t>
            </a:r>
            <a:r>
              <a:rPr lang="en-GB" dirty="0" err="1"/>
              <a:t>ar</a:t>
            </a:r>
            <a:r>
              <a:rPr lang="en-GB" dirty="0"/>
              <a:t> </a:t>
            </a:r>
            <a:r>
              <a:rPr lang="en-GB" dirty="0" err="1"/>
              <a:t>însemna</a:t>
            </a:r>
            <a:r>
              <a:rPr lang="en-GB" dirty="0"/>
              <a:t> </a:t>
            </a:r>
            <a:r>
              <a:rPr lang="en-GB" dirty="0" err="1"/>
              <a:t>că</a:t>
            </a:r>
            <a:r>
              <a:rPr lang="en-GB" dirty="0"/>
              <a:t> 3,6 </a:t>
            </a:r>
            <a:r>
              <a:rPr lang="en-GB" dirty="0" err="1"/>
              <a:t>persoane</a:t>
            </a:r>
            <a:r>
              <a:rPr lang="en-GB" dirty="0"/>
              <a:t> </a:t>
            </a:r>
            <a:r>
              <a:rPr lang="en-GB" dirty="0" err="1"/>
              <a:t>decedează</a:t>
            </a:r>
            <a:r>
              <a:rPr lang="en-GB" dirty="0"/>
              <a:t> din 100 </a:t>
            </a:r>
            <a:r>
              <a:rPr lang="en-GB" dirty="0" err="1"/>
              <a:t>infectate</a:t>
            </a:r>
            <a:r>
              <a:rPr lang="en-GB" dirty="0"/>
              <a:t> </a:t>
            </a:r>
            <a:r>
              <a:rPr lang="en-GB" dirty="0" err="1"/>
              <a:t>și</a:t>
            </a:r>
            <a:r>
              <a:rPr lang="en-GB" dirty="0"/>
              <a:t> </a:t>
            </a:r>
            <a:r>
              <a:rPr lang="en-GB" dirty="0" err="1"/>
              <a:t>reprezintă</a:t>
            </a:r>
            <a:r>
              <a:rPr lang="en-GB" dirty="0"/>
              <a:t> un indicator </a:t>
            </a:r>
            <a:r>
              <a:rPr lang="en-GB" dirty="0" err="1"/>
              <a:t>extrem</a:t>
            </a:r>
            <a:r>
              <a:rPr lang="en-GB" dirty="0"/>
              <a:t> de important </a:t>
            </a:r>
            <a:r>
              <a:rPr lang="en-GB" dirty="0" err="1"/>
              <a:t>în</a:t>
            </a:r>
            <a:r>
              <a:rPr lang="en-GB" dirty="0"/>
              <a:t> </a:t>
            </a:r>
            <a:r>
              <a:rPr lang="en-GB" dirty="0" err="1"/>
              <a:t>demonstrarea</a:t>
            </a:r>
            <a:r>
              <a:rPr lang="en-GB" dirty="0"/>
              <a:t> </a:t>
            </a:r>
            <a:r>
              <a:rPr lang="en-GB" dirty="0" err="1"/>
              <a:t>gestiunii</a:t>
            </a:r>
            <a:r>
              <a:rPr lang="en-GB" dirty="0"/>
              <a:t> </a:t>
            </a:r>
            <a:r>
              <a:rPr lang="en-GB" dirty="0" err="1"/>
              <a:t>cazurilor</a:t>
            </a:r>
            <a:r>
              <a:rPr lang="en-GB" dirty="0"/>
              <a:t> de </a:t>
            </a:r>
            <a:r>
              <a:rPr lang="en-GB" dirty="0" err="1"/>
              <a:t>infectare</a:t>
            </a:r>
            <a:r>
              <a:rPr lang="en-GB" dirty="0"/>
              <a:t> </a:t>
            </a:r>
            <a:r>
              <a:rPr lang="en-GB" dirty="0" err="1"/>
              <a:t>și</a:t>
            </a:r>
            <a:r>
              <a:rPr lang="en-GB" dirty="0"/>
              <a:t> </a:t>
            </a:r>
            <a:r>
              <a:rPr lang="en-GB" dirty="0" err="1"/>
              <a:t>tratării</a:t>
            </a:r>
            <a:r>
              <a:rPr lang="en-GB" dirty="0"/>
              <a:t> </a:t>
            </a:r>
            <a:r>
              <a:rPr lang="en-GB" dirty="0" err="1"/>
              <a:t>acestora</a:t>
            </a:r>
            <a:r>
              <a:rPr lang="en-GB" dirty="0"/>
              <a:t>.</a:t>
            </a:r>
            <a:endParaRPr lang="en-MD" dirty="0"/>
          </a:p>
        </p:txBody>
      </p:sp>
    </p:spTree>
    <p:extLst>
      <p:ext uri="{BB962C8B-B14F-4D97-AF65-F5344CB8AC3E}">
        <p14:creationId xmlns:p14="http://schemas.microsoft.com/office/powerpoint/2010/main" val="721492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D" dirty="0"/>
          </a:p>
        </p:txBody>
      </p:sp>
    </p:spTree>
    <p:extLst>
      <p:ext uri="{BB962C8B-B14F-4D97-AF65-F5344CB8AC3E}">
        <p14:creationId xmlns:p14="http://schemas.microsoft.com/office/powerpoint/2010/main" val="28369693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D" dirty="0"/>
          </a:p>
        </p:txBody>
      </p:sp>
    </p:spTree>
    <p:extLst>
      <p:ext uri="{BB962C8B-B14F-4D97-AF65-F5344CB8AC3E}">
        <p14:creationId xmlns:p14="http://schemas.microsoft.com/office/powerpoint/2010/main" val="3802524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0510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0732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Lucrătorii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medicali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reprezintă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20% (1564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cazuri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) din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totalul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de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infectați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(7725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cazuri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)</a:t>
            </a:r>
          </a:p>
          <a:p>
            <a:pPr marL="0" marR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Rata de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atac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sau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rata de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infectare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ajustată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la 100 de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lucrători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medicali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medie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este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de 3,4% (3,4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lucrători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medicali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sunt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infectați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din 100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lucrători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medicali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): </a:t>
            </a:r>
          </a:p>
          <a:p>
            <a:pPr marL="0" marR="0" indent="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Ponderea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cea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mai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mare a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personalului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medical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infectat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cu COVID-19 o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aparține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asistenților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medicali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care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dețin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44% din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totalul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personal medical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infectat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menționăm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că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personalul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auxiliar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(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șofer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inginer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bufetier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 etc.) sunt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incluși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în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numărul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personaului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din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sistemul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medical,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acesta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reprezentând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10% din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totalul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personal </a:t>
            </a:r>
            <a:r>
              <a:rPr lang="en-US" sz="24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afectat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84586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ro-RO" sz="2400" b="1" baseline="0" dirty="0"/>
              <a:t>Declararea </a:t>
            </a:r>
          </a:p>
          <a:p>
            <a:endParaRPr lang="en-MD" dirty="0"/>
          </a:p>
        </p:txBody>
      </p:sp>
    </p:spTree>
    <p:extLst>
      <p:ext uri="{BB962C8B-B14F-4D97-AF65-F5344CB8AC3E}">
        <p14:creationId xmlns:p14="http://schemas.microsoft.com/office/powerpoint/2010/main" val="3364943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74900B-42B7-42C7-A49F-3BFF91D9A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C7D92-72E1-444F-8DAA-F61693199371}" type="datetimeFigureOut">
              <a:rPr lang="ro-RO" smtClean="0"/>
              <a:t>29.05.2020</a:t>
            </a:fld>
            <a:endParaRPr lang="ro-R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0A1821-B28D-4A69-B1EC-76D1491FF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EDDAC1-30D2-47BD-8925-648D9DC65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968443" y="13081000"/>
            <a:ext cx="434413" cy="471924"/>
          </a:xfrm>
        </p:spPr>
        <p:txBody>
          <a:bodyPr/>
          <a:lstStyle/>
          <a:p>
            <a:fld id="{8DB82837-67BF-4E21-A5C8-F7166C0379A8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738529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9" y="4859078"/>
            <a:ext cx="20293222" cy="1679637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lang="ro-RO" dirty="0"/>
              <a:t>Raport COVID-19</a:t>
            </a:r>
            <a:endParaRPr dirty="0"/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268936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29.05.2020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9DC33520-FC18-442D-9984-A8732AC4A7C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809605"/>
            <a:ext cx="24383999" cy="1441490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sz="6000" b="1" dirty="0">
                <a:solidFill>
                  <a:srgbClr val="000000"/>
                </a:solidFill>
                <a:latin typeface="Open Sans"/>
              </a:rPr>
              <a:t>Analiza descriptivă a deceselor cauzate de </a:t>
            </a:r>
            <a:r>
              <a:rPr lang="ro-RO" sz="6000" b="1" dirty="0">
                <a:solidFill>
                  <a:srgbClr val="1D46F3"/>
                </a:solidFill>
                <a:latin typeface="Open Sans"/>
              </a:rPr>
              <a:t>COVID-19</a:t>
            </a:r>
            <a:endParaRPr sz="6000" b="1" dirty="0">
              <a:solidFill>
                <a:srgbClr val="1D46F3"/>
              </a:solidFill>
              <a:latin typeface="Open Sans"/>
            </a:endParaRPr>
          </a:p>
        </p:txBody>
      </p:sp>
      <p:grpSp>
        <p:nvGrpSpPr>
          <p:cNvPr id="85" name="Group 8">
            <a:extLst>
              <a:ext uri="{FF2B5EF4-FFF2-40B4-BE49-F238E27FC236}">
                <a16:creationId xmlns:a16="http://schemas.microsoft.com/office/drawing/2014/main" id="{EDB510F7-4F10-4198-8441-C6872937B5A5}"/>
              </a:ext>
            </a:extLst>
          </p:cNvPr>
          <p:cNvGrpSpPr/>
          <p:nvPr/>
        </p:nvGrpSpPr>
        <p:grpSpPr>
          <a:xfrm>
            <a:off x="12551229" y="2234952"/>
            <a:ext cx="10594247" cy="1286710"/>
            <a:chOff x="0" y="-28117"/>
            <a:chExt cx="17708409" cy="4165801"/>
          </a:xfrm>
        </p:grpSpPr>
        <p:grpSp>
          <p:nvGrpSpPr>
            <p:cNvPr id="86" name="Rectangle 4">
              <a:extLst>
                <a:ext uri="{FF2B5EF4-FFF2-40B4-BE49-F238E27FC236}">
                  <a16:creationId xmlns:a16="http://schemas.microsoft.com/office/drawing/2014/main" id="{C3528445-046B-41B2-8F1C-C92C46E308DE}"/>
                </a:ext>
              </a:extLst>
            </p:cNvPr>
            <p:cNvGrpSpPr/>
            <p:nvPr/>
          </p:nvGrpSpPr>
          <p:grpSpPr>
            <a:xfrm>
              <a:off x="0" y="-28117"/>
              <a:ext cx="17708409" cy="2341639"/>
              <a:chOff x="0" y="-28116"/>
              <a:chExt cx="17708408" cy="2341637"/>
            </a:xfrm>
          </p:grpSpPr>
          <p:sp>
            <p:nvSpPr>
              <p:cNvPr id="90" name="Rectangle">
                <a:extLst>
                  <a:ext uri="{FF2B5EF4-FFF2-40B4-BE49-F238E27FC236}">
                    <a16:creationId xmlns:a16="http://schemas.microsoft.com/office/drawing/2014/main" id="{DDBEE73A-1A15-467F-AD36-FF1D01DA468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91" name="cazuri noi înregistrate astăzi">
                <a:extLst>
                  <a:ext uri="{FF2B5EF4-FFF2-40B4-BE49-F238E27FC236}">
                    <a16:creationId xmlns:a16="http://schemas.microsoft.com/office/drawing/2014/main" id="{84308C58-8278-4B55-80A6-DA135B6CA183}"/>
                  </a:ext>
                </a:extLst>
              </p:cNvPr>
              <p:cNvSpPr/>
              <p:nvPr/>
            </p:nvSpPr>
            <p:spPr>
              <a:xfrm>
                <a:off x="257783" y="-28116"/>
                <a:ext cx="11109480" cy="234163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sz="3500" dirty="0"/>
                  <a:t>Maladii cardiovasculare</a:t>
                </a:r>
                <a:endParaRPr sz="3500" dirty="0"/>
              </a:p>
            </p:txBody>
          </p:sp>
        </p:grpSp>
        <p:grpSp>
          <p:nvGrpSpPr>
            <p:cNvPr id="87" name="Rectangle 5">
              <a:extLst>
                <a:ext uri="{FF2B5EF4-FFF2-40B4-BE49-F238E27FC236}">
                  <a16:creationId xmlns:a16="http://schemas.microsoft.com/office/drawing/2014/main" id="{E58370A0-D802-4D43-B2D2-050B4474CAAC}"/>
                </a:ext>
              </a:extLst>
            </p:cNvPr>
            <p:cNvGrpSpPr/>
            <p:nvPr/>
          </p:nvGrpSpPr>
          <p:grpSpPr>
            <a:xfrm>
              <a:off x="11619965" y="3011"/>
              <a:ext cx="6088442" cy="4134673"/>
              <a:chOff x="11619963" y="0"/>
              <a:chExt cx="6088441" cy="4134670"/>
            </a:xfrm>
          </p:grpSpPr>
          <p:sp>
            <p:nvSpPr>
              <p:cNvPr id="88" name="Rectangle">
                <a:extLst>
                  <a:ext uri="{FF2B5EF4-FFF2-40B4-BE49-F238E27FC236}">
                    <a16:creationId xmlns:a16="http://schemas.microsoft.com/office/drawing/2014/main" id="{18E573DD-2AAA-446D-99C5-5A2DC68B7F98}"/>
                  </a:ext>
                </a:extLst>
              </p:cNvPr>
              <p:cNvSpPr/>
              <p:nvPr/>
            </p:nvSpPr>
            <p:spPr>
              <a:xfrm>
                <a:off x="11802850" y="0"/>
                <a:ext cx="590555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9" name="+156">
                <a:extLst>
                  <a:ext uri="{FF2B5EF4-FFF2-40B4-BE49-F238E27FC236}">
                    <a16:creationId xmlns:a16="http://schemas.microsoft.com/office/drawing/2014/main" id="{88A0A1CA-84E1-4C88-BAFA-9EFE676FE920}"/>
                  </a:ext>
                </a:extLst>
              </p:cNvPr>
              <p:cNvSpPr/>
              <p:nvPr/>
            </p:nvSpPr>
            <p:spPr>
              <a:xfrm>
                <a:off x="11619963" y="49252"/>
                <a:ext cx="6088438" cy="408541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sz="3500" b="1" dirty="0"/>
                  <a:t>85%</a:t>
                </a:r>
              </a:p>
              <a:p>
                <a:pPr algn="ctr"/>
                <a:endParaRPr sz="3500" b="1" dirty="0"/>
              </a:p>
            </p:txBody>
          </p:sp>
        </p:grpSp>
      </p:grpSp>
      <p:grpSp>
        <p:nvGrpSpPr>
          <p:cNvPr id="92" name="Group 8">
            <a:extLst>
              <a:ext uri="{FF2B5EF4-FFF2-40B4-BE49-F238E27FC236}">
                <a16:creationId xmlns:a16="http://schemas.microsoft.com/office/drawing/2014/main" id="{940DA01C-18A9-4F07-97B6-52BDAD5260F9}"/>
              </a:ext>
            </a:extLst>
          </p:cNvPr>
          <p:cNvGrpSpPr/>
          <p:nvPr/>
        </p:nvGrpSpPr>
        <p:grpSpPr>
          <a:xfrm>
            <a:off x="12551229" y="3076954"/>
            <a:ext cx="10594244" cy="728573"/>
            <a:chOff x="-548426" y="-28116"/>
            <a:chExt cx="18256835" cy="2358801"/>
          </a:xfrm>
        </p:grpSpPr>
        <p:grpSp>
          <p:nvGrpSpPr>
            <p:cNvPr id="93" name="Rectangle 4">
              <a:extLst>
                <a:ext uri="{FF2B5EF4-FFF2-40B4-BE49-F238E27FC236}">
                  <a16:creationId xmlns:a16="http://schemas.microsoft.com/office/drawing/2014/main" id="{92B4CD9C-9A28-4DF6-B550-7C3888C74A5C}"/>
                </a:ext>
              </a:extLst>
            </p:cNvPr>
            <p:cNvGrpSpPr/>
            <p:nvPr/>
          </p:nvGrpSpPr>
          <p:grpSpPr>
            <a:xfrm>
              <a:off x="-548426" y="-28116"/>
              <a:ext cx="18256835" cy="2341641"/>
              <a:chOff x="-548426" y="-28115"/>
              <a:chExt cx="18256834" cy="2341639"/>
            </a:xfrm>
          </p:grpSpPr>
          <p:sp>
            <p:nvSpPr>
              <p:cNvPr id="97" name="Rectangle">
                <a:extLst>
                  <a:ext uri="{FF2B5EF4-FFF2-40B4-BE49-F238E27FC236}">
                    <a16:creationId xmlns:a16="http://schemas.microsoft.com/office/drawing/2014/main" id="{36A0CEDD-C333-4DFA-B6A0-5ABA912A193B}"/>
                  </a:ext>
                </a:extLst>
              </p:cNvPr>
              <p:cNvSpPr/>
              <p:nvPr/>
            </p:nvSpPr>
            <p:spPr>
              <a:xfrm>
                <a:off x="-548426" y="0"/>
                <a:ext cx="18256834" cy="2285416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98" name="cazuri noi înregistrate astăzi">
                <a:extLst>
                  <a:ext uri="{FF2B5EF4-FFF2-40B4-BE49-F238E27FC236}">
                    <a16:creationId xmlns:a16="http://schemas.microsoft.com/office/drawing/2014/main" id="{BB4208E1-59F6-4864-97C1-A0F1B1B648CA}"/>
                  </a:ext>
                </a:extLst>
              </p:cNvPr>
              <p:cNvSpPr/>
              <p:nvPr/>
            </p:nvSpPr>
            <p:spPr>
              <a:xfrm>
                <a:off x="-548426" y="-28115"/>
                <a:ext cx="12168390" cy="234163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sz="3500" dirty="0"/>
                  <a:t>Diabet zaharat</a:t>
                </a:r>
                <a:endParaRPr sz="3500" dirty="0"/>
              </a:p>
            </p:txBody>
          </p:sp>
        </p:grpSp>
        <p:grpSp>
          <p:nvGrpSpPr>
            <p:cNvPr id="94" name="Rectangle 5">
              <a:extLst>
                <a:ext uri="{FF2B5EF4-FFF2-40B4-BE49-F238E27FC236}">
                  <a16:creationId xmlns:a16="http://schemas.microsoft.com/office/drawing/2014/main" id="{184A8F66-26F7-44F1-9CC0-550F48DC9B2A}"/>
                </a:ext>
              </a:extLst>
            </p:cNvPr>
            <p:cNvGrpSpPr/>
            <p:nvPr/>
          </p:nvGrpSpPr>
          <p:grpSpPr>
            <a:xfrm>
              <a:off x="11619968" y="-10953"/>
              <a:ext cx="6088441" cy="2341638"/>
              <a:chOff x="11619966" y="-13964"/>
              <a:chExt cx="6088440" cy="2341636"/>
            </a:xfrm>
          </p:grpSpPr>
          <p:sp>
            <p:nvSpPr>
              <p:cNvPr id="95" name="Rectangle">
                <a:extLst>
                  <a:ext uri="{FF2B5EF4-FFF2-40B4-BE49-F238E27FC236}">
                    <a16:creationId xmlns:a16="http://schemas.microsoft.com/office/drawing/2014/main" id="{1E06FA82-7536-426A-81D5-87169ADFB41A}"/>
                  </a:ext>
                </a:extLst>
              </p:cNvPr>
              <p:cNvSpPr/>
              <p:nvPr/>
            </p:nvSpPr>
            <p:spPr>
              <a:xfrm>
                <a:off x="11619966" y="-3018"/>
                <a:ext cx="6088440" cy="228541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96" name="+156">
                <a:extLst>
                  <a:ext uri="{FF2B5EF4-FFF2-40B4-BE49-F238E27FC236}">
                    <a16:creationId xmlns:a16="http://schemas.microsoft.com/office/drawing/2014/main" id="{3A70BFC5-283C-4BB5-9C14-3FCDD6E7859C}"/>
                  </a:ext>
                </a:extLst>
              </p:cNvPr>
              <p:cNvSpPr/>
              <p:nvPr/>
            </p:nvSpPr>
            <p:spPr>
              <a:xfrm>
                <a:off x="11619966" y="-13964"/>
                <a:ext cx="6088438" cy="2341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sz="3500" b="1" dirty="0"/>
                  <a:t>35%</a:t>
                </a:r>
                <a:endParaRPr sz="3500" b="1" dirty="0"/>
              </a:p>
            </p:txBody>
          </p:sp>
        </p:grpSp>
      </p:grpSp>
      <p:grpSp>
        <p:nvGrpSpPr>
          <p:cNvPr id="106" name="Group 8">
            <a:extLst>
              <a:ext uri="{FF2B5EF4-FFF2-40B4-BE49-F238E27FC236}">
                <a16:creationId xmlns:a16="http://schemas.microsoft.com/office/drawing/2014/main" id="{8D4DC8A3-FC1B-45A3-810C-D3CFB1532181}"/>
              </a:ext>
            </a:extLst>
          </p:cNvPr>
          <p:cNvGrpSpPr/>
          <p:nvPr/>
        </p:nvGrpSpPr>
        <p:grpSpPr>
          <a:xfrm>
            <a:off x="12551229" y="3966637"/>
            <a:ext cx="10594243" cy="728574"/>
            <a:chOff x="0" y="-28117"/>
            <a:chExt cx="17708409" cy="2358802"/>
          </a:xfrm>
        </p:grpSpPr>
        <p:grpSp>
          <p:nvGrpSpPr>
            <p:cNvPr id="107" name="Rectangle 4">
              <a:extLst>
                <a:ext uri="{FF2B5EF4-FFF2-40B4-BE49-F238E27FC236}">
                  <a16:creationId xmlns:a16="http://schemas.microsoft.com/office/drawing/2014/main" id="{7DD4D4D2-6050-49AC-B108-B19BE5C78237}"/>
                </a:ext>
              </a:extLst>
            </p:cNvPr>
            <p:cNvGrpSpPr/>
            <p:nvPr/>
          </p:nvGrpSpPr>
          <p:grpSpPr>
            <a:xfrm>
              <a:off x="0" y="-28117"/>
              <a:ext cx="17708409" cy="2341639"/>
              <a:chOff x="0" y="-28116"/>
              <a:chExt cx="17708408" cy="2341637"/>
            </a:xfrm>
          </p:grpSpPr>
          <p:sp>
            <p:nvSpPr>
              <p:cNvPr id="111" name="Rectangle">
                <a:extLst>
                  <a:ext uri="{FF2B5EF4-FFF2-40B4-BE49-F238E27FC236}">
                    <a16:creationId xmlns:a16="http://schemas.microsoft.com/office/drawing/2014/main" id="{7FE68BB7-C43F-4188-B8EB-FCE9E0018143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12" name="cazuri noi înregistrate astăzi">
                <a:extLst>
                  <a:ext uri="{FF2B5EF4-FFF2-40B4-BE49-F238E27FC236}">
                    <a16:creationId xmlns:a16="http://schemas.microsoft.com/office/drawing/2014/main" id="{D2495DA6-B3C4-4688-96EA-CFAD79BA6FD7}"/>
                  </a:ext>
                </a:extLst>
              </p:cNvPr>
              <p:cNvSpPr/>
              <p:nvPr/>
            </p:nvSpPr>
            <p:spPr>
              <a:xfrm>
                <a:off x="257783" y="-28116"/>
                <a:ext cx="11109480" cy="234163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sz="3500" dirty="0"/>
                  <a:t>Maladii renale </a:t>
                </a:r>
                <a:endParaRPr sz="3500" dirty="0"/>
              </a:p>
            </p:txBody>
          </p:sp>
        </p:grpSp>
        <p:grpSp>
          <p:nvGrpSpPr>
            <p:cNvPr id="108" name="Rectangle 5">
              <a:extLst>
                <a:ext uri="{FF2B5EF4-FFF2-40B4-BE49-F238E27FC236}">
                  <a16:creationId xmlns:a16="http://schemas.microsoft.com/office/drawing/2014/main" id="{5CCA7B16-0547-42B1-8065-803D9097B85E}"/>
                </a:ext>
              </a:extLst>
            </p:cNvPr>
            <p:cNvGrpSpPr/>
            <p:nvPr/>
          </p:nvGrpSpPr>
          <p:grpSpPr>
            <a:xfrm>
              <a:off x="11619968" y="-10953"/>
              <a:ext cx="6088441" cy="2341638"/>
              <a:chOff x="11619966" y="-13964"/>
              <a:chExt cx="6088440" cy="2341636"/>
            </a:xfrm>
          </p:grpSpPr>
          <p:sp>
            <p:nvSpPr>
              <p:cNvPr id="109" name="Rectangle">
                <a:extLst>
                  <a:ext uri="{FF2B5EF4-FFF2-40B4-BE49-F238E27FC236}">
                    <a16:creationId xmlns:a16="http://schemas.microsoft.com/office/drawing/2014/main" id="{57C7742D-EA0E-4CEE-8C1A-C2369653D1E3}"/>
                  </a:ext>
                </a:extLst>
              </p:cNvPr>
              <p:cNvSpPr/>
              <p:nvPr/>
            </p:nvSpPr>
            <p:spPr>
              <a:xfrm>
                <a:off x="11802857" y="-3018"/>
                <a:ext cx="5905549" cy="228541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10" name="+156">
                <a:extLst>
                  <a:ext uri="{FF2B5EF4-FFF2-40B4-BE49-F238E27FC236}">
                    <a16:creationId xmlns:a16="http://schemas.microsoft.com/office/drawing/2014/main" id="{CDC1761E-0A9C-4C98-A5A7-7129CDBFA5B0}"/>
                  </a:ext>
                </a:extLst>
              </p:cNvPr>
              <p:cNvSpPr/>
              <p:nvPr/>
            </p:nvSpPr>
            <p:spPr>
              <a:xfrm>
                <a:off x="11619966" y="-13964"/>
                <a:ext cx="6088438" cy="2341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sz="3500" b="1" dirty="0"/>
                  <a:t>28%</a:t>
                </a:r>
                <a:endParaRPr sz="3500" b="1" dirty="0"/>
              </a:p>
            </p:txBody>
          </p:sp>
        </p:grpSp>
      </p:grpSp>
      <p:graphicFrame>
        <p:nvGraphicFramePr>
          <p:cNvPr id="7" name="Diagramă 6">
            <a:extLst>
              <a:ext uri="{FF2B5EF4-FFF2-40B4-BE49-F238E27FC236}">
                <a16:creationId xmlns:a16="http://schemas.microsoft.com/office/drawing/2014/main" id="{AE826351-C247-4938-A733-C3DF4C7AD1A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21057087"/>
              </p:ext>
            </p:extLst>
          </p:nvPr>
        </p:nvGraphicFramePr>
        <p:xfrm>
          <a:off x="2174681" y="5368106"/>
          <a:ext cx="20611561" cy="81029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48" name="Group 8">
            <a:extLst>
              <a:ext uri="{FF2B5EF4-FFF2-40B4-BE49-F238E27FC236}">
                <a16:creationId xmlns:a16="http://schemas.microsoft.com/office/drawing/2014/main" id="{C97619B2-C906-4D39-A01D-7B384618B3AB}"/>
              </a:ext>
            </a:extLst>
          </p:cNvPr>
          <p:cNvGrpSpPr/>
          <p:nvPr/>
        </p:nvGrpSpPr>
        <p:grpSpPr>
          <a:xfrm>
            <a:off x="1518964" y="2238172"/>
            <a:ext cx="10594247" cy="728574"/>
            <a:chOff x="0" y="-28117"/>
            <a:chExt cx="17708409" cy="2358802"/>
          </a:xfrm>
        </p:grpSpPr>
        <p:grpSp>
          <p:nvGrpSpPr>
            <p:cNvPr id="49" name="Rectangle 4">
              <a:extLst>
                <a:ext uri="{FF2B5EF4-FFF2-40B4-BE49-F238E27FC236}">
                  <a16:creationId xmlns:a16="http://schemas.microsoft.com/office/drawing/2014/main" id="{C472876B-D996-4232-8AF4-6CF4EA70BC98}"/>
                </a:ext>
              </a:extLst>
            </p:cNvPr>
            <p:cNvGrpSpPr/>
            <p:nvPr/>
          </p:nvGrpSpPr>
          <p:grpSpPr>
            <a:xfrm>
              <a:off x="0" y="-28117"/>
              <a:ext cx="17708409" cy="2341639"/>
              <a:chOff x="0" y="-28116"/>
              <a:chExt cx="17708408" cy="2341637"/>
            </a:xfrm>
          </p:grpSpPr>
          <p:sp>
            <p:nvSpPr>
              <p:cNvPr id="53" name="Rectangle">
                <a:extLst>
                  <a:ext uri="{FF2B5EF4-FFF2-40B4-BE49-F238E27FC236}">
                    <a16:creationId xmlns:a16="http://schemas.microsoft.com/office/drawing/2014/main" id="{3A80A110-894D-41DE-9F35-B62D5216B9B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4" name="cazuri noi înregistrate astăzi">
                <a:extLst>
                  <a:ext uri="{FF2B5EF4-FFF2-40B4-BE49-F238E27FC236}">
                    <a16:creationId xmlns:a16="http://schemas.microsoft.com/office/drawing/2014/main" id="{85C875B6-4C30-4E4E-84F2-4824C3C04078}"/>
                  </a:ext>
                </a:extLst>
              </p:cNvPr>
              <p:cNvSpPr/>
              <p:nvPr/>
            </p:nvSpPr>
            <p:spPr>
              <a:xfrm>
                <a:off x="257783" y="-28116"/>
                <a:ext cx="11109480" cy="234163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sz="3500" dirty="0"/>
                  <a:t>Vârsta medie</a:t>
                </a:r>
                <a:endParaRPr sz="3500" dirty="0"/>
              </a:p>
            </p:txBody>
          </p:sp>
        </p:grpSp>
        <p:grpSp>
          <p:nvGrpSpPr>
            <p:cNvPr id="50" name="Rectangle 5">
              <a:extLst>
                <a:ext uri="{FF2B5EF4-FFF2-40B4-BE49-F238E27FC236}">
                  <a16:creationId xmlns:a16="http://schemas.microsoft.com/office/drawing/2014/main" id="{0F578A82-A325-459C-96D3-EFE26A6C4B06}"/>
                </a:ext>
              </a:extLst>
            </p:cNvPr>
            <p:cNvGrpSpPr/>
            <p:nvPr/>
          </p:nvGrpSpPr>
          <p:grpSpPr>
            <a:xfrm>
              <a:off x="11619968" y="-10953"/>
              <a:ext cx="6088439" cy="2341638"/>
              <a:chOff x="11619966" y="-13964"/>
              <a:chExt cx="6088438" cy="2341636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0927A1A2-439A-4CF3-9B0A-D10C5F865098}"/>
                  </a:ext>
                </a:extLst>
              </p:cNvPr>
              <p:cNvSpPr/>
              <p:nvPr/>
            </p:nvSpPr>
            <p:spPr>
              <a:xfrm>
                <a:off x="11802850" y="0"/>
                <a:ext cx="590555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2" name="+156">
                <a:extLst>
                  <a:ext uri="{FF2B5EF4-FFF2-40B4-BE49-F238E27FC236}">
                    <a16:creationId xmlns:a16="http://schemas.microsoft.com/office/drawing/2014/main" id="{281E7017-9223-42D9-A1AE-FA4A3EA26D42}"/>
                  </a:ext>
                </a:extLst>
              </p:cNvPr>
              <p:cNvSpPr/>
              <p:nvPr/>
            </p:nvSpPr>
            <p:spPr>
              <a:xfrm>
                <a:off x="11619966" y="-13964"/>
                <a:ext cx="6088438" cy="2341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sz="3500" b="1" dirty="0"/>
                  <a:t>66.5 Ani</a:t>
                </a:r>
                <a:endParaRPr sz="3500" b="1" dirty="0"/>
              </a:p>
            </p:txBody>
          </p:sp>
        </p:grpSp>
      </p:grpSp>
      <p:grpSp>
        <p:nvGrpSpPr>
          <p:cNvPr id="55" name="Group 8">
            <a:extLst>
              <a:ext uri="{FF2B5EF4-FFF2-40B4-BE49-F238E27FC236}">
                <a16:creationId xmlns:a16="http://schemas.microsoft.com/office/drawing/2014/main" id="{94B96423-6797-4835-A6B6-C8FDD7E70FA5}"/>
              </a:ext>
            </a:extLst>
          </p:cNvPr>
          <p:cNvGrpSpPr/>
          <p:nvPr/>
        </p:nvGrpSpPr>
        <p:grpSpPr>
          <a:xfrm>
            <a:off x="1518964" y="3080174"/>
            <a:ext cx="10645043" cy="728573"/>
            <a:chOff x="-548426" y="-28116"/>
            <a:chExt cx="18344376" cy="2358801"/>
          </a:xfrm>
        </p:grpSpPr>
        <p:grpSp>
          <p:nvGrpSpPr>
            <p:cNvPr id="56" name="Rectangle 4">
              <a:extLst>
                <a:ext uri="{FF2B5EF4-FFF2-40B4-BE49-F238E27FC236}">
                  <a16:creationId xmlns:a16="http://schemas.microsoft.com/office/drawing/2014/main" id="{D11C31D1-F78F-4609-85DE-3745683B5505}"/>
                </a:ext>
              </a:extLst>
            </p:cNvPr>
            <p:cNvGrpSpPr/>
            <p:nvPr/>
          </p:nvGrpSpPr>
          <p:grpSpPr>
            <a:xfrm>
              <a:off x="-548426" y="-28116"/>
              <a:ext cx="18256835" cy="2341641"/>
              <a:chOff x="-548426" y="-28115"/>
              <a:chExt cx="18256834" cy="2341639"/>
            </a:xfrm>
          </p:grpSpPr>
          <p:sp>
            <p:nvSpPr>
              <p:cNvPr id="60" name="Rectangle">
                <a:extLst>
                  <a:ext uri="{FF2B5EF4-FFF2-40B4-BE49-F238E27FC236}">
                    <a16:creationId xmlns:a16="http://schemas.microsoft.com/office/drawing/2014/main" id="{41241A71-2798-4A3B-8604-E2643FD142C9}"/>
                  </a:ext>
                </a:extLst>
              </p:cNvPr>
              <p:cNvSpPr/>
              <p:nvPr/>
            </p:nvSpPr>
            <p:spPr>
              <a:xfrm>
                <a:off x="-548426" y="0"/>
                <a:ext cx="18256834" cy="2285416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61" name="cazuri noi înregistrate astăzi">
                <a:extLst>
                  <a:ext uri="{FF2B5EF4-FFF2-40B4-BE49-F238E27FC236}">
                    <a16:creationId xmlns:a16="http://schemas.microsoft.com/office/drawing/2014/main" id="{DF2DE206-BBBF-4BA8-98C8-2DBC78F38D37}"/>
                  </a:ext>
                </a:extLst>
              </p:cNvPr>
              <p:cNvSpPr/>
              <p:nvPr/>
            </p:nvSpPr>
            <p:spPr>
              <a:xfrm>
                <a:off x="-548426" y="-28115"/>
                <a:ext cx="12168390" cy="234163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sz="3500" dirty="0"/>
                  <a:t>Cel puțin o comorbiditate</a:t>
                </a:r>
                <a:endParaRPr sz="3500" dirty="0"/>
              </a:p>
            </p:txBody>
          </p:sp>
        </p:grpSp>
        <p:grpSp>
          <p:nvGrpSpPr>
            <p:cNvPr id="57" name="Rectangle 5">
              <a:extLst>
                <a:ext uri="{FF2B5EF4-FFF2-40B4-BE49-F238E27FC236}">
                  <a16:creationId xmlns:a16="http://schemas.microsoft.com/office/drawing/2014/main" id="{CF04C28C-F78F-4808-BA3E-01A0E212C7FC}"/>
                </a:ext>
              </a:extLst>
            </p:cNvPr>
            <p:cNvGrpSpPr/>
            <p:nvPr/>
          </p:nvGrpSpPr>
          <p:grpSpPr>
            <a:xfrm>
              <a:off x="11619968" y="-10953"/>
              <a:ext cx="6175982" cy="2341638"/>
              <a:chOff x="11619966" y="-13964"/>
              <a:chExt cx="6175981" cy="2341636"/>
            </a:xfrm>
          </p:grpSpPr>
          <p:sp>
            <p:nvSpPr>
              <p:cNvPr id="58" name="Rectangle">
                <a:extLst>
                  <a:ext uri="{FF2B5EF4-FFF2-40B4-BE49-F238E27FC236}">
                    <a16:creationId xmlns:a16="http://schemas.microsoft.com/office/drawing/2014/main" id="{B8C5BAC0-DBA7-4657-B2A3-111D441FD74D}"/>
                  </a:ext>
                </a:extLst>
              </p:cNvPr>
              <p:cNvSpPr/>
              <p:nvPr/>
            </p:nvSpPr>
            <p:spPr>
              <a:xfrm>
                <a:off x="11619966" y="-3018"/>
                <a:ext cx="6088440" cy="228541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9" name="+156">
                <a:extLst>
                  <a:ext uri="{FF2B5EF4-FFF2-40B4-BE49-F238E27FC236}">
                    <a16:creationId xmlns:a16="http://schemas.microsoft.com/office/drawing/2014/main" id="{FDC71CDA-BD05-4DD4-9CD2-F02A383E1E10}"/>
                  </a:ext>
                </a:extLst>
              </p:cNvPr>
              <p:cNvSpPr/>
              <p:nvPr/>
            </p:nvSpPr>
            <p:spPr>
              <a:xfrm>
                <a:off x="11707509" y="-13964"/>
                <a:ext cx="6088438" cy="2341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sz="3500" b="1" dirty="0"/>
                  <a:t>99%</a:t>
                </a:r>
                <a:endParaRPr sz="3500" b="1" dirty="0"/>
              </a:p>
            </p:txBody>
          </p:sp>
        </p:grpSp>
      </p:grpSp>
      <p:grpSp>
        <p:nvGrpSpPr>
          <p:cNvPr id="62" name="Group 8">
            <a:extLst>
              <a:ext uri="{FF2B5EF4-FFF2-40B4-BE49-F238E27FC236}">
                <a16:creationId xmlns:a16="http://schemas.microsoft.com/office/drawing/2014/main" id="{2BA2AE48-94F3-49F0-8BFB-C9174FA328BE}"/>
              </a:ext>
            </a:extLst>
          </p:cNvPr>
          <p:cNvGrpSpPr/>
          <p:nvPr/>
        </p:nvGrpSpPr>
        <p:grpSpPr>
          <a:xfrm>
            <a:off x="1518964" y="3969857"/>
            <a:ext cx="10594243" cy="728574"/>
            <a:chOff x="0" y="-28117"/>
            <a:chExt cx="17708409" cy="2358802"/>
          </a:xfrm>
        </p:grpSpPr>
        <p:grpSp>
          <p:nvGrpSpPr>
            <p:cNvPr id="63" name="Rectangle 4">
              <a:extLst>
                <a:ext uri="{FF2B5EF4-FFF2-40B4-BE49-F238E27FC236}">
                  <a16:creationId xmlns:a16="http://schemas.microsoft.com/office/drawing/2014/main" id="{29D04A17-790F-4242-90F6-CC3B5DC431AD}"/>
                </a:ext>
              </a:extLst>
            </p:cNvPr>
            <p:cNvGrpSpPr/>
            <p:nvPr/>
          </p:nvGrpSpPr>
          <p:grpSpPr>
            <a:xfrm>
              <a:off x="0" y="-28117"/>
              <a:ext cx="17708409" cy="2341639"/>
              <a:chOff x="0" y="-28116"/>
              <a:chExt cx="17708408" cy="2341637"/>
            </a:xfrm>
          </p:grpSpPr>
          <p:sp>
            <p:nvSpPr>
              <p:cNvPr id="67" name="Rectangle">
                <a:extLst>
                  <a:ext uri="{FF2B5EF4-FFF2-40B4-BE49-F238E27FC236}">
                    <a16:creationId xmlns:a16="http://schemas.microsoft.com/office/drawing/2014/main" id="{153DDB18-21AA-4EAC-A81B-EFFAE6B3450E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68" name="cazuri noi înregistrate astăzi">
                <a:extLst>
                  <a:ext uri="{FF2B5EF4-FFF2-40B4-BE49-F238E27FC236}">
                    <a16:creationId xmlns:a16="http://schemas.microsoft.com/office/drawing/2014/main" id="{50EEA735-1867-4624-B456-38EC743DEC0E}"/>
                  </a:ext>
                </a:extLst>
              </p:cNvPr>
              <p:cNvSpPr/>
              <p:nvPr/>
            </p:nvSpPr>
            <p:spPr>
              <a:xfrm>
                <a:off x="257783" y="-28116"/>
                <a:ext cx="11109480" cy="234163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sz="3500" dirty="0"/>
                  <a:t>Două sau mai multe </a:t>
                </a:r>
                <a:r>
                  <a:rPr lang="ro-RO" sz="3500" dirty="0" err="1"/>
                  <a:t>comorbidități</a:t>
                </a:r>
                <a:endParaRPr lang="ro-RO" sz="3500" dirty="0"/>
              </a:p>
            </p:txBody>
          </p:sp>
        </p:grpSp>
        <p:grpSp>
          <p:nvGrpSpPr>
            <p:cNvPr id="64" name="Rectangle 5">
              <a:extLst>
                <a:ext uri="{FF2B5EF4-FFF2-40B4-BE49-F238E27FC236}">
                  <a16:creationId xmlns:a16="http://schemas.microsoft.com/office/drawing/2014/main" id="{59E2FACD-6716-43FD-B43A-50EDF1154C59}"/>
                </a:ext>
              </a:extLst>
            </p:cNvPr>
            <p:cNvGrpSpPr/>
            <p:nvPr/>
          </p:nvGrpSpPr>
          <p:grpSpPr>
            <a:xfrm>
              <a:off x="11619968" y="-10953"/>
              <a:ext cx="6088441" cy="2341638"/>
              <a:chOff x="11619966" y="-13964"/>
              <a:chExt cx="6088440" cy="2341636"/>
            </a:xfrm>
          </p:grpSpPr>
          <p:sp>
            <p:nvSpPr>
              <p:cNvPr id="65" name="Rectangle">
                <a:extLst>
                  <a:ext uri="{FF2B5EF4-FFF2-40B4-BE49-F238E27FC236}">
                    <a16:creationId xmlns:a16="http://schemas.microsoft.com/office/drawing/2014/main" id="{826A6FF1-3C13-4564-9CB4-798CAA94B6A8}"/>
                  </a:ext>
                </a:extLst>
              </p:cNvPr>
              <p:cNvSpPr/>
              <p:nvPr/>
            </p:nvSpPr>
            <p:spPr>
              <a:xfrm>
                <a:off x="11802857" y="-3018"/>
                <a:ext cx="5905549" cy="228541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66" name="+156">
                <a:extLst>
                  <a:ext uri="{FF2B5EF4-FFF2-40B4-BE49-F238E27FC236}">
                    <a16:creationId xmlns:a16="http://schemas.microsoft.com/office/drawing/2014/main" id="{5B045882-EB99-44ED-9EB0-39BF0432B06B}"/>
                  </a:ext>
                </a:extLst>
              </p:cNvPr>
              <p:cNvSpPr/>
              <p:nvPr/>
            </p:nvSpPr>
            <p:spPr>
              <a:xfrm>
                <a:off x="11619966" y="-13964"/>
                <a:ext cx="6088438" cy="2341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sz="3500" b="1" dirty="0"/>
                  <a:t>73%</a:t>
                </a:r>
                <a:endParaRPr sz="3500" b="1" dirty="0"/>
              </a:p>
            </p:txBody>
          </p:sp>
        </p:grpSp>
      </p:grpSp>
      <p:grpSp>
        <p:nvGrpSpPr>
          <p:cNvPr id="69" name="Group 8">
            <a:extLst>
              <a:ext uri="{FF2B5EF4-FFF2-40B4-BE49-F238E27FC236}">
                <a16:creationId xmlns:a16="http://schemas.microsoft.com/office/drawing/2014/main" id="{3F51D375-7B1F-2A4F-B2A8-FF7E39B7BCA1}"/>
              </a:ext>
            </a:extLst>
          </p:cNvPr>
          <p:cNvGrpSpPr/>
          <p:nvPr/>
        </p:nvGrpSpPr>
        <p:grpSpPr>
          <a:xfrm>
            <a:off x="12551228" y="4986616"/>
            <a:ext cx="10594243" cy="728574"/>
            <a:chOff x="0" y="-28117"/>
            <a:chExt cx="17708409" cy="2358802"/>
          </a:xfrm>
        </p:grpSpPr>
        <p:grpSp>
          <p:nvGrpSpPr>
            <p:cNvPr id="70" name="Rectangle 4">
              <a:extLst>
                <a:ext uri="{FF2B5EF4-FFF2-40B4-BE49-F238E27FC236}">
                  <a16:creationId xmlns:a16="http://schemas.microsoft.com/office/drawing/2014/main" id="{29BAF3D0-16D6-8946-BDDE-505E5D4C1FAD}"/>
                </a:ext>
              </a:extLst>
            </p:cNvPr>
            <p:cNvGrpSpPr/>
            <p:nvPr/>
          </p:nvGrpSpPr>
          <p:grpSpPr>
            <a:xfrm>
              <a:off x="0" y="-28117"/>
              <a:ext cx="17708409" cy="2341639"/>
              <a:chOff x="0" y="-28116"/>
              <a:chExt cx="17708408" cy="2341637"/>
            </a:xfrm>
          </p:grpSpPr>
          <p:sp>
            <p:nvSpPr>
              <p:cNvPr id="74" name="Rectangle">
                <a:extLst>
                  <a:ext uri="{FF2B5EF4-FFF2-40B4-BE49-F238E27FC236}">
                    <a16:creationId xmlns:a16="http://schemas.microsoft.com/office/drawing/2014/main" id="{E254F389-168A-EE4D-BA47-B86901173159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5" name="cazuri noi înregistrate astăzi">
                <a:extLst>
                  <a:ext uri="{FF2B5EF4-FFF2-40B4-BE49-F238E27FC236}">
                    <a16:creationId xmlns:a16="http://schemas.microsoft.com/office/drawing/2014/main" id="{4DB4FDEB-EADE-894A-908D-9A33AC2AAF4B}"/>
                  </a:ext>
                </a:extLst>
              </p:cNvPr>
              <p:cNvSpPr/>
              <p:nvPr/>
            </p:nvSpPr>
            <p:spPr>
              <a:xfrm>
                <a:off x="257783" y="-28116"/>
                <a:ext cx="11109480" cy="234163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sz="3500" dirty="0"/>
                  <a:t>Obezitate</a:t>
                </a:r>
                <a:endParaRPr sz="3500" dirty="0"/>
              </a:p>
            </p:txBody>
          </p:sp>
        </p:grpSp>
        <p:grpSp>
          <p:nvGrpSpPr>
            <p:cNvPr id="71" name="Rectangle 5">
              <a:extLst>
                <a:ext uri="{FF2B5EF4-FFF2-40B4-BE49-F238E27FC236}">
                  <a16:creationId xmlns:a16="http://schemas.microsoft.com/office/drawing/2014/main" id="{BC8346A8-D60D-9B4C-A065-EACA673753E1}"/>
                </a:ext>
              </a:extLst>
            </p:cNvPr>
            <p:cNvGrpSpPr/>
            <p:nvPr/>
          </p:nvGrpSpPr>
          <p:grpSpPr>
            <a:xfrm>
              <a:off x="11619968" y="-10953"/>
              <a:ext cx="6088441" cy="2341638"/>
              <a:chOff x="11619966" y="-13964"/>
              <a:chExt cx="6088440" cy="2341636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D750E752-A2A0-8B4E-80AD-B58A49A64D6E}"/>
                  </a:ext>
                </a:extLst>
              </p:cNvPr>
              <p:cNvSpPr/>
              <p:nvPr/>
            </p:nvSpPr>
            <p:spPr>
              <a:xfrm>
                <a:off x="11802857" y="-3018"/>
                <a:ext cx="5905549" cy="228541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+156">
                <a:extLst>
                  <a:ext uri="{FF2B5EF4-FFF2-40B4-BE49-F238E27FC236}">
                    <a16:creationId xmlns:a16="http://schemas.microsoft.com/office/drawing/2014/main" id="{82076298-DF04-864D-ABD1-7C6360C1A3C8}"/>
                  </a:ext>
                </a:extLst>
              </p:cNvPr>
              <p:cNvSpPr/>
              <p:nvPr/>
            </p:nvSpPr>
            <p:spPr>
              <a:xfrm>
                <a:off x="11619966" y="-13964"/>
                <a:ext cx="6088438" cy="2341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sz="3500" b="1" dirty="0"/>
                  <a:t>30%</a:t>
                </a:r>
                <a:endParaRPr sz="3500" b="1" dirty="0"/>
              </a:p>
            </p:txBody>
          </p:sp>
        </p:grpSp>
      </p:grpSp>
      <p:grpSp>
        <p:nvGrpSpPr>
          <p:cNvPr id="76" name="Group 8">
            <a:extLst>
              <a:ext uri="{FF2B5EF4-FFF2-40B4-BE49-F238E27FC236}">
                <a16:creationId xmlns:a16="http://schemas.microsoft.com/office/drawing/2014/main" id="{20E16E57-9662-054B-8357-650BC0A715C1}"/>
              </a:ext>
            </a:extLst>
          </p:cNvPr>
          <p:cNvGrpSpPr/>
          <p:nvPr/>
        </p:nvGrpSpPr>
        <p:grpSpPr>
          <a:xfrm>
            <a:off x="1518963" y="4989836"/>
            <a:ext cx="10594243" cy="728574"/>
            <a:chOff x="0" y="-28117"/>
            <a:chExt cx="17708409" cy="2358802"/>
          </a:xfrm>
        </p:grpSpPr>
        <p:grpSp>
          <p:nvGrpSpPr>
            <p:cNvPr id="77" name="Rectangle 4">
              <a:extLst>
                <a:ext uri="{FF2B5EF4-FFF2-40B4-BE49-F238E27FC236}">
                  <a16:creationId xmlns:a16="http://schemas.microsoft.com/office/drawing/2014/main" id="{A289B372-C594-8A49-8B29-A1FC74EC3A1D}"/>
                </a:ext>
              </a:extLst>
            </p:cNvPr>
            <p:cNvGrpSpPr/>
            <p:nvPr/>
          </p:nvGrpSpPr>
          <p:grpSpPr>
            <a:xfrm>
              <a:off x="0" y="-28117"/>
              <a:ext cx="17708409" cy="2341639"/>
              <a:chOff x="0" y="-28116"/>
              <a:chExt cx="17708408" cy="2341637"/>
            </a:xfrm>
          </p:grpSpPr>
          <p:sp>
            <p:nvSpPr>
              <p:cNvPr id="81" name="Rectangle">
                <a:extLst>
                  <a:ext uri="{FF2B5EF4-FFF2-40B4-BE49-F238E27FC236}">
                    <a16:creationId xmlns:a16="http://schemas.microsoft.com/office/drawing/2014/main" id="{33FC2C97-3252-8145-9756-AC4EB1C8D805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82" name="cazuri noi înregistrate astăzi">
                <a:extLst>
                  <a:ext uri="{FF2B5EF4-FFF2-40B4-BE49-F238E27FC236}">
                    <a16:creationId xmlns:a16="http://schemas.microsoft.com/office/drawing/2014/main" id="{AD4AD0A3-A959-6148-AEAA-59D740F6CB80}"/>
                  </a:ext>
                </a:extLst>
              </p:cNvPr>
              <p:cNvSpPr/>
              <p:nvPr/>
            </p:nvSpPr>
            <p:spPr>
              <a:xfrm>
                <a:off x="257783" y="-28116"/>
                <a:ext cx="11109480" cy="234163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sz="3500" dirty="0"/>
                  <a:t>Supuși ventilării mecanice</a:t>
                </a:r>
              </a:p>
            </p:txBody>
          </p:sp>
        </p:grpSp>
        <p:grpSp>
          <p:nvGrpSpPr>
            <p:cNvPr id="78" name="Rectangle 5">
              <a:extLst>
                <a:ext uri="{FF2B5EF4-FFF2-40B4-BE49-F238E27FC236}">
                  <a16:creationId xmlns:a16="http://schemas.microsoft.com/office/drawing/2014/main" id="{84A4559E-5E37-E34C-81C5-7662DF851633}"/>
                </a:ext>
              </a:extLst>
            </p:cNvPr>
            <p:cNvGrpSpPr/>
            <p:nvPr/>
          </p:nvGrpSpPr>
          <p:grpSpPr>
            <a:xfrm>
              <a:off x="11619968" y="-10953"/>
              <a:ext cx="6088441" cy="2341638"/>
              <a:chOff x="11619966" y="-13964"/>
              <a:chExt cx="6088440" cy="2341636"/>
            </a:xfrm>
          </p:grpSpPr>
          <p:sp>
            <p:nvSpPr>
              <p:cNvPr id="79" name="Rectangle">
                <a:extLst>
                  <a:ext uri="{FF2B5EF4-FFF2-40B4-BE49-F238E27FC236}">
                    <a16:creationId xmlns:a16="http://schemas.microsoft.com/office/drawing/2014/main" id="{16FA2469-9C1A-EC48-B9C0-4A8705655514}"/>
                  </a:ext>
                </a:extLst>
              </p:cNvPr>
              <p:cNvSpPr/>
              <p:nvPr/>
            </p:nvSpPr>
            <p:spPr>
              <a:xfrm>
                <a:off x="11802857" y="-3018"/>
                <a:ext cx="5905549" cy="228541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+156">
                <a:extLst>
                  <a:ext uri="{FF2B5EF4-FFF2-40B4-BE49-F238E27FC236}">
                    <a16:creationId xmlns:a16="http://schemas.microsoft.com/office/drawing/2014/main" id="{C567D189-4F29-DB42-928D-E782A5546850}"/>
                  </a:ext>
                </a:extLst>
              </p:cNvPr>
              <p:cNvSpPr/>
              <p:nvPr/>
            </p:nvSpPr>
            <p:spPr>
              <a:xfrm>
                <a:off x="11619966" y="-13964"/>
                <a:ext cx="6088438" cy="2341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sz="3500" b="1" dirty="0"/>
                  <a:t>84%</a:t>
                </a:r>
                <a:endParaRPr sz="3500" b="1" dirty="0"/>
              </a:p>
            </p:txBody>
          </p:sp>
        </p:grpSp>
      </p:grpSp>
      <p:grpSp>
        <p:nvGrpSpPr>
          <p:cNvPr id="83" name="Group 8">
            <a:extLst>
              <a:ext uri="{FF2B5EF4-FFF2-40B4-BE49-F238E27FC236}">
                <a16:creationId xmlns:a16="http://schemas.microsoft.com/office/drawing/2014/main" id="{947B3F65-7EAF-A042-88D2-095542F4CD2E}"/>
              </a:ext>
            </a:extLst>
          </p:cNvPr>
          <p:cNvGrpSpPr/>
          <p:nvPr/>
        </p:nvGrpSpPr>
        <p:grpSpPr>
          <a:xfrm>
            <a:off x="1514342" y="5735139"/>
            <a:ext cx="10594243" cy="1046439"/>
            <a:chOff x="0" y="-551253"/>
            <a:chExt cx="17708409" cy="3387910"/>
          </a:xfrm>
        </p:grpSpPr>
        <p:grpSp>
          <p:nvGrpSpPr>
            <p:cNvPr id="84" name="Rectangle 4">
              <a:extLst>
                <a:ext uri="{FF2B5EF4-FFF2-40B4-BE49-F238E27FC236}">
                  <a16:creationId xmlns:a16="http://schemas.microsoft.com/office/drawing/2014/main" id="{FF4CCD01-6183-7543-A3B9-D937C9EA46FD}"/>
                </a:ext>
              </a:extLst>
            </p:cNvPr>
            <p:cNvGrpSpPr/>
            <p:nvPr/>
          </p:nvGrpSpPr>
          <p:grpSpPr>
            <a:xfrm>
              <a:off x="0" y="-551253"/>
              <a:ext cx="17708409" cy="3387910"/>
              <a:chOff x="0" y="-551251"/>
              <a:chExt cx="17708408" cy="3387907"/>
            </a:xfrm>
          </p:grpSpPr>
          <p:sp>
            <p:nvSpPr>
              <p:cNvPr id="102" name="Rectangle">
                <a:extLst>
                  <a:ext uri="{FF2B5EF4-FFF2-40B4-BE49-F238E27FC236}">
                    <a16:creationId xmlns:a16="http://schemas.microsoft.com/office/drawing/2014/main" id="{179C1301-CF16-7041-B1CF-646C5E96D46B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03" name="cazuri noi înregistrate astăzi">
                <a:extLst>
                  <a:ext uri="{FF2B5EF4-FFF2-40B4-BE49-F238E27FC236}">
                    <a16:creationId xmlns:a16="http://schemas.microsoft.com/office/drawing/2014/main" id="{5BBC6226-3104-8A49-972E-04E3E0099F87}"/>
                  </a:ext>
                </a:extLst>
              </p:cNvPr>
              <p:cNvSpPr/>
              <p:nvPr/>
            </p:nvSpPr>
            <p:spPr>
              <a:xfrm>
                <a:off x="257782" y="-551251"/>
                <a:ext cx="11109480" cy="33879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sz="2800" dirty="0"/>
                  <a:t>Oxigenare membrană extracorporală (ECMO)</a:t>
                </a:r>
              </a:p>
            </p:txBody>
          </p:sp>
        </p:grpSp>
        <p:grpSp>
          <p:nvGrpSpPr>
            <p:cNvPr id="99" name="Rectangle 5">
              <a:extLst>
                <a:ext uri="{FF2B5EF4-FFF2-40B4-BE49-F238E27FC236}">
                  <a16:creationId xmlns:a16="http://schemas.microsoft.com/office/drawing/2014/main" id="{F5A1E933-AD63-5740-A8C9-BBD1CE5CF9D9}"/>
                </a:ext>
              </a:extLst>
            </p:cNvPr>
            <p:cNvGrpSpPr/>
            <p:nvPr/>
          </p:nvGrpSpPr>
          <p:grpSpPr>
            <a:xfrm>
              <a:off x="11619968" y="-10953"/>
              <a:ext cx="6088441" cy="2341638"/>
              <a:chOff x="11619966" y="-13964"/>
              <a:chExt cx="6088440" cy="2341636"/>
            </a:xfrm>
          </p:grpSpPr>
          <p:sp>
            <p:nvSpPr>
              <p:cNvPr id="100" name="Rectangle">
                <a:extLst>
                  <a:ext uri="{FF2B5EF4-FFF2-40B4-BE49-F238E27FC236}">
                    <a16:creationId xmlns:a16="http://schemas.microsoft.com/office/drawing/2014/main" id="{0B0E9C4A-61D8-564F-922D-BA796F0B7681}"/>
                  </a:ext>
                </a:extLst>
              </p:cNvPr>
              <p:cNvSpPr/>
              <p:nvPr/>
            </p:nvSpPr>
            <p:spPr>
              <a:xfrm>
                <a:off x="11802857" y="-3018"/>
                <a:ext cx="5905549" cy="228541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01" name="+156">
                <a:extLst>
                  <a:ext uri="{FF2B5EF4-FFF2-40B4-BE49-F238E27FC236}">
                    <a16:creationId xmlns:a16="http://schemas.microsoft.com/office/drawing/2014/main" id="{AB7AF5F7-C112-8D43-8E7B-20F7A5B4EE22}"/>
                  </a:ext>
                </a:extLst>
              </p:cNvPr>
              <p:cNvSpPr/>
              <p:nvPr/>
            </p:nvSpPr>
            <p:spPr>
              <a:xfrm>
                <a:off x="11619966" y="-13964"/>
                <a:ext cx="6088438" cy="2341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sz="3500" b="1" dirty="0"/>
                  <a:t>20%</a:t>
                </a:r>
                <a:endParaRPr sz="3500"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4041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1044197" y="7010475"/>
            <a:ext cx="4672540" cy="4887835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6765483" y="7061038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2192000" y="7043062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Infirmier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1295431"/>
            <a:ext cx="24384000" cy="738386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1755490">
              <a:defRPr sz="9600" spc="-266"/>
            </a:lvl1pPr>
          </a:lstStyle>
          <a:p>
            <a:pPr algn="ctr"/>
            <a:r>
              <a:rPr lang="ro-RO" sz="6000" b="1" dirty="0">
                <a:solidFill>
                  <a:schemeClr val="tx1"/>
                </a:solidFill>
                <a:latin typeface="Open Sans"/>
              </a:rPr>
              <a:t>Personalul medical infectat cu </a:t>
            </a:r>
            <a:r>
              <a:rPr lang="ro-RO" sz="6000" b="1" dirty="0">
                <a:solidFill>
                  <a:srgbClr val="1D46F3"/>
                </a:solidFill>
                <a:latin typeface="Open Sans"/>
              </a:rPr>
              <a:t>COVID-19</a:t>
            </a:r>
            <a:endParaRPr sz="6000" b="1" dirty="0">
              <a:solidFill>
                <a:srgbClr val="1D46F3"/>
              </a:solidFill>
              <a:latin typeface="Open Sans"/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1422400" y="3790811"/>
            <a:ext cx="22199600" cy="1876245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280935"/>
                <a:ext cx="10752128" cy="172354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sz="5000" dirty="0"/>
                  <a:t>C</a:t>
                </a:r>
                <a:r>
                  <a:rPr lang="en-US" sz="5000" dirty="0" err="1"/>
                  <a:t>azuri</a:t>
                </a:r>
                <a:r>
                  <a:rPr lang="en-US" sz="5000" dirty="0"/>
                  <a:t> de </a:t>
                </a:r>
                <a:r>
                  <a:rPr lang="en-US" sz="5000" dirty="0" err="1"/>
                  <a:t>infectare</a:t>
                </a:r>
                <a:r>
                  <a:rPr lang="en-US" sz="5000" dirty="0"/>
                  <a:t> </a:t>
                </a:r>
                <a:r>
                  <a:rPr lang="en-US" sz="5000" dirty="0" err="1"/>
                  <a:t>în</a:t>
                </a:r>
                <a:r>
                  <a:rPr lang="en-US" sz="5000" dirty="0"/>
                  <a:t> </a:t>
                </a:r>
                <a:r>
                  <a:rPr lang="en-US" sz="5000" dirty="0" err="1"/>
                  <a:t>rândul</a:t>
                </a:r>
                <a:r>
                  <a:rPr lang="en-US" sz="5000" dirty="0"/>
                  <a:t> </a:t>
                </a:r>
                <a:r>
                  <a:rPr lang="ro-RO" sz="5000" dirty="0"/>
                  <a:t>lucrătorilor medicali</a:t>
                </a:r>
                <a:endParaRPr lang="en-US" sz="5000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0" y="372665"/>
                <a:ext cx="5996999" cy="153707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sz="7000" b="1" dirty="0"/>
                  <a:t>1.564</a:t>
                </a:r>
                <a:endParaRPr sz="7000"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2192000" y="7079014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1019381" y="8212529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389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6245993" y="8048945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691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2192000" y="8105337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329</a:t>
            </a:r>
            <a:endParaRPr b="1" dirty="0">
              <a:solidFill>
                <a:srgbClr val="1D46F3"/>
              </a:solidFill>
            </a:endParaRPr>
          </a:p>
        </p:txBody>
      </p:sp>
      <p:grpSp>
        <p:nvGrpSpPr>
          <p:cNvPr id="26" name="Group 32">
            <a:extLst>
              <a:ext uri="{FF2B5EF4-FFF2-40B4-BE49-F238E27FC236}">
                <a16:creationId xmlns:a16="http://schemas.microsoft.com/office/drawing/2014/main" id="{8F75F1C6-729B-0446-845F-47A1689B276A}"/>
              </a:ext>
            </a:extLst>
          </p:cNvPr>
          <p:cNvGrpSpPr/>
          <p:nvPr/>
        </p:nvGrpSpPr>
        <p:grpSpPr>
          <a:xfrm>
            <a:off x="17611479" y="6991428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7" name="Rectangle 33">
              <a:extLst>
                <a:ext uri="{FF2B5EF4-FFF2-40B4-BE49-F238E27FC236}">
                  <a16:creationId xmlns:a16="http://schemas.microsoft.com/office/drawing/2014/main" id="{1957D24A-C2A1-EA49-BD26-CA296265289C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8" name="Rectangle 34">
              <a:extLst>
                <a:ext uri="{FF2B5EF4-FFF2-40B4-BE49-F238E27FC236}">
                  <a16:creationId xmlns:a16="http://schemas.microsoft.com/office/drawing/2014/main" id="{595B3213-E140-C543-83BC-064DC12E883E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30" name="Rectangle 34">
            <a:extLst>
              <a:ext uri="{FF2B5EF4-FFF2-40B4-BE49-F238E27FC236}">
                <a16:creationId xmlns:a16="http://schemas.microsoft.com/office/drawing/2014/main" id="{EC18C20E-9B90-614E-970D-80210A6E98DD}"/>
              </a:ext>
            </a:extLst>
          </p:cNvPr>
          <p:cNvSpPr/>
          <p:nvPr/>
        </p:nvSpPr>
        <p:spPr>
          <a:xfrm flipV="1">
            <a:off x="17636295" y="7182278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31" name="+156">
            <a:extLst>
              <a:ext uri="{FF2B5EF4-FFF2-40B4-BE49-F238E27FC236}">
                <a16:creationId xmlns:a16="http://schemas.microsoft.com/office/drawing/2014/main" id="{1CA3F770-1D73-A847-A67D-3A81A6F8B2EC}"/>
              </a:ext>
            </a:extLst>
          </p:cNvPr>
          <p:cNvSpPr/>
          <p:nvPr/>
        </p:nvSpPr>
        <p:spPr>
          <a:xfrm>
            <a:off x="17636295" y="8005408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155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17B7322F-DE3C-174D-B32B-577B3EC0D2D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727922"/>
              </p:ext>
            </p:extLst>
          </p:nvPr>
        </p:nvGraphicFramePr>
        <p:xfrm>
          <a:off x="186760" y="5878519"/>
          <a:ext cx="13072148" cy="6674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514350"/>
            <a:ext cx="24384000" cy="738386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1755490">
              <a:defRPr sz="9600" spc="-266"/>
            </a:lvl1pPr>
          </a:lstStyle>
          <a:p>
            <a:pPr algn="ctr"/>
            <a:r>
              <a:rPr lang="ro-RO" sz="6000" b="1" dirty="0">
                <a:solidFill>
                  <a:schemeClr val="tx1"/>
                </a:solidFill>
                <a:latin typeface="Open Sans"/>
              </a:rPr>
              <a:t>Personalul medical infectat cu </a:t>
            </a:r>
            <a:r>
              <a:rPr lang="ro-RO" sz="6000" b="1" dirty="0">
                <a:solidFill>
                  <a:srgbClr val="1D46F3"/>
                </a:solidFill>
                <a:latin typeface="Open Sans"/>
              </a:rPr>
              <a:t>COVID-19</a:t>
            </a:r>
            <a:br>
              <a:rPr lang="ro-RO" sz="6000" b="1" dirty="0">
                <a:solidFill>
                  <a:srgbClr val="1D46F3"/>
                </a:solidFill>
                <a:latin typeface="Open Sans"/>
              </a:rPr>
            </a:br>
            <a:endParaRPr sz="6000" b="1" dirty="0">
              <a:solidFill>
                <a:srgbClr val="1D46F3"/>
              </a:solidFill>
              <a:latin typeface="Open Sans"/>
            </a:endParaRPr>
          </a:p>
        </p:txBody>
      </p:sp>
      <p:sp>
        <p:nvSpPr>
          <p:cNvPr id="27" name="Rectangle 2">
            <a:extLst>
              <a:ext uri="{FF2B5EF4-FFF2-40B4-BE49-F238E27FC236}">
                <a16:creationId xmlns:a16="http://schemas.microsoft.com/office/drawing/2014/main" id="{392A5ADF-0C3C-4EAF-BC12-9C9C9D8E5457}"/>
              </a:ext>
            </a:extLst>
          </p:cNvPr>
          <p:cNvSpPr/>
          <p:nvPr/>
        </p:nvSpPr>
        <p:spPr>
          <a:xfrm>
            <a:off x="1084034" y="2172939"/>
            <a:ext cx="23299966" cy="2785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ro-RO" sz="3500" b="0" dirty="0">
                <a:latin typeface="Open Sans"/>
              </a:rPr>
              <a:t>Rata de atac printre lucrătorii medicali:</a:t>
            </a:r>
          </a:p>
          <a:p>
            <a:pPr marL="800100" lvl="1" indent="-342900" algn="l">
              <a:buFont typeface="Wingdings" panose="05000000000000000000" pitchFamily="2" charset="2"/>
              <a:buChar char="ü"/>
            </a:pPr>
            <a:r>
              <a:rPr lang="ro-RO" sz="3500" b="0" dirty="0">
                <a:latin typeface="Open Sans"/>
              </a:rPr>
              <a:t>Medici – 3.9 afectați din 100 medici</a:t>
            </a:r>
          </a:p>
          <a:p>
            <a:pPr marL="800100" lvl="1" indent="-342900" algn="l">
              <a:buFont typeface="Wingdings" panose="05000000000000000000" pitchFamily="2" charset="2"/>
              <a:buChar char="ü"/>
            </a:pPr>
            <a:r>
              <a:rPr lang="ro-RO" sz="3500" b="0" dirty="0">
                <a:latin typeface="Open Sans"/>
              </a:rPr>
              <a:t>Asistenți medicali – 3.1 afectați din 100 asistenți medicali</a:t>
            </a:r>
          </a:p>
          <a:p>
            <a:pPr marL="800100" lvl="1" indent="-342900" algn="l">
              <a:buFont typeface="Wingdings" panose="05000000000000000000" pitchFamily="2" charset="2"/>
              <a:buChar char="ü"/>
            </a:pPr>
            <a:r>
              <a:rPr lang="ro-RO" sz="3500" b="0" dirty="0">
                <a:latin typeface="Open Sans"/>
              </a:rPr>
              <a:t>Infirmier– 3.2 afectați din 100 infirmieri</a:t>
            </a:r>
          </a:p>
          <a:p>
            <a:pPr marL="800100" lvl="1" indent="-342900" algn="l">
              <a:buFont typeface="Wingdings" panose="05000000000000000000" pitchFamily="2" charset="2"/>
              <a:buChar char="ü"/>
            </a:pPr>
            <a:r>
              <a:rPr lang="ro-RO" sz="3500" dirty="0">
                <a:latin typeface="Open Sans"/>
              </a:rPr>
              <a:t>Rata de atac printre lucrătorii medicali este de 3,4%,  din 100 de lucrători medical  3 lucrători medicali sunt infectați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3CF52D5-8363-B447-9428-C4FE3232E54A}"/>
              </a:ext>
            </a:extLst>
          </p:cNvPr>
          <p:cNvSpPr txBox="1"/>
          <p:nvPr/>
        </p:nvSpPr>
        <p:spPr>
          <a:xfrm>
            <a:off x="-520848" y="11932480"/>
            <a:ext cx="4505998" cy="6565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MD" sz="36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%</a:t>
            </a: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0B67308E-D1B1-824F-93E9-F77B16C76B6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4170659"/>
              </p:ext>
            </p:extLst>
          </p:nvPr>
        </p:nvGraphicFramePr>
        <p:xfrm>
          <a:off x="12801601" y="5878519"/>
          <a:ext cx="10498366" cy="73231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36793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13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3870664" y="1299023"/>
            <a:ext cx="15756323" cy="249969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>
                <a:latin typeface="Open Sans"/>
              </a:rPr>
              <a:t>Testarea lucrătorilor medicali la </a:t>
            </a:r>
            <a:r>
              <a:rPr lang="ro-RO" sz="8000" b="1" dirty="0">
                <a:solidFill>
                  <a:srgbClr val="1D46F3"/>
                </a:solidFill>
                <a:latin typeface="Open Sans"/>
              </a:rPr>
              <a:t>COVID-19</a:t>
            </a:r>
            <a:br>
              <a:rPr lang="ro-RO" sz="8000" b="1" dirty="0">
                <a:solidFill>
                  <a:srgbClr val="1D46F3"/>
                </a:solidFill>
                <a:latin typeface="Open Sans"/>
              </a:rPr>
            </a:br>
            <a:endParaRPr sz="8000" b="1" dirty="0">
              <a:solidFill>
                <a:srgbClr val="1D46F3"/>
              </a:solidFill>
              <a:latin typeface="Open Sans"/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13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61055" y="7022625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72869"/>
                <a:ext cx="10585218" cy="104823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Lucrători medicali testați pozitiv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1.564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3800220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Lucrători medicali investigați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5.836</a:t>
                </a:r>
                <a:endParaRPr b="1" dirty="0"/>
              </a:p>
            </p:txBody>
          </p:sp>
        </p:grpSp>
      </p:grpSp>
      <p:grpSp>
        <p:nvGrpSpPr>
          <p:cNvPr id="24" name="Group 8">
            <a:extLst>
              <a:ext uri="{FF2B5EF4-FFF2-40B4-BE49-F238E27FC236}">
                <a16:creationId xmlns:a16="http://schemas.microsoft.com/office/drawing/2014/main" id="{A7F1BD85-BD75-4CF5-B112-E393279768AD}"/>
              </a:ext>
            </a:extLst>
          </p:cNvPr>
          <p:cNvGrpSpPr/>
          <p:nvPr/>
        </p:nvGrpSpPr>
        <p:grpSpPr>
          <a:xfrm>
            <a:off x="4071558" y="10245029"/>
            <a:ext cx="17708410" cy="2285418"/>
            <a:chOff x="0" y="-2"/>
            <a:chExt cx="17708409" cy="2285416"/>
          </a:xfrm>
        </p:grpSpPr>
        <p:grpSp>
          <p:nvGrpSpPr>
            <p:cNvPr id="25" name="Rectangle 4">
              <a:extLst>
                <a:ext uri="{FF2B5EF4-FFF2-40B4-BE49-F238E27FC236}">
                  <a16:creationId xmlns:a16="http://schemas.microsoft.com/office/drawing/2014/main" id="{E98C9B18-454D-4EC9-888D-FF81CE14A2C1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9" name="Rectangle">
                <a:extLst>
                  <a:ext uri="{FF2B5EF4-FFF2-40B4-BE49-F238E27FC236}">
                    <a16:creationId xmlns:a16="http://schemas.microsoft.com/office/drawing/2014/main" id="{45E50E35-0138-4E49-BB99-3276C014A4A5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0" name="cazuri noi înregistrate astăzi">
                <a:extLst>
                  <a:ext uri="{FF2B5EF4-FFF2-40B4-BE49-F238E27FC236}">
                    <a16:creationId xmlns:a16="http://schemas.microsoft.com/office/drawing/2014/main" id="{797EAA35-7A07-451C-95DF-8B73AB11BD0F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Investigați în ultimele 7 zile</a:t>
                </a:r>
                <a:endParaRPr dirty="0"/>
              </a:p>
            </p:txBody>
          </p:sp>
        </p:grpSp>
        <p:grpSp>
          <p:nvGrpSpPr>
            <p:cNvPr id="26" name="Rectangle 5">
              <a:extLst>
                <a:ext uri="{FF2B5EF4-FFF2-40B4-BE49-F238E27FC236}">
                  <a16:creationId xmlns:a16="http://schemas.microsoft.com/office/drawing/2014/main" id="{DC4672D5-6216-4174-A7D0-471E5627F1C8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7" name="Rectangle">
                <a:extLst>
                  <a:ext uri="{FF2B5EF4-FFF2-40B4-BE49-F238E27FC236}">
                    <a16:creationId xmlns:a16="http://schemas.microsoft.com/office/drawing/2014/main" id="{6CFFF804-F494-4B93-9746-8A16BC10C36D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8" name="+156">
                <a:extLst>
                  <a:ext uri="{FF2B5EF4-FFF2-40B4-BE49-F238E27FC236}">
                    <a16:creationId xmlns:a16="http://schemas.microsoft.com/office/drawing/2014/main" id="{C9CC88DF-60F2-43EB-95D5-8C85D1318081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511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20088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508E265C-E344-424D-99F3-EFC3C9C2363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" y="410704"/>
            <a:ext cx="24383999" cy="1441490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sz="6000" b="1" dirty="0">
                <a:solidFill>
                  <a:srgbClr val="000000"/>
                </a:solidFill>
                <a:latin typeface="Open Sans"/>
              </a:rPr>
              <a:t>Personalul medical infectat cu </a:t>
            </a:r>
            <a:r>
              <a:rPr lang="ro-RO" sz="6000" b="1" dirty="0">
                <a:solidFill>
                  <a:srgbClr val="1D46F3"/>
                </a:solidFill>
                <a:latin typeface="Open Sans"/>
              </a:rPr>
              <a:t>COVID-19</a:t>
            </a:r>
            <a:endParaRPr sz="6000" b="1" dirty="0">
              <a:solidFill>
                <a:srgbClr val="1D46F3"/>
              </a:solidFill>
              <a:latin typeface="Open Sans"/>
            </a:endParaRPr>
          </a:p>
        </p:txBody>
      </p:sp>
      <p:sp>
        <p:nvSpPr>
          <p:cNvPr id="5" name="Slide Number Placeholder 24">
            <a:extLst>
              <a:ext uri="{FF2B5EF4-FFF2-40B4-BE49-F238E27FC236}">
                <a16:creationId xmlns:a16="http://schemas.microsoft.com/office/drawing/2014/main" id="{6B74941A-C1DE-4FAA-884A-89FC07D22718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14</a:t>
            </a:fld>
            <a:endParaRPr lang="en-US" dirty="0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AD05EB86-25E1-CC4C-AEE8-85358980219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504415"/>
              </p:ext>
            </p:extLst>
          </p:nvPr>
        </p:nvGraphicFramePr>
        <p:xfrm>
          <a:off x="5645766" y="1852194"/>
          <a:ext cx="14235468" cy="110342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13437903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7A5ADA77-32C4-354A-86E1-0B7A102CFA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9481931"/>
              </p:ext>
            </p:extLst>
          </p:nvPr>
        </p:nvGraphicFramePr>
        <p:xfrm>
          <a:off x="1320815" y="4474029"/>
          <a:ext cx="22276994" cy="86766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CAC0194-4554-094D-B9A3-88D260759C64}"/>
              </a:ext>
            </a:extLst>
          </p:cNvPr>
          <p:cNvSpPr txBox="1"/>
          <p:nvPr/>
        </p:nvSpPr>
        <p:spPr>
          <a:xfrm>
            <a:off x="1" y="565288"/>
            <a:ext cx="23876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D" sz="4000" dirty="0"/>
              <a:t>Prognoza cazurilor </a:t>
            </a:r>
            <a:r>
              <a:rPr lang="en-MD" sz="4000" b="0" dirty="0"/>
              <a:t>pentru următoarele 5 săptămâini </a:t>
            </a:r>
            <a:r>
              <a:rPr lang="en-MD" sz="4000" dirty="0"/>
              <a:t>în dependență de R0 – rata de contagiozitate</a:t>
            </a:r>
          </a:p>
          <a:p>
            <a:endParaRPr lang="en-MD" sz="4000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10B9B7C-974C-BF48-BAD5-4AA413093B4C}"/>
              </a:ext>
            </a:extLst>
          </p:cNvPr>
          <p:cNvCxnSpPr>
            <a:cxnSpLocks/>
          </p:cNvCxnSpPr>
          <p:nvPr/>
        </p:nvCxnSpPr>
        <p:spPr>
          <a:xfrm>
            <a:off x="16512419" y="5780314"/>
            <a:ext cx="0" cy="3956352"/>
          </a:xfrm>
          <a:prstGeom prst="line">
            <a:avLst/>
          </a:prstGeom>
          <a:ln w="2540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6E934C04-BC42-0E4F-8DCF-140E5D34AB61}"/>
              </a:ext>
            </a:extLst>
          </p:cNvPr>
          <p:cNvSpPr txBox="1"/>
          <p:nvPr/>
        </p:nvSpPr>
        <p:spPr>
          <a:xfrm>
            <a:off x="1320815" y="1629319"/>
            <a:ext cx="2255518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/>
              <a:t>R0 →  </a:t>
            </a:r>
            <a:r>
              <a:rPr lang="en-US" sz="3200" b="0" dirty="0" err="1"/>
              <a:t>în</a:t>
            </a:r>
            <a:r>
              <a:rPr lang="en-US" sz="3200" b="0" dirty="0"/>
              <a:t> </a:t>
            </a:r>
            <a:r>
              <a:rPr lang="en-US" sz="3200" b="0" dirty="0" err="1"/>
              <a:t>cazul</a:t>
            </a:r>
            <a:r>
              <a:rPr lang="en-US" sz="3200" b="0" dirty="0"/>
              <a:t> </a:t>
            </a:r>
            <a:r>
              <a:rPr lang="en-US" sz="3200" b="0" dirty="0" err="1"/>
              <a:t>în</a:t>
            </a:r>
            <a:r>
              <a:rPr lang="en-US" sz="3200" b="0" dirty="0"/>
              <a:t> care R0 </a:t>
            </a:r>
            <a:r>
              <a:rPr lang="en-US" sz="3200" b="0" dirty="0" err="1"/>
              <a:t>rămâne</a:t>
            </a:r>
            <a:r>
              <a:rPr lang="en-US" sz="3200" b="0" dirty="0"/>
              <a:t> </a:t>
            </a:r>
            <a:r>
              <a:rPr lang="en-US" sz="3200" b="0" dirty="0" err="1"/>
              <a:t>aceeași</a:t>
            </a:r>
            <a:r>
              <a:rPr lang="en-US" sz="3200" b="0" dirty="0"/>
              <a:t> cu </a:t>
            </a:r>
            <a:r>
              <a:rPr lang="en-US" sz="3200" b="0" dirty="0" err="1"/>
              <a:t>variația</a:t>
            </a:r>
            <a:r>
              <a:rPr lang="en-US" sz="3200" b="0" dirty="0"/>
              <a:t> </a:t>
            </a:r>
            <a:r>
              <a:rPr lang="en-US" sz="3200" b="0" dirty="0" err="1"/>
              <a:t>între</a:t>
            </a:r>
            <a:r>
              <a:rPr lang="en-US" sz="3200" b="0" dirty="0"/>
              <a:t> 1.3 – 0.9 </a:t>
            </a:r>
            <a:r>
              <a:rPr lang="en-US" sz="3200" b="0" dirty="0" err="1"/>
              <a:t>riscăm</a:t>
            </a:r>
            <a:r>
              <a:rPr lang="en-US" sz="3200" b="0" dirty="0"/>
              <a:t> a </a:t>
            </a:r>
            <a:r>
              <a:rPr lang="en-US" sz="3200" b="0" dirty="0" err="1"/>
              <a:t>menține</a:t>
            </a:r>
            <a:r>
              <a:rPr lang="en-US" sz="3200" b="0" dirty="0"/>
              <a:t> </a:t>
            </a:r>
            <a:r>
              <a:rPr lang="en-US" sz="3200" b="0" dirty="0" err="1"/>
              <a:t>trendul</a:t>
            </a:r>
            <a:r>
              <a:rPr lang="en-US" sz="3200" b="0" dirty="0"/>
              <a:t> de </a:t>
            </a:r>
            <a:r>
              <a:rPr lang="en-US" sz="3200" b="0" dirty="0" err="1"/>
              <a:t>creștere</a:t>
            </a:r>
            <a:r>
              <a:rPr lang="en-US" sz="3200" b="0" dirty="0"/>
              <a:t> a </a:t>
            </a:r>
            <a:r>
              <a:rPr lang="en-US" sz="3200" b="0" dirty="0" err="1"/>
              <a:t>cazurilor</a:t>
            </a:r>
            <a:endParaRPr lang="en-US" sz="3200" b="0" dirty="0"/>
          </a:p>
          <a:p>
            <a:pPr algn="just"/>
            <a:r>
              <a:rPr lang="en-US" sz="3200" dirty="0"/>
              <a:t>R0 ↓  </a:t>
            </a:r>
            <a:r>
              <a:rPr lang="en-US" sz="3200" b="0" dirty="0" err="1"/>
              <a:t>în</a:t>
            </a:r>
            <a:r>
              <a:rPr lang="en-US" sz="3200" b="0" dirty="0"/>
              <a:t> </a:t>
            </a:r>
            <a:r>
              <a:rPr lang="en-US" sz="3200" b="0" dirty="0" err="1"/>
              <a:t>cazul</a:t>
            </a:r>
            <a:r>
              <a:rPr lang="en-US" sz="3200" b="0" dirty="0"/>
              <a:t> </a:t>
            </a:r>
            <a:r>
              <a:rPr lang="en-US" sz="3200" b="0" dirty="0" err="1"/>
              <a:t>în</a:t>
            </a:r>
            <a:r>
              <a:rPr lang="en-US" sz="3200" b="0" dirty="0"/>
              <a:t> care R0 </a:t>
            </a:r>
            <a:r>
              <a:rPr lang="en-US" sz="3200" b="0" dirty="0" err="1"/>
              <a:t>va</a:t>
            </a:r>
            <a:r>
              <a:rPr lang="en-US" sz="3200" b="0" dirty="0"/>
              <a:t> </a:t>
            </a:r>
            <a:r>
              <a:rPr lang="en-US" sz="3200" b="0" dirty="0" err="1"/>
              <a:t>scădea</a:t>
            </a:r>
            <a:r>
              <a:rPr lang="en-US" sz="3200" b="0" dirty="0"/>
              <a:t> gradual de la 0.9 la 0.6, se </a:t>
            </a:r>
            <a:r>
              <a:rPr lang="en-US" sz="3200" b="0" dirty="0" err="1"/>
              <a:t>va</a:t>
            </a:r>
            <a:r>
              <a:rPr lang="en-US" sz="3200" b="0" dirty="0"/>
              <a:t> </a:t>
            </a:r>
            <a:r>
              <a:rPr lang="en-US" sz="3200" b="0" dirty="0" err="1"/>
              <a:t>înregistra</a:t>
            </a:r>
            <a:r>
              <a:rPr lang="en-US" sz="3200" b="0" dirty="0"/>
              <a:t> un trend de </a:t>
            </a:r>
            <a:r>
              <a:rPr lang="en-US" sz="3200" b="0" dirty="0" err="1"/>
              <a:t>scădere</a:t>
            </a:r>
            <a:r>
              <a:rPr lang="en-US" sz="3200" b="0" dirty="0"/>
              <a:t> a </a:t>
            </a:r>
            <a:r>
              <a:rPr lang="en-US" sz="3200" b="0" dirty="0" err="1"/>
              <a:t>cazurilor</a:t>
            </a:r>
            <a:r>
              <a:rPr lang="en-US" sz="3200" b="0" dirty="0"/>
              <a:t> </a:t>
            </a:r>
            <a:r>
              <a:rPr lang="en-US" sz="3200" b="0" dirty="0" err="1"/>
              <a:t>semnificativ</a:t>
            </a:r>
            <a:endParaRPr lang="en-US" sz="3200" b="0" dirty="0"/>
          </a:p>
          <a:p>
            <a:pPr algn="just"/>
            <a:r>
              <a:rPr lang="en-US" sz="3200" b="0" dirty="0"/>
              <a:t>*</a:t>
            </a:r>
            <a:r>
              <a:rPr lang="en-US" sz="3200" b="0" dirty="0" err="1"/>
              <a:t>Doar</a:t>
            </a:r>
            <a:r>
              <a:rPr lang="en-US" sz="3200" b="0" dirty="0"/>
              <a:t> </a:t>
            </a:r>
            <a:r>
              <a:rPr lang="en-US" sz="3200" b="0" dirty="0" err="1"/>
              <a:t>în</a:t>
            </a:r>
            <a:r>
              <a:rPr lang="en-US" sz="3200" b="0" dirty="0"/>
              <a:t> </a:t>
            </a:r>
            <a:r>
              <a:rPr lang="en-US" sz="3200" b="0" dirty="0" err="1"/>
              <a:t>cazul</a:t>
            </a:r>
            <a:r>
              <a:rPr lang="en-US" sz="3200" b="0" dirty="0"/>
              <a:t> </a:t>
            </a:r>
            <a:r>
              <a:rPr lang="en-US" sz="3200" b="0" dirty="0" err="1"/>
              <a:t>în</a:t>
            </a:r>
            <a:r>
              <a:rPr lang="en-US" sz="3200" b="0" dirty="0"/>
              <a:t> care se </a:t>
            </a:r>
            <a:r>
              <a:rPr lang="en-US" sz="3200" b="0" dirty="0" err="1"/>
              <a:t>va</a:t>
            </a:r>
            <a:r>
              <a:rPr lang="en-US" sz="3200" b="0" dirty="0"/>
              <a:t> </a:t>
            </a:r>
            <a:r>
              <a:rPr lang="en-US" sz="3200" b="0" dirty="0" err="1"/>
              <a:t>menține</a:t>
            </a:r>
            <a:r>
              <a:rPr lang="en-US" sz="3200" b="0" dirty="0"/>
              <a:t> </a:t>
            </a:r>
            <a:r>
              <a:rPr lang="en-US" sz="3200" dirty="0"/>
              <a:t>R0 </a:t>
            </a:r>
            <a:r>
              <a:rPr lang="en-MD" sz="6000" dirty="0"/>
              <a:t>&lt; </a:t>
            </a:r>
            <a:r>
              <a:rPr lang="en-US" sz="3200" dirty="0"/>
              <a:t>1, </a:t>
            </a:r>
            <a:r>
              <a:rPr lang="en-US" sz="3200" b="0" dirty="0" err="1"/>
              <a:t>atunci</a:t>
            </a:r>
            <a:r>
              <a:rPr lang="en-US" sz="3200" b="0" dirty="0"/>
              <a:t> </a:t>
            </a:r>
            <a:r>
              <a:rPr lang="en-US" sz="3200" b="0" dirty="0" err="1"/>
              <a:t>poate</a:t>
            </a:r>
            <a:r>
              <a:rPr lang="en-US" sz="3200" b="0" dirty="0"/>
              <a:t> </a:t>
            </a:r>
            <a:r>
              <a:rPr lang="en-US" sz="3200" b="0" dirty="0" err="1"/>
              <a:t>avea</a:t>
            </a:r>
            <a:r>
              <a:rPr lang="en-US" sz="3200" b="0" dirty="0"/>
              <a:t> loc </a:t>
            </a:r>
            <a:r>
              <a:rPr lang="en-US" sz="3200" b="0" dirty="0" err="1"/>
              <a:t>înregistrarea</a:t>
            </a:r>
            <a:r>
              <a:rPr lang="en-US" sz="3200" b="0" dirty="0"/>
              <a:t> </a:t>
            </a:r>
            <a:r>
              <a:rPr lang="en-US" sz="3200" b="0" dirty="0" err="1"/>
              <a:t>progresului</a:t>
            </a:r>
            <a:r>
              <a:rPr lang="en-US" sz="3200" b="0" dirty="0"/>
              <a:t> de </a:t>
            </a:r>
            <a:r>
              <a:rPr lang="en-US" sz="3200" b="0" dirty="0" err="1"/>
              <a:t>diminuare</a:t>
            </a:r>
            <a:r>
              <a:rPr lang="en-US" sz="3200" b="0" dirty="0"/>
              <a:t> </a:t>
            </a:r>
            <a:r>
              <a:rPr lang="en-US" sz="3200" b="0" dirty="0" err="1"/>
              <a:t>și</a:t>
            </a:r>
            <a:r>
              <a:rPr lang="en-US" sz="3200" b="0" dirty="0"/>
              <a:t> control a </a:t>
            </a:r>
            <a:r>
              <a:rPr lang="en-US" sz="3200" b="0" dirty="0" err="1"/>
              <a:t>răspândirii</a:t>
            </a:r>
            <a:r>
              <a:rPr lang="en-US" sz="3200" b="0" dirty="0"/>
              <a:t> </a:t>
            </a:r>
            <a:r>
              <a:rPr lang="en-US" sz="3200" b="0" dirty="0" err="1"/>
              <a:t>infecții</a:t>
            </a:r>
            <a:r>
              <a:rPr lang="en-US" sz="3200" b="0" dirty="0"/>
              <a:t> COVID-10</a:t>
            </a:r>
          </a:p>
          <a:p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2189127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Диаграмма 5">
            <a:extLst>
              <a:ext uri="{FF2B5EF4-FFF2-40B4-BE49-F238E27FC236}">
                <a16:creationId xmlns:a16="http://schemas.microsoft.com/office/drawing/2014/main" id="{A897D6AA-5E1F-814E-B9C6-4E74C8C85E4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92021915"/>
              </p:ext>
            </p:extLst>
          </p:nvPr>
        </p:nvGraphicFramePr>
        <p:xfrm>
          <a:off x="276493" y="2255264"/>
          <a:ext cx="23831014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508E265C-E344-424D-99F3-EFC3C9C2363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76493" y="410704"/>
            <a:ext cx="24383999" cy="1441490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pt-BR" sz="6000" b="1" dirty="0" err="1">
                <a:solidFill>
                  <a:srgbClr val="000000"/>
                </a:solidFill>
                <a:latin typeface="Open Sans"/>
              </a:rPr>
              <a:t>Acțiunile</a:t>
            </a:r>
            <a:r>
              <a:rPr lang="pt-BR" sz="6000" b="1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pt-BR" sz="6000" b="1" dirty="0" err="1">
                <a:solidFill>
                  <a:srgbClr val="000000"/>
                </a:solidFill>
                <a:latin typeface="Open Sans"/>
              </a:rPr>
              <a:t>și</a:t>
            </a:r>
            <a:r>
              <a:rPr lang="pt-BR" sz="6000" b="1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pt-BR" sz="6000" b="1" dirty="0" err="1">
                <a:solidFill>
                  <a:srgbClr val="000000"/>
                </a:solidFill>
                <a:latin typeface="Open Sans"/>
              </a:rPr>
              <a:t>măsurile</a:t>
            </a:r>
            <a:r>
              <a:rPr lang="pt-BR" sz="6000" b="1" dirty="0">
                <a:solidFill>
                  <a:srgbClr val="000000"/>
                </a:solidFill>
                <a:latin typeface="Open Sans"/>
              </a:rPr>
              <a:t> de </a:t>
            </a:r>
            <a:r>
              <a:rPr lang="pt-BR" sz="6000" b="1" dirty="0" err="1">
                <a:solidFill>
                  <a:srgbClr val="000000"/>
                </a:solidFill>
                <a:latin typeface="Open Sans"/>
              </a:rPr>
              <a:t>sănătate</a:t>
            </a:r>
            <a:r>
              <a:rPr lang="pt-BR" sz="6000" b="1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pt-BR" sz="6000" b="1" dirty="0" err="1">
                <a:solidFill>
                  <a:srgbClr val="000000"/>
                </a:solidFill>
                <a:latin typeface="Open Sans"/>
              </a:rPr>
              <a:t>publică</a:t>
            </a:r>
            <a:r>
              <a:rPr lang="pt-BR" sz="6000" b="1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pt-BR" sz="6000" b="1" dirty="0" err="1">
                <a:solidFill>
                  <a:srgbClr val="000000"/>
                </a:solidFill>
                <a:latin typeface="Open Sans"/>
              </a:rPr>
              <a:t>implementate</a:t>
            </a:r>
            <a:r>
              <a:rPr lang="pt-BR" sz="6000" b="1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pt-BR" sz="6000" b="1" dirty="0" err="1">
                <a:solidFill>
                  <a:srgbClr val="000000"/>
                </a:solidFill>
                <a:latin typeface="Open Sans"/>
              </a:rPr>
              <a:t>în</a:t>
            </a:r>
            <a:r>
              <a:rPr lang="pt-BR" sz="6000" b="1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pt-BR" sz="6000" b="1" dirty="0" err="1">
                <a:solidFill>
                  <a:srgbClr val="000000"/>
                </a:solidFill>
                <a:latin typeface="Open Sans"/>
              </a:rPr>
              <a:t>dependență</a:t>
            </a:r>
            <a:r>
              <a:rPr lang="pt-BR" sz="6000" b="1" dirty="0">
                <a:solidFill>
                  <a:srgbClr val="000000"/>
                </a:solidFill>
                <a:latin typeface="Open Sans"/>
              </a:rPr>
              <a:t> de </a:t>
            </a:r>
            <a:r>
              <a:rPr lang="pt-BR" sz="6000" b="1" dirty="0" err="1">
                <a:solidFill>
                  <a:srgbClr val="000000"/>
                </a:solidFill>
                <a:latin typeface="Open Sans"/>
              </a:rPr>
              <a:t>numărul</a:t>
            </a:r>
            <a:r>
              <a:rPr lang="pt-BR" sz="6000" b="1" dirty="0">
                <a:solidFill>
                  <a:srgbClr val="000000"/>
                </a:solidFill>
                <a:latin typeface="Open Sans"/>
              </a:rPr>
              <a:t> de </a:t>
            </a:r>
            <a:r>
              <a:rPr lang="pt-BR" sz="6000" b="1" dirty="0" err="1">
                <a:solidFill>
                  <a:srgbClr val="000000"/>
                </a:solidFill>
                <a:latin typeface="Open Sans"/>
              </a:rPr>
              <a:t>cazuri</a:t>
            </a:r>
            <a:r>
              <a:rPr lang="pt-BR" sz="6000" b="1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pt-BR" sz="6000" b="1" dirty="0" err="1">
                <a:solidFill>
                  <a:srgbClr val="000000"/>
                </a:solidFill>
                <a:latin typeface="Open Sans"/>
              </a:rPr>
              <a:t>distribuite</a:t>
            </a:r>
            <a:r>
              <a:rPr lang="pt-BR" sz="6000" b="1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pt-BR" sz="6000" b="1" dirty="0" err="1">
                <a:solidFill>
                  <a:srgbClr val="000000"/>
                </a:solidFill>
                <a:latin typeface="Open Sans"/>
              </a:rPr>
              <a:t>zilnic</a:t>
            </a:r>
            <a:r>
              <a:rPr lang="pt-BR" sz="6000" b="1" dirty="0">
                <a:solidFill>
                  <a:srgbClr val="000000"/>
                </a:solidFill>
                <a:latin typeface="Open Sans"/>
              </a:rPr>
              <a:t>, COVID-19</a:t>
            </a:r>
            <a:endParaRPr sz="6000" b="1" dirty="0">
              <a:latin typeface="Open Sans"/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2324156-5A94-BC41-83F2-C1EE487EB09B}"/>
              </a:ext>
            </a:extLst>
          </p:cNvPr>
          <p:cNvCxnSpPr>
            <a:cxnSpLocks/>
          </p:cNvCxnSpPr>
          <p:nvPr/>
        </p:nvCxnSpPr>
        <p:spPr>
          <a:xfrm>
            <a:off x="914400" y="8534400"/>
            <a:ext cx="0" cy="2960914"/>
          </a:xfrm>
          <a:prstGeom prst="straightConnector1">
            <a:avLst/>
          </a:prstGeom>
          <a:noFill/>
          <a:ln w="25400" cap="flat">
            <a:solidFill>
              <a:srgbClr val="0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169746857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122157440"/>
              </p:ext>
            </p:extLst>
          </p:nvPr>
        </p:nvGraphicFramePr>
        <p:xfrm>
          <a:off x="1003852" y="1836408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18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2062717" y="410704"/>
            <a:ext cx="18308242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Ratele de contagiozitate R0 după săptămâni COVID-19</a:t>
            </a:r>
            <a:endParaRPr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2FAF4A-2A2A-4E46-9E06-B14E58FFFF8E}"/>
              </a:ext>
            </a:extLst>
          </p:cNvPr>
          <p:cNvSpPr txBox="1"/>
          <p:nvPr/>
        </p:nvSpPr>
        <p:spPr>
          <a:xfrm>
            <a:off x="4208577" y="7717099"/>
            <a:ext cx="1745655" cy="56425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MD" sz="3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R0 = 2.2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55CCD9C-412B-604C-9EEC-8B9B63054E4E}"/>
              </a:ext>
            </a:extLst>
          </p:cNvPr>
          <p:cNvSpPr txBox="1"/>
          <p:nvPr/>
        </p:nvSpPr>
        <p:spPr>
          <a:xfrm>
            <a:off x="5954232" y="7717099"/>
            <a:ext cx="1745655" cy="56425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MD" sz="3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R0 = 2.1</a:t>
            </a:r>
          </a:p>
        </p:txBody>
      </p:sp>
    </p:spTree>
    <p:extLst>
      <p:ext uri="{BB962C8B-B14F-4D97-AF65-F5344CB8AC3E}">
        <p14:creationId xmlns:p14="http://schemas.microsoft.com/office/powerpoint/2010/main" val="1562480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071558" y="1858502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>
                <a:solidFill>
                  <a:srgbClr val="1D46F3"/>
                </a:solidFill>
                <a:latin typeface="Open Sans"/>
              </a:rPr>
              <a:t>COVID-19 </a:t>
            </a:r>
            <a:endParaRPr sz="8000" b="1" dirty="0">
              <a:solidFill>
                <a:srgbClr val="1D46F3"/>
              </a:solidFill>
              <a:latin typeface="Open Sans"/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2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49819" y="5035865"/>
            <a:ext cx="17718913" cy="1661991"/>
            <a:chOff x="0" y="-280679"/>
            <a:chExt cx="17697906" cy="284978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98291"/>
                <a:ext cx="10585218" cy="179738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-280679"/>
              <a:ext cx="6088441" cy="2849784"/>
              <a:chOff x="-1" y="-283690"/>
              <a:chExt cx="6088440" cy="284978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-283690"/>
                <a:ext cx="5512438" cy="284978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sz="9600" b="1" dirty="0">
                    <a:solidFill>
                      <a:schemeClr val="bg1"/>
                    </a:solidFill>
                  </a:rPr>
                  <a:t>4.278</a:t>
                </a:r>
                <a:r>
                  <a:rPr lang="ro-RO" sz="5400" b="1" dirty="0">
                    <a:solidFill>
                      <a:schemeClr val="bg1"/>
                    </a:solidFill>
                  </a:rPr>
                  <a:t>(55%)</a:t>
                </a:r>
                <a:endParaRPr sz="8000"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3562574"/>
            <a:ext cx="17483723" cy="1646603"/>
            <a:chOff x="0" y="-464299"/>
            <a:chExt cx="17708409" cy="3217023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cazuri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-464299"/>
              <a:ext cx="6088441" cy="3217023"/>
              <a:chOff x="-1" y="-467310"/>
              <a:chExt cx="6088440" cy="3217020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-467310"/>
                <a:ext cx="5512438" cy="321702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7.725</a:t>
                </a:r>
                <a:endParaRPr b="1" dirty="0"/>
              </a:p>
            </p:txBody>
          </p:sp>
        </p:grpSp>
      </p:grpSp>
      <p:grpSp>
        <p:nvGrpSpPr>
          <p:cNvPr id="24" name="Group 8">
            <a:extLst>
              <a:ext uri="{FF2B5EF4-FFF2-40B4-BE49-F238E27FC236}">
                <a16:creationId xmlns:a16="http://schemas.microsoft.com/office/drawing/2014/main" id="{A7F1BD85-BD75-4CF5-B112-E393279768AD}"/>
              </a:ext>
            </a:extLst>
          </p:cNvPr>
          <p:cNvGrpSpPr/>
          <p:nvPr/>
        </p:nvGrpSpPr>
        <p:grpSpPr>
          <a:xfrm>
            <a:off x="4049819" y="6615427"/>
            <a:ext cx="17718913" cy="1646604"/>
            <a:chOff x="0" y="-468548"/>
            <a:chExt cx="17708409" cy="3225522"/>
          </a:xfrm>
        </p:grpSpPr>
        <p:grpSp>
          <p:nvGrpSpPr>
            <p:cNvPr id="25" name="Rectangle 4">
              <a:extLst>
                <a:ext uri="{FF2B5EF4-FFF2-40B4-BE49-F238E27FC236}">
                  <a16:creationId xmlns:a16="http://schemas.microsoft.com/office/drawing/2014/main" id="{E98C9B18-454D-4EC9-888D-FF81CE14A2C1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9" name="Rectangle">
                <a:extLst>
                  <a:ext uri="{FF2B5EF4-FFF2-40B4-BE49-F238E27FC236}">
                    <a16:creationId xmlns:a16="http://schemas.microsoft.com/office/drawing/2014/main" id="{45E50E35-0138-4E49-BB99-3276C014A4A5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0" name="cazuri noi înregistrate astăzi">
                <a:extLst>
                  <a:ext uri="{FF2B5EF4-FFF2-40B4-BE49-F238E27FC236}">
                    <a16:creationId xmlns:a16="http://schemas.microsoft.com/office/drawing/2014/main" id="{797EAA35-7A07-451C-95DF-8B73AB11BD0F}"/>
                  </a:ext>
                </a:extLst>
              </p:cNvPr>
              <p:cNvSpPr/>
              <p:nvPr/>
            </p:nvSpPr>
            <p:spPr>
              <a:xfrm>
                <a:off x="6731593" y="102706"/>
                <a:ext cx="10752128" cy="208000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decese</a:t>
                </a:r>
                <a:endParaRPr dirty="0"/>
              </a:p>
            </p:txBody>
          </p:sp>
        </p:grpSp>
        <p:grpSp>
          <p:nvGrpSpPr>
            <p:cNvPr id="26" name="Rectangle 5">
              <a:extLst>
                <a:ext uri="{FF2B5EF4-FFF2-40B4-BE49-F238E27FC236}">
                  <a16:creationId xmlns:a16="http://schemas.microsoft.com/office/drawing/2014/main" id="{DC4672D5-6216-4174-A7D0-471E5627F1C8}"/>
                </a:ext>
              </a:extLst>
            </p:cNvPr>
            <p:cNvGrpSpPr/>
            <p:nvPr/>
          </p:nvGrpSpPr>
          <p:grpSpPr>
            <a:xfrm>
              <a:off x="0" y="-468548"/>
              <a:ext cx="6088441" cy="3225522"/>
              <a:chOff x="-1" y="-471559"/>
              <a:chExt cx="6088440" cy="3225519"/>
            </a:xfrm>
          </p:grpSpPr>
          <p:sp>
            <p:nvSpPr>
              <p:cNvPr id="27" name="Rectangle">
                <a:extLst>
                  <a:ext uri="{FF2B5EF4-FFF2-40B4-BE49-F238E27FC236}">
                    <a16:creationId xmlns:a16="http://schemas.microsoft.com/office/drawing/2014/main" id="{6CFFF804-F494-4B93-9746-8A16BC10C36D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8" name="+156">
                <a:extLst>
                  <a:ext uri="{FF2B5EF4-FFF2-40B4-BE49-F238E27FC236}">
                    <a16:creationId xmlns:a16="http://schemas.microsoft.com/office/drawing/2014/main" id="{C9CC88DF-60F2-43EB-95D5-8C85D1318081}"/>
                  </a:ext>
                </a:extLst>
              </p:cNvPr>
              <p:cNvSpPr/>
              <p:nvPr/>
            </p:nvSpPr>
            <p:spPr>
              <a:xfrm>
                <a:off x="484560" y="-471559"/>
                <a:ext cx="5512438" cy="322551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282</a:t>
                </a:r>
                <a:endParaRPr b="1" dirty="0"/>
              </a:p>
            </p:txBody>
          </p:sp>
        </p:grpSp>
      </p:grpSp>
      <p:grpSp>
        <p:nvGrpSpPr>
          <p:cNvPr id="31" name="Group 8">
            <a:extLst>
              <a:ext uri="{FF2B5EF4-FFF2-40B4-BE49-F238E27FC236}">
                <a16:creationId xmlns:a16="http://schemas.microsoft.com/office/drawing/2014/main" id="{49CCBB90-F538-E64E-AC39-7F7E580C3DD3}"/>
              </a:ext>
            </a:extLst>
          </p:cNvPr>
          <p:cNvGrpSpPr/>
          <p:nvPr/>
        </p:nvGrpSpPr>
        <p:grpSpPr>
          <a:xfrm>
            <a:off x="4071558" y="8221201"/>
            <a:ext cx="17718913" cy="1646604"/>
            <a:chOff x="0" y="-468548"/>
            <a:chExt cx="17708409" cy="3225522"/>
          </a:xfrm>
        </p:grpSpPr>
        <p:grpSp>
          <p:nvGrpSpPr>
            <p:cNvPr id="32" name="Rectangle 4">
              <a:extLst>
                <a:ext uri="{FF2B5EF4-FFF2-40B4-BE49-F238E27FC236}">
                  <a16:creationId xmlns:a16="http://schemas.microsoft.com/office/drawing/2014/main" id="{D8B22C2C-B603-2C41-A75E-19BB1121F33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6" name="Rectangle">
                <a:extLst>
                  <a:ext uri="{FF2B5EF4-FFF2-40B4-BE49-F238E27FC236}">
                    <a16:creationId xmlns:a16="http://schemas.microsoft.com/office/drawing/2014/main" id="{56D4AB99-28E6-FF45-93A2-CF965C7C76C6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7" name="cazuri noi înregistrate astăzi">
                <a:extLst>
                  <a:ext uri="{FF2B5EF4-FFF2-40B4-BE49-F238E27FC236}">
                    <a16:creationId xmlns:a16="http://schemas.microsoft.com/office/drawing/2014/main" id="{7727311F-AA82-A94C-8298-AC08DEF19C7E}"/>
                  </a:ext>
                </a:extLst>
              </p:cNvPr>
              <p:cNvSpPr/>
              <p:nvPr/>
            </p:nvSpPr>
            <p:spPr>
              <a:xfrm>
                <a:off x="6731593" y="102706"/>
                <a:ext cx="10752128" cy="208000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33" name="Rectangle 5">
              <a:extLst>
                <a:ext uri="{FF2B5EF4-FFF2-40B4-BE49-F238E27FC236}">
                  <a16:creationId xmlns:a16="http://schemas.microsoft.com/office/drawing/2014/main" id="{22737E8D-81C7-7F4B-B0F7-A50EE219EBC9}"/>
                </a:ext>
              </a:extLst>
            </p:cNvPr>
            <p:cNvGrpSpPr/>
            <p:nvPr/>
          </p:nvGrpSpPr>
          <p:grpSpPr>
            <a:xfrm>
              <a:off x="0" y="-468548"/>
              <a:ext cx="6088441" cy="3225522"/>
              <a:chOff x="-1" y="-471559"/>
              <a:chExt cx="6088440" cy="3225519"/>
            </a:xfrm>
          </p:grpSpPr>
          <p:sp>
            <p:nvSpPr>
              <p:cNvPr id="34" name="Rectangle">
                <a:extLst>
                  <a:ext uri="{FF2B5EF4-FFF2-40B4-BE49-F238E27FC236}">
                    <a16:creationId xmlns:a16="http://schemas.microsoft.com/office/drawing/2014/main" id="{69A4EE90-76E0-734E-AF12-291BC5DAFA1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5" name="+156">
                <a:extLst>
                  <a:ext uri="{FF2B5EF4-FFF2-40B4-BE49-F238E27FC236}">
                    <a16:creationId xmlns:a16="http://schemas.microsoft.com/office/drawing/2014/main" id="{48D69092-5CCD-7F4E-A99A-C435BE90D7C7}"/>
                  </a:ext>
                </a:extLst>
              </p:cNvPr>
              <p:cNvSpPr/>
              <p:nvPr/>
            </p:nvSpPr>
            <p:spPr>
              <a:xfrm>
                <a:off x="484560" y="-471559"/>
                <a:ext cx="5512438" cy="3225519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245 </a:t>
                </a:r>
                <a:endParaRPr b="1" dirty="0"/>
              </a:p>
            </p:txBody>
          </p:sp>
        </p:grpSp>
      </p:grpSp>
      <p:grpSp>
        <p:nvGrpSpPr>
          <p:cNvPr id="38" name="Group 9">
            <a:extLst>
              <a:ext uri="{FF2B5EF4-FFF2-40B4-BE49-F238E27FC236}">
                <a16:creationId xmlns:a16="http://schemas.microsoft.com/office/drawing/2014/main" id="{C12D0322-D179-4742-BDE6-1B161FF68F64}"/>
              </a:ext>
            </a:extLst>
          </p:cNvPr>
          <p:cNvGrpSpPr/>
          <p:nvPr/>
        </p:nvGrpSpPr>
        <p:grpSpPr>
          <a:xfrm>
            <a:off x="4049819" y="9826207"/>
            <a:ext cx="17697907" cy="1646604"/>
            <a:chOff x="0" y="-470673"/>
            <a:chExt cx="17697906" cy="3229777"/>
          </a:xfrm>
        </p:grpSpPr>
        <p:grpSp>
          <p:nvGrpSpPr>
            <p:cNvPr id="39" name="Rectangle 10">
              <a:extLst>
                <a:ext uri="{FF2B5EF4-FFF2-40B4-BE49-F238E27FC236}">
                  <a16:creationId xmlns:a16="http://schemas.microsoft.com/office/drawing/2014/main" id="{65E39343-8A39-9F49-A5CA-60A6444D8EDC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C0278440-8C4E-8C42-91B2-BEF3C4E52B7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4" name="cazuri totale">
                <a:extLst>
                  <a:ext uri="{FF2B5EF4-FFF2-40B4-BE49-F238E27FC236}">
                    <a16:creationId xmlns:a16="http://schemas.microsoft.com/office/drawing/2014/main" id="{F32FCE49-072A-7A4D-A945-AF6096F34A6E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40" name="Rectangle 11">
              <a:extLst>
                <a:ext uri="{FF2B5EF4-FFF2-40B4-BE49-F238E27FC236}">
                  <a16:creationId xmlns:a16="http://schemas.microsoft.com/office/drawing/2014/main" id="{86C5233C-581E-8741-AEED-C6226BD92E20}"/>
                </a:ext>
              </a:extLst>
            </p:cNvPr>
            <p:cNvGrpSpPr/>
            <p:nvPr/>
          </p:nvGrpSpPr>
          <p:grpSpPr>
            <a:xfrm>
              <a:off x="0" y="-470673"/>
              <a:ext cx="6088441" cy="3229777"/>
              <a:chOff x="-1" y="-473684"/>
              <a:chExt cx="6088440" cy="3229774"/>
            </a:xfrm>
          </p:grpSpPr>
          <p:sp>
            <p:nvSpPr>
              <p:cNvPr id="41" name="Rectangle">
                <a:extLst>
                  <a:ext uri="{FF2B5EF4-FFF2-40B4-BE49-F238E27FC236}">
                    <a16:creationId xmlns:a16="http://schemas.microsoft.com/office/drawing/2014/main" id="{0CA6203E-3288-B543-B7D2-AA8B4D1A137C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2" name="+156">
                <a:extLst>
                  <a:ext uri="{FF2B5EF4-FFF2-40B4-BE49-F238E27FC236}">
                    <a16:creationId xmlns:a16="http://schemas.microsoft.com/office/drawing/2014/main" id="{E9FE8758-7DC7-6D46-B366-2183D613FE94}"/>
                  </a:ext>
                </a:extLst>
              </p:cNvPr>
              <p:cNvSpPr/>
              <p:nvPr/>
            </p:nvSpPr>
            <p:spPr>
              <a:xfrm>
                <a:off x="484560" y="-473684"/>
                <a:ext cx="5512438" cy="32297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3.165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7944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CC2E395F-6C6A-6B46-AB52-4CB61A15AD7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2999045"/>
              </p:ext>
            </p:extLst>
          </p:nvPr>
        </p:nvGraphicFramePr>
        <p:xfrm>
          <a:off x="1391477" y="2385391"/>
          <a:ext cx="22310035" cy="109199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508E265C-E344-424D-99F3-EFC3C9C2363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" y="410704"/>
            <a:ext cx="24383999" cy="1441490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sz="5500" b="1" dirty="0">
                <a:solidFill>
                  <a:srgbClr val="000000"/>
                </a:solidFill>
                <a:latin typeface="Open Sans"/>
              </a:rPr>
              <a:t>Incidența </a:t>
            </a:r>
            <a:r>
              <a:rPr lang="ro-RO" sz="5500" b="1" dirty="0">
                <a:solidFill>
                  <a:srgbClr val="1D46F3"/>
                </a:solidFill>
                <a:latin typeface="Open Sans"/>
              </a:rPr>
              <a:t>COVID-19</a:t>
            </a:r>
            <a:r>
              <a:rPr lang="ro-RO" sz="5500" b="1" dirty="0">
                <a:solidFill>
                  <a:srgbClr val="000000"/>
                </a:solidFill>
                <a:latin typeface="Open Sans"/>
              </a:rPr>
              <a:t> la 1 </a:t>
            </a:r>
            <a:r>
              <a:rPr lang="ro-RO" sz="5500" b="1" dirty="0" err="1">
                <a:solidFill>
                  <a:srgbClr val="000000"/>
                </a:solidFill>
                <a:latin typeface="Open Sans"/>
              </a:rPr>
              <a:t>mln</a:t>
            </a:r>
            <a:r>
              <a:rPr lang="ro-RO" sz="5500" b="1" dirty="0">
                <a:solidFill>
                  <a:srgbClr val="000000"/>
                </a:solidFill>
                <a:latin typeface="Open Sans"/>
              </a:rPr>
              <a:t>. de persoane, comparativ cu alte state.</a:t>
            </a:r>
            <a:br>
              <a:rPr lang="ro-RO" sz="5500" b="1" dirty="0">
                <a:solidFill>
                  <a:srgbClr val="000000"/>
                </a:solidFill>
                <a:latin typeface="Open Sans"/>
              </a:rPr>
            </a:br>
            <a:endParaRPr sz="5500" b="1" dirty="0">
              <a:latin typeface="Open Sans"/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FA10AD2-85A4-0A44-9A63-18169135F4D3}"/>
              </a:ext>
            </a:extLst>
          </p:cNvPr>
          <p:cNvCxnSpPr>
            <a:cxnSpLocks/>
          </p:cNvCxnSpPr>
          <p:nvPr/>
        </p:nvCxnSpPr>
        <p:spPr>
          <a:xfrm>
            <a:off x="10760765" y="4152616"/>
            <a:ext cx="0" cy="2347575"/>
          </a:xfrm>
          <a:prstGeom prst="straightConnector1">
            <a:avLst/>
          </a:prstGeom>
          <a:noFill/>
          <a:ln w="120650" cap="flat">
            <a:solidFill>
              <a:srgbClr val="C00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12FA4D5F-6A3B-DC48-9551-C9D68A1AE403}"/>
              </a:ext>
            </a:extLst>
          </p:cNvPr>
          <p:cNvSpPr txBox="1"/>
          <p:nvPr/>
        </p:nvSpPr>
        <p:spPr>
          <a:xfrm>
            <a:off x="6760267" y="2593497"/>
            <a:ext cx="8000995" cy="102592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MD" sz="3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Total = 7725</a:t>
            </a:r>
            <a:r>
              <a:rPr lang="en-MD" dirty="0"/>
              <a:t>  </a:t>
            </a:r>
            <a:r>
              <a:rPr kumimoji="0" lang="en-MD" sz="3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cazuri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MD" dirty="0"/>
              <a:t>Incidența = 2224 cazuri la 1 mln populație</a:t>
            </a:r>
            <a:endParaRPr kumimoji="0" lang="en-MD" sz="30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515049720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2E637F4D-07F3-644E-9B34-B1BDE936DA2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916969"/>
              </p:ext>
            </p:extLst>
          </p:nvPr>
        </p:nvGraphicFramePr>
        <p:xfrm>
          <a:off x="1152939" y="1852194"/>
          <a:ext cx="23231060" cy="106313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508E265C-E344-424D-99F3-EFC3C9C2363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" y="410704"/>
            <a:ext cx="24383999" cy="1441490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sz="5500" b="1" dirty="0">
                <a:solidFill>
                  <a:srgbClr val="000000"/>
                </a:solidFill>
                <a:latin typeface="Open Sans"/>
              </a:rPr>
              <a:t>Mortalitatea </a:t>
            </a:r>
            <a:r>
              <a:rPr lang="ro-RO" sz="5500" b="1" dirty="0">
                <a:solidFill>
                  <a:srgbClr val="1D46F3"/>
                </a:solidFill>
                <a:latin typeface="Open Sans"/>
              </a:rPr>
              <a:t>COVID-19</a:t>
            </a:r>
            <a:r>
              <a:rPr lang="ro-RO" sz="5500" b="1" dirty="0">
                <a:solidFill>
                  <a:srgbClr val="000000"/>
                </a:solidFill>
                <a:latin typeface="Open Sans"/>
              </a:rPr>
              <a:t> la 1 </a:t>
            </a:r>
            <a:r>
              <a:rPr lang="ro-RO" sz="5500" b="1" dirty="0" err="1">
                <a:solidFill>
                  <a:srgbClr val="000000"/>
                </a:solidFill>
                <a:latin typeface="Open Sans"/>
              </a:rPr>
              <a:t>mln</a:t>
            </a:r>
            <a:r>
              <a:rPr lang="ro-RO" sz="5500" b="1" dirty="0">
                <a:solidFill>
                  <a:srgbClr val="000000"/>
                </a:solidFill>
                <a:latin typeface="Open Sans"/>
              </a:rPr>
              <a:t> de persoane, comparativ cu alte state</a:t>
            </a:r>
            <a:br>
              <a:rPr lang="ro-RO" sz="5500" b="1" dirty="0">
                <a:solidFill>
                  <a:srgbClr val="000000"/>
                </a:solidFill>
                <a:latin typeface="Open Sans"/>
              </a:rPr>
            </a:br>
            <a:r>
              <a:rPr lang="ro-RO" sz="5500" b="1" dirty="0">
                <a:solidFill>
                  <a:srgbClr val="000000"/>
                </a:solidFill>
                <a:latin typeface="Open Sans"/>
              </a:rPr>
              <a:t> </a:t>
            </a:r>
            <a:endParaRPr sz="5500" b="1" dirty="0">
              <a:latin typeface="Open Sans"/>
            </a:endParaRP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EF1E4964-28E6-054C-87B7-50BD8EA44C26}"/>
              </a:ext>
            </a:extLst>
          </p:cNvPr>
          <p:cNvCxnSpPr>
            <a:cxnSpLocks/>
          </p:cNvCxnSpPr>
          <p:nvPr/>
        </p:nvCxnSpPr>
        <p:spPr>
          <a:xfrm>
            <a:off x="10213041" y="3826055"/>
            <a:ext cx="0" cy="3031945"/>
          </a:xfrm>
          <a:prstGeom prst="straightConnector1">
            <a:avLst/>
          </a:prstGeom>
          <a:noFill/>
          <a:ln w="120650" cap="flat">
            <a:solidFill>
              <a:schemeClr val="tx1">
                <a:lumMod val="75000"/>
                <a:lumOff val="25000"/>
              </a:schemeClr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6A1F9405-FA6F-AF4E-959B-5CCADDA96E65}"/>
              </a:ext>
            </a:extLst>
          </p:cNvPr>
          <p:cNvSpPr txBox="1"/>
          <p:nvPr/>
        </p:nvSpPr>
        <p:spPr>
          <a:xfrm>
            <a:off x="6549573" y="2800133"/>
            <a:ext cx="8537301" cy="102592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MD" sz="3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Total = </a:t>
            </a:r>
            <a:r>
              <a:rPr lang="en-MD" dirty="0"/>
              <a:t>282</a:t>
            </a:r>
            <a:r>
              <a:rPr kumimoji="0" lang="en-MD" sz="3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 decese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MD" dirty="0"/>
              <a:t>Mortalitatea = 80 decese la 1 mln populație</a:t>
            </a:r>
            <a:endParaRPr kumimoji="0" lang="en-MD" sz="30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939037165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BD581CCA-1D08-3044-973A-A8431CA3D8E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7592374"/>
              </p:ext>
            </p:extLst>
          </p:nvPr>
        </p:nvGraphicFramePr>
        <p:xfrm>
          <a:off x="1590269" y="1852194"/>
          <a:ext cx="22263643" cy="114531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508E265C-E344-424D-99F3-EFC3C9C2363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" y="410704"/>
            <a:ext cx="24383999" cy="1441490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sz="5500" b="1" dirty="0">
                <a:solidFill>
                  <a:srgbClr val="000000"/>
                </a:solidFill>
                <a:latin typeface="Open Sans"/>
              </a:rPr>
              <a:t>Rata fatalității </a:t>
            </a:r>
            <a:r>
              <a:rPr lang="ro-RO" sz="5500" b="1" dirty="0">
                <a:solidFill>
                  <a:srgbClr val="1D46F3"/>
                </a:solidFill>
                <a:latin typeface="Open Sans"/>
              </a:rPr>
              <a:t>COVID-19,</a:t>
            </a:r>
            <a:r>
              <a:rPr lang="ro-RO" sz="5500" b="1" dirty="0">
                <a:solidFill>
                  <a:srgbClr val="000000"/>
                </a:solidFill>
                <a:latin typeface="Open Sans"/>
              </a:rPr>
              <a:t> comparativ cu alte state</a:t>
            </a:r>
            <a:br>
              <a:rPr lang="ro-RO" sz="5500" b="1" dirty="0">
                <a:solidFill>
                  <a:srgbClr val="000000"/>
                </a:solidFill>
                <a:latin typeface="Open Sans"/>
              </a:rPr>
            </a:br>
            <a:r>
              <a:rPr lang="ro-RO" sz="5500" b="1" dirty="0">
                <a:solidFill>
                  <a:srgbClr val="000000"/>
                </a:solidFill>
                <a:latin typeface="Open Sans"/>
              </a:rPr>
              <a:t> </a:t>
            </a:r>
            <a:endParaRPr sz="5500" b="1" dirty="0">
              <a:latin typeface="Open Sans"/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83539C4A-3314-5F46-AE7F-DC826F587468}"/>
              </a:ext>
            </a:extLst>
          </p:cNvPr>
          <p:cNvCxnSpPr>
            <a:cxnSpLocks/>
          </p:cNvCxnSpPr>
          <p:nvPr/>
        </p:nvCxnSpPr>
        <p:spPr>
          <a:xfrm>
            <a:off x="16587179" y="4865210"/>
            <a:ext cx="0" cy="2271086"/>
          </a:xfrm>
          <a:prstGeom prst="straightConnector1">
            <a:avLst/>
          </a:prstGeom>
          <a:noFill/>
          <a:ln w="120650" cap="flat">
            <a:solidFill>
              <a:srgbClr val="FFC000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32123A43-0382-1B40-B108-6135B46F6430}"/>
              </a:ext>
            </a:extLst>
          </p:cNvPr>
          <p:cNvSpPr txBox="1"/>
          <p:nvPr/>
        </p:nvSpPr>
        <p:spPr>
          <a:xfrm>
            <a:off x="12192000" y="3631504"/>
            <a:ext cx="8537301" cy="102592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MD" sz="3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Total =  </a:t>
            </a:r>
            <a:r>
              <a:rPr lang="en-MD" dirty="0"/>
              <a:t>282</a:t>
            </a:r>
            <a:r>
              <a:rPr kumimoji="0" lang="en-MD" sz="3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rPr>
              <a:t> decese</a:t>
            </a:r>
          </a:p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MD" dirty="0"/>
              <a:t>Rata fatalității = 3.6%</a:t>
            </a:r>
            <a:endParaRPr kumimoji="0" lang="en-MD" sz="30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546411860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508E265C-E344-424D-99F3-EFC3C9C2363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" y="410704"/>
            <a:ext cx="24383999" cy="1441490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pt-BR" sz="6000" b="1" dirty="0" err="1">
                <a:solidFill>
                  <a:srgbClr val="000000"/>
                </a:solidFill>
                <a:latin typeface="Open Sans"/>
              </a:rPr>
              <a:t>Evoluția</a:t>
            </a:r>
            <a:r>
              <a:rPr lang="pt-BR" sz="6000" b="1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pt-BR" sz="6000" b="1" dirty="0" err="1">
                <a:solidFill>
                  <a:srgbClr val="000000"/>
                </a:solidFill>
                <a:latin typeface="Open Sans"/>
              </a:rPr>
              <a:t>săptămânală</a:t>
            </a:r>
            <a:r>
              <a:rPr lang="pt-BR" sz="6000" b="1" dirty="0">
                <a:solidFill>
                  <a:srgbClr val="000000"/>
                </a:solidFill>
                <a:latin typeface="Open Sans"/>
              </a:rPr>
              <a:t> a </a:t>
            </a:r>
            <a:r>
              <a:rPr lang="pt-BR" sz="6000" b="1" dirty="0" err="1">
                <a:solidFill>
                  <a:srgbClr val="000000"/>
                </a:solidFill>
                <a:latin typeface="Open Sans"/>
              </a:rPr>
              <a:t>cazurilor</a:t>
            </a:r>
            <a:r>
              <a:rPr lang="pt-BR" sz="6000" b="1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pt-BR" sz="6000" b="1" dirty="0" err="1">
                <a:solidFill>
                  <a:srgbClr val="000000"/>
                </a:solidFill>
                <a:latin typeface="Open Sans"/>
              </a:rPr>
              <a:t>noi</a:t>
            </a:r>
            <a:r>
              <a:rPr lang="pt-BR" sz="6000" b="1" dirty="0">
                <a:solidFill>
                  <a:srgbClr val="000000"/>
                </a:solidFill>
                <a:latin typeface="Open Sans"/>
              </a:rPr>
              <a:t>, </a:t>
            </a:r>
            <a:r>
              <a:rPr lang="pt-BR" sz="6000" b="1" dirty="0" err="1">
                <a:solidFill>
                  <a:srgbClr val="000000"/>
                </a:solidFill>
                <a:latin typeface="Open Sans"/>
              </a:rPr>
              <a:t>vindecaților</a:t>
            </a:r>
            <a:r>
              <a:rPr lang="pt-BR" sz="6000" b="1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pt-BR" sz="6000" b="1" dirty="0" err="1">
                <a:solidFill>
                  <a:srgbClr val="000000"/>
                </a:solidFill>
                <a:latin typeface="Open Sans"/>
              </a:rPr>
              <a:t>și</a:t>
            </a:r>
            <a:r>
              <a:rPr lang="pt-BR" sz="6000" b="1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pt-BR" sz="6000" b="1" dirty="0" err="1">
                <a:solidFill>
                  <a:srgbClr val="000000"/>
                </a:solidFill>
                <a:latin typeface="Open Sans"/>
              </a:rPr>
              <a:t>deceselor</a:t>
            </a:r>
            <a:endParaRPr sz="6000" b="1" dirty="0">
              <a:latin typeface="Open San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B3FCA21-F7AF-EC47-A673-3C1737CCAE73}"/>
              </a:ext>
            </a:extLst>
          </p:cNvPr>
          <p:cNvSpPr/>
          <p:nvPr/>
        </p:nvSpPr>
        <p:spPr>
          <a:xfrm>
            <a:off x="17192170" y="1852194"/>
            <a:ext cx="6195291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2800" b="0" dirty="0"/>
              <a:t>A </a:t>
            </a:r>
            <a:r>
              <a:rPr lang="en-US" sz="2800" b="0" dirty="0" err="1"/>
              <a:t>fost</a:t>
            </a:r>
            <a:r>
              <a:rPr lang="en-US" sz="2800" b="0" dirty="0"/>
              <a:t> </a:t>
            </a:r>
            <a:r>
              <a:rPr lang="en-US" sz="2800" b="0" dirty="0" err="1"/>
              <a:t>înregistrată</a:t>
            </a:r>
            <a:r>
              <a:rPr lang="en-US" sz="2800" b="0" dirty="0"/>
              <a:t> o </a:t>
            </a:r>
            <a:r>
              <a:rPr lang="en-US" sz="2800" b="0" dirty="0" err="1"/>
              <a:t>scădere</a:t>
            </a:r>
            <a:r>
              <a:rPr lang="en-US" sz="2800" b="0" dirty="0"/>
              <a:t> de 11% a </a:t>
            </a:r>
            <a:r>
              <a:rPr lang="en-US" sz="2800" b="0" dirty="0" err="1"/>
              <a:t>cazurilor</a:t>
            </a:r>
            <a:r>
              <a:rPr lang="en-US" sz="2800" b="0" dirty="0"/>
              <a:t> </a:t>
            </a:r>
            <a:r>
              <a:rPr lang="en-US" sz="2800" b="0" dirty="0" err="1"/>
              <a:t>înregistrate</a:t>
            </a:r>
            <a:r>
              <a:rPr lang="en-US" sz="2800" b="0" dirty="0"/>
              <a:t> </a:t>
            </a:r>
            <a:r>
              <a:rPr lang="en-US" sz="2800" b="0" dirty="0" err="1"/>
              <a:t>în</a:t>
            </a:r>
            <a:r>
              <a:rPr lang="en-US" sz="2800" b="0" dirty="0"/>
              <a:t> </a:t>
            </a:r>
            <a:r>
              <a:rPr lang="en-US" sz="2800" b="0" dirty="0" err="1"/>
              <a:t>ultimele</a:t>
            </a:r>
            <a:r>
              <a:rPr lang="en-US" sz="2800" b="0" dirty="0"/>
              <a:t> 7 </a:t>
            </a:r>
            <a:r>
              <a:rPr lang="en-US" sz="2800" b="0" dirty="0" err="1"/>
              <a:t>zile</a:t>
            </a:r>
            <a:r>
              <a:rPr lang="en-US" sz="2800" b="0" dirty="0"/>
              <a:t> </a:t>
            </a:r>
            <a:r>
              <a:rPr lang="en-US" sz="2800" b="0" dirty="0" err="1"/>
              <a:t>comparativ</a:t>
            </a:r>
            <a:r>
              <a:rPr lang="en-US" sz="2800" b="0" dirty="0"/>
              <a:t> cu </a:t>
            </a:r>
            <a:r>
              <a:rPr lang="en-US" sz="2800" b="0" dirty="0" err="1"/>
              <a:t>zilele</a:t>
            </a:r>
            <a:r>
              <a:rPr lang="en-US" sz="2800" b="0" dirty="0"/>
              <a:t> </a:t>
            </a:r>
            <a:r>
              <a:rPr lang="en-US" sz="2800" b="0" dirty="0" err="1"/>
              <a:t>similare</a:t>
            </a:r>
            <a:r>
              <a:rPr lang="en-US" sz="2800" b="0" dirty="0"/>
              <a:t> a </a:t>
            </a:r>
            <a:r>
              <a:rPr lang="en-US" sz="2800" b="0" dirty="0" err="1"/>
              <a:t>săptămâinii</a:t>
            </a:r>
            <a:r>
              <a:rPr lang="en-US" sz="2800" b="0" dirty="0"/>
              <a:t> </a:t>
            </a:r>
            <a:r>
              <a:rPr lang="en-US" sz="2800" b="0" dirty="0" err="1"/>
              <a:t>precedente</a:t>
            </a:r>
            <a:endParaRPr lang="en-US" sz="2800" b="0" dirty="0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F76F59EF-5789-8243-B7A7-DD5F424BA0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9061230"/>
              </p:ext>
            </p:extLst>
          </p:nvPr>
        </p:nvGraphicFramePr>
        <p:xfrm>
          <a:off x="1868558" y="1852194"/>
          <a:ext cx="15027964" cy="114531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558E9E8-ABBC-B94C-9121-8C03CD01D37E}"/>
              </a:ext>
            </a:extLst>
          </p:cNvPr>
          <p:cNvSpPr txBox="1">
            <a:spLocks/>
          </p:cNvSpPr>
          <p:nvPr/>
        </p:nvSpPr>
        <p:spPr>
          <a:xfrm>
            <a:off x="3998266" y="1644156"/>
            <a:ext cx="9195639" cy="2373062"/>
          </a:xfrm>
          <a:prstGeom prst="rect">
            <a:avLst/>
          </a:prstGeom>
        </p:spPr>
        <p:txBody>
          <a:bodyPr>
            <a:noAutofit/>
          </a:bodyPr>
          <a:lstStyle>
            <a:lvl1pPr marL="63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127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90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254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317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381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444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508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571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indent="0" algn="ctr" hangingPunct="1">
              <a:spcBef>
                <a:spcPts val="500"/>
              </a:spcBef>
              <a:buFontTx/>
              <a:buNone/>
            </a:pPr>
            <a:r>
              <a:rPr lang="en-MD" sz="3200" b="1" dirty="0"/>
              <a:t>Săptămâna 21 comparativ cu săptămâna 20:</a:t>
            </a:r>
          </a:p>
          <a:p>
            <a:pPr algn="ctr" hangingPunct="1">
              <a:spcBef>
                <a:spcPts val="500"/>
              </a:spcBef>
            </a:pPr>
            <a:r>
              <a:rPr lang="en-MD" sz="3200" dirty="0"/>
              <a:t>Numărul de cazuri au scăzut cu 8.9%</a:t>
            </a:r>
          </a:p>
          <a:p>
            <a:pPr hangingPunct="1">
              <a:spcBef>
                <a:spcPts val="500"/>
              </a:spcBef>
            </a:pPr>
            <a:r>
              <a:rPr lang="en-MD" sz="3200" dirty="0"/>
              <a:t>Numărul de vindecați au crescut de 2.9 ori </a:t>
            </a:r>
          </a:p>
          <a:p>
            <a:pPr hangingPunct="1">
              <a:spcBef>
                <a:spcPts val="500"/>
              </a:spcBef>
            </a:pPr>
            <a:r>
              <a:rPr lang="en-MD" sz="3200" dirty="0"/>
              <a:t>Numărul de decese a scăzut cu 7%</a:t>
            </a:r>
          </a:p>
          <a:p>
            <a:pPr hangingPunct="1"/>
            <a:endParaRPr lang="en-MD" sz="6600" dirty="0"/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5EBCDFE1-116D-BC45-9DC4-93DAAD22C5B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7896606"/>
              </p:ext>
            </p:extLst>
          </p:nvPr>
        </p:nvGraphicFramePr>
        <p:xfrm>
          <a:off x="17192169" y="4317687"/>
          <a:ext cx="6542473" cy="81658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519852688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508E265C-E344-424D-99F3-EFC3C9C2363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" y="410704"/>
            <a:ext cx="24383999" cy="1441490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pt-BR" sz="6000" b="1" dirty="0" err="1">
                <a:solidFill>
                  <a:srgbClr val="000000"/>
                </a:solidFill>
                <a:latin typeface="Open Sans"/>
              </a:rPr>
              <a:t>Incidența</a:t>
            </a:r>
            <a:r>
              <a:rPr lang="pt-BR" sz="6000" b="1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pt-BR" sz="6000" b="1" dirty="0" err="1">
                <a:solidFill>
                  <a:srgbClr val="000000"/>
                </a:solidFill>
                <a:latin typeface="Open Sans"/>
              </a:rPr>
              <a:t>la</a:t>
            </a:r>
            <a:r>
              <a:rPr lang="pt-BR" sz="6000" b="1" dirty="0">
                <a:solidFill>
                  <a:srgbClr val="000000"/>
                </a:solidFill>
                <a:latin typeface="Open Sans"/>
              </a:rPr>
              <a:t> 100 </a:t>
            </a:r>
            <a:r>
              <a:rPr lang="pt-BR" sz="6000" b="1" dirty="0" err="1">
                <a:solidFill>
                  <a:srgbClr val="000000"/>
                </a:solidFill>
                <a:latin typeface="Open Sans"/>
              </a:rPr>
              <a:t>mii</a:t>
            </a:r>
            <a:r>
              <a:rPr lang="pt-BR" sz="6000" b="1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pt-BR" sz="6000" b="1" dirty="0" err="1">
                <a:solidFill>
                  <a:srgbClr val="000000"/>
                </a:solidFill>
                <a:latin typeface="Open Sans"/>
              </a:rPr>
              <a:t>populație</a:t>
            </a:r>
            <a:r>
              <a:rPr lang="pt-BR" sz="6000" b="1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pt-BR" sz="6000" b="1" dirty="0">
                <a:latin typeface="Open Sans"/>
              </a:rPr>
              <a:t>COVID-19</a:t>
            </a:r>
            <a:r>
              <a:rPr lang="pt-BR" sz="6000" b="1" dirty="0">
                <a:solidFill>
                  <a:schemeClr val="tx1"/>
                </a:solidFill>
                <a:latin typeface="Open Sans"/>
              </a:rPr>
              <a:t>, </a:t>
            </a:r>
            <a:r>
              <a:rPr lang="pt-BR" sz="6000" b="1" dirty="0" err="1">
                <a:solidFill>
                  <a:schemeClr val="tx1"/>
                </a:solidFill>
                <a:latin typeface="Open Sans"/>
              </a:rPr>
              <a:t>conform</a:t>
            </a:r>
            <a:r>
              <a:rPr lang="pt-BR" sz="6000" b="1" dirty="0">
                <a:solidFill>
                  <a:schemeClr val="tx1"/>
                </a:solidFill>
                <a:latin typeface="Open Sans"/>
              </a:rPr>
              <a:t> </a:t>
            </a:r>
            <a:r>
              <a:rPr lang="pt-BR" sz="6000" b="1" dirty="0" err="1">
                <a:solidFill>
                  <a:schemeClr val="tx1"/>
                </a:solidFill>
                <a:latin typeface="Open Sans"/>
              </a:rPr>
              <a:t>teritoriilor</a:t>
            </a:r>
            <a:r>
              <a:rPr lang="pt-BR" sz="6000" b="1" dirty="0">
                <a:solidFill>
                  <a:schemeClr val="tx1"/>
                </a:solidFill>
                <a:latin typeface="Open Sans"/>
              </a:rPr>
              <a:t> </a:t>
            </a:r>
            <a:r>
              <a:rPr lang="pt-BR" sz="6000" b="1" dirty="0" err="1">
                <a:solidFill>
                  <a:schemeClr val="tx1"/>
                </a:solidFill>
                <a:latin typeface="Open Sans"/>
              </a:rPr>
              <a:t>administrative</a:t>
            </a:r>
            <a:br>
              <a:rPr lang="pt-BR" sz="6000" b="1" dirty="0">
                <a:solidFill>
                  <a:schemeClr val="tx1"/>
                </a:solidFill>
                <a:latin typeface="Open Sans"/>
              </a:rPr>
            </a:br>
            <a:endParaRPr sz="6000" b="1" dirty="0">
              <a:solidFill>
                <a:schemeClr val="tx1"/>
              </a:solidFill>
              <a:latin typeface="Open San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767C512-A8E2-9043-9C1F-1726AC5296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86552" y="2489372"/>
            <a:ext cx="5147619" cy="6325464"/>
          </a:xfrm>
          <a:prstGeom prst="rect">
            <a:avLst/>
          </a:prstGeom>
        </p:spPr>
      </p:pic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EE2968B5-5F0D-2A4A-BB73-8475C80957A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2701958"/>
              </p:ext>
            </p:extLst>
          </p:nvPr>
        </p:nvGraphicFramePr>
        <p:xfrm>
          <a:off x="2067339" y="2489372"/>
          <a:ext cx="21786574" cy="103122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845755181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DE6B773-187C-4E3F-9086-2BF2CF06B95E}"/>
              </a:ext>
            </a:extLst>
          </p:cNvPr>
          <p:cNvCxnSpPr/>
          <p:nvPr/>
        </p:nvCxnSpPr>
        <p:spPr>
          <a:xfrm>
            <a:off x="3622994" y="1431208"/>
            <a:ext cx="1713790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2">
            <a:extLst>
              <a:ext uri="{FF2B5EF4-FFF2-40B4-BE49-F238E27FC236}">
                <a16:creationId xmlns:a16="http://schemas.microsoft.com/office/drawing/2014/main" id="{174D58CC-BD94-4343-B049-62191B71CE44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-387598"/>
            <a:ext cx="24384000" cy="2286000"/>
          </a:xfrm>
          <a:prstGeom prst="rect">
            <a:avLst/>
          </a:prstGeom>
        </p:spPr>
        <p:txBody>
          <a:bodyPr vert="horz" lIns="182880" tIns="91440" rIns="182880" bIns="9144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o-RO" altLang="zh-CN" sz="5600" dirty="0">
                <a:solidFill>
                  <a:schemeClr val="tx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Distribuția în timp a cazurilor de COVID-19 și testele efectuate</a:t>
            </a:r>
            <a:endParaRPr lang="en-US" altLang="zh-CN" sz="5600" dirty="0">
              <a:solidFill>
                <a:schemeClr val="tx2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0E4B16E-56D5-4023-98AA-AE81C5D0CA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798655"/>
            <a:ext cx="24384000" cy="9917346"/>
          </a:xfrm>
          <a:prstGeom prst="rect">
            <a:avLst/>
          </a:prstGeom>
        </p:spPr>
      </p:pic>
      <p:graphicFrame>
        <p:nvGraphicFramePr>
          <p:cNvPr id="10" name="Table 4">
            <a:extLst>
              <a:ext uri="{FF2B5EF4-FFF2-40B4-BE49-F238E27FC236}">
                <a16:creationId xmlns:a16="http://schemas.microsoft.com/office/drawing/2014/main" id="{CDCD11DE-D781-1747-ABFB-F8B342EA8B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7493858"/>
              </p:ext>
            </p:extLst>
          </p:nvPr>
        </p:nvGraphicFramePr>
        <p:xfrm>
          <a:off x="-108" y="1387456"/>
          <a:ext cx="10261600" cy="252055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86534">
                  <a:extLst>
                    <a:ext uri="{9D8B030D-6E8A-4147-A177-3AD203B41FA5}">
                      <a16:colId xmlns:a16="http://schemas.microsoft.com/office/drawing/2014/main" val="3374647112"/>
                    </a:ext>
                  </a:extLst>
                </a:gridCol>
                <a:gridCol w="6975066">
                  <a:extLst>
                    <a:ext uri="{9D8B030D-6E8A-4147-A177-3AD203B41FA5}">
                      <a16:colId xmlns:a16="http://schemas.microsoft.com/office/drawing/2014/main" val="3937827211"/>
                    </a:ext>
                  </a:extLst>
                </a:gridCol>
              </a:tblGrid>
              <a:tr h="496955">
                <a:tc gridSpan="2">
                  <a:txBody>
                    <a:bodyPr/>
                    <a:lstStyle/>
                    <a:p>
                      <a:pPr algn="ctr"/>
                      <a:r>
                        <a:rPr lang="ro-MD" sz="36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26 februarie - 28 mai 2020</a:t>
                      </a:r>
                      <a:endParaRPr lang="ro-RO" sz="36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182880" marR="182880" marT="91440" marB="91440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o-R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4995693"/>
                  </a:ext>
                </a:extLst>
              </a:tr>
              <a:tr h="894519">
                <a:tc>
                  <a:txBody>
                    <a:bodyPr/>
                    <a:lstStyle/>
                    <a:p>
                      <a:r>
                        <a:rPr lang="ro-MD" sz="36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42104 </a:t>
                      </a:r>
                      <a:endParaRPr lang="ro-RO" sz="36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182880" marR="182880" marT="91440" marB="9144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MD" sz="36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Persoane noi testate</a:t>
                      </a:r>
                      <a:endParaRPr lang="ro-RO" sz="36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182880" marR="182880" marT="91440" marB="9144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1720228"/>
                  </a:ext>
                </a:extLst>
              </a:tr>
              <a:tr h="894519">
                <a:tc>
                  <a:txBody>
                    <a:bodyPr/>
                    <a:lstStyle/>
                    <a:p>
                      <a:r>
                        <a:rPr lang="ro-RO" sz="36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51262</a:t>
                      </a:r>
                    </a:p>
                  </a:txBody>
                  <a:tcPr marL="182880" marR="182880" marT="91440" marB="9144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o-MD" sz="36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Total  teste efectuate </a:t>
                      </a:r>
                      <a:endParaRPr lang="ro-RO" sz="36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182880" marR="182880" marT="91440" marB="9144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96077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1417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9DC33520-FC18-442D-9984-A8732AC4A7C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809605"/>
            <a:ext cx="24383999" cy="1441490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sz="6000" b="1" dirty="0">
                <a:solidFill>
                  <a:srgbClr val="000000"/>
                </a:solidFill>
                <a:latin typeface="Open Sans"/>
              </a:rPr>
              <a:t>Analiza descriptivă a cazurilor </a:t>
            </a:r>
            <a:r>
              <a:rPr lang="en-US" sz="6000" b="1" dirty="0" err="1">
                <a:solidFill>
                  <a:srgbClr val="000000"/>
                </a:solidFill>
                <a:latin typeface="Open Sans"/>
              </a:rPr>
              <a:t>confirmate</a:t>
            </a:r>
            <a:r>
              <a:rPr lang="en-US" sz="6000" b="1" dirty="0">
                <a:solidFill>
                  <a:srgbClr val="000000"/>
                </a:solidFill>
                <a:latin typeface="Open Sans"/>
              </a:rPr>
              <a:t> </a:t>
            </a:r>
            <a:r>
              <a:rPr lang="en-US" sz="6000" b="1" dirty="0">
                <a:solidFill>
                  <a:srgbClr val="1D46F3"/>
                </a:solidFill>
                <a:latin typeface="Open Sans"/>
              </a:rPr>
              <a:t>COVID-19</a:t>
            </a:r>
            <a:endParaRPr sz="6000" b="1" dirty="0">
              <a:latin typeface="Open Sans"/>
            </a:endParaRPr>
          </a:p>
        </p:txBody>
      </p:sp>
      <p:grpSp>
        <p:nvGrpSpPr>
          <p:cNvPr id="16" name="Group 8">
            <a:extLst>
              <a:ext uri="{FF2B5EF4-FFF2-40B4-BE49-F238E27FC236}">
                <a16:creationId xmlns:a16="http://schemas.microsoft.com/office/drawing/2014/main" id="{62369265-ADEF-4FD5-BB70-807C65D961AA}"/>
              </a:ext>
            </a:extLst>
          </p:cNvPr>
          <p:cNvGrpSpPr/>
          <p:nvPr/>
        </p:nvGrpSpPr>
        <p:grpSpPr>
          <a:xfrm>
            <a:off x="2174685" y="2619944"/>
            <a:ext cx="10017310" cy="728574"/>
            <a:chOff x="0" y="-28117"/>
            <a:chExt cx="17708409" cy="2358802"/>
          </a:xfrm>
        </p:grpSpPr>
        <p:grpSp>
          <p:nvGrpSpPr>
            <p:cNvPr id="22" name="Rectangle 4">
              <a:extLst>
                <a:ext uri="{FF2B5EF4-FFF2-40B4-BE49-F238E27FC236}">
                  <a16:creationId xmlns:a16="http://schemas.microsoft.com/office/drawing/2014/main" id="{E599A54A-DA3D-4892-9AC2-AE4F6AA032EA}"/>
                </a:ext>
              </a:extLst>
            </p:cNvPr>
            <p:cNvGrpSpPr/>
            <p:nvPr/>
          </p:nvGrpSpPr>
          <p:grpSpPr>
            <a:xfrm>
              <a:off x="0" y="-28117"/>
              <a:ext cx="17708409" cy="2341639"/>
              <a:chOff x="0" y="-28116"/>
              <a:chExt cx="17708408" cy="2341637"/>
            </a:xfrm>
          </p:grpSpPr>
          <p:sp>
            <p:nvSpPr>
              <p:cNvPr id="26" name="Rectangle">
                <a:extLst>
                  <a:ext uri="{FF2B5EF4-FFF2-40B4-BE49-F238E27FC236}">
                    <a16:creationId xmlns:a16="http://schemas.microsoft.com/office/drawing/2014/main" id="{E81DB7BA-0B79-4208-9B8C-4F211BAEA41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3" name="cazuri noi înregistrate astăzi">
                <a:extLst>
                  <a:ext uri="{FF2B5EF4-FFF2-40B4-BE49-F238E27FC236}">
                    <a16:creationId xmlns:a16="http://schemas.microsoft.com/office/drawing/2014/main" id="{A7EB18BF-36EA-437B-8516-480081FB86CB}"/>
                  </a:ext>
                </a:extLst>
              </p:cNvPr>
              <p:cNvSpPr/>
              <p:nvPr/>
            </p:nvSpPr>
            <p:spPr>
              <a:xfrm>
                <a:off x="257783" y="-28116"/>
                <a:ext cx="11109480" cy="234163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sz="3500" dirty="0"/>
                  <a:t>Rata de contagiozitate (R0)</a:t>
                </a:r>
                <a:endParaRPr sz="3500" dirty="0"/>
              </a:p>
            </p:txBody>
          </p:sp>
        </p:grpSp>
        <p:grpSp>
          <p:nvGrpSpPr>
            <p:cNvPr id="23" name="Rectangle 5">
              <a:extLst>
                <a:ext uri="{FF2B5EF4-FFF2-40B4-BE49-F238E27FC236}">
                  <a16:creationId xmlns:a16="http://schemas.microsoft.com/office/drawing/2014/main" id="{C8DFE2CF-E099-47ED-9A8E-01CD7A6D8FBB}"/>
                </a:ext>
              </a:extLst>
            </p:cNvPr>
            <p:cNvGrpSpPr/>
            <p:nvPr/>
          </p:nvGrpSpPr>
          <p:grpSpPr>
            <a:xfrm>
              <a:off x="11619968" y="-10953"/>
              <a:ext cx="6088441" cy="2341638"/>
              <a:chOff x="11619966" y="-13964"/>
              <a:chExt cx="6088440" cy="2341636"/>
            </a:xfrm>
          </p:grpSpPr>
          <p:sp>
            <p:nvSpPr>
              <p:cNvPr id="24" name="Rectangle">
                <a:extLst>
                  <a:ext uri="{FF2B5EF4-FFF2-40B4-BE49-F238E27FC236}">
                    <a16:creationId xmlns:a16="http://schemas.microsoft.com/office/drawing/2014/main" id="{67AA6314-8156-4C0B-8AC1-8F81CA326094}"/>
                  </a:ext>
                </a:extLst>
              </p:cNvPr>
              <p:cNvSpPr/>
              <p:nvPr/>
            </p:nvSpPr>
            <p:spPr>
              <a:xfrm>
                <a:off x="11619966" y="0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5" name="+156">
                <a:extLst>
                  <a:ext uri="{FF2B5EF4-FFF2-40B4-BE49-F238E27FC236}">
                    <a16:creationId xmlns:a16="http://schemas.microsoft.com/office/drawing/2014/main" id="{C07A2219-D8ED-4358-AF1A-4A7C76F9039D}"/>
                  </a:ext>
                </a:extLst>
              </p:cNvPr>
              <p:cNvSpPr/>
              <p:nvPr/>
            </p:nvSpPr>
            <p:spPr>
              <a:xfrm>
                <a:off x="11619966" y="-13964"/>
                <a:ext cx="6088438" cy="2341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sz="3500" b="1" dirty="0"/>
                  <a:t>0.99</a:t>
                </a:r>
                <a:endParaRPr sz="3500" b="1" dirty="0"/>
              </a:p>
            </p:txBody>
          </p:sp>
        </p:grpSp>
      </p:grpSp>
      <p:grpSp>
        <p:nvGrpSpPr>
          <p:cNvPr id="78" name="Group 8">
            <a:extLst>
              <a:ext uri="{FF2B5EF4-FFF2-40B4-BE49-F238E27FC236}">
                <a16:creationId xmlns:a16="http://schemas.microsoft.com/office/drawing/2014/main" id="{C72A1CC7-599D-456B-8C2D-C91C03D53B66}"/>
              </a:ext>
            </a:extLst>
          </p:cNvPr>
          <p:cNvGrpSpPr/>
          <p:nvPr/>
        </p:nvGrpSpPr>
        <p:grpSpPr>
          <a:xfrm>
            <a:off x="2174682" y="3461946"/>
            <a:ext cx="10017310" cy="728574"/>
            <a:chOff x="0" y="-28117"/>
            <a:chExt cx="17708409" cy="2358802"/>
          </a:xfrm>
        </p:grpSpPr>
        <p:grpSp>
          <p:nvGrpSpPr>
            <p:cNvPr id="79" name="Rectangle 4">
              <a:extLst>
                <a:ext uri="{FF2B5EF4-FFF2-40B4-BE49-F238E27FC236}">
                  <a16:creationId xmlns:a16="http://schemas.microsoft.com/office/drawing/2014/main" id="{9EDC548A-F7C8-4F5F-9A1E-6978B7FEC427}"/>
                </a:ext>
              </a:extLst>
            </p:cNvPr>
            <p:cNvGrpSpPr/>
            <p:nvPr/>
          </p:nvGrpSpPr>
          <p:grpSpPr>
            <a:xfrm>
              <a:off x="0" y="-28117"/>
              <a:ext cx="17708409" cy="2341639"/>
              <a:chOff x="0" y="-28116"/>
              <a:chExt cx="17708408" cy="2341637"/>
            </a:xfrm>
          </p:grpSpPr>
          <p:sp>
            <p:nvSpPr>
              <p:cNvPr id="83" name="Rectangle">
                <a:extLst>
                  <a:ext uri="{FF2B5EF4-FFF2-40B4-BE49-F238E27FC236}">
                    <a16:creationId xmlns:a16="http://schemas.microsoft.com/office/drawing/2014/main" id="{7A1BE745-7D12-4747-8832-DE369097553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84" name="cazuri noi înregistrate astăzi">
                <a:extLst>
                  <a:ext uri="{FF2B5EF4-FFF2-40B4-BE49-F238E27FC236}">
                    <a16:creationId xmlns:a16="http://schemas.microsoft.com/office/drawing/2014/main" id="{232CE98A-F4BD-4F2D-A7F9-62FB596AAA91}"/>
                  </a:ext>
                </a:extLst>
              </p:cNvPr>
              <p:cNvSpPr/>
              <p:nvPr/>
            </p:nvSpPr>
            <p:spPr>
              <a:xfrm>
                <a:off x="257783" y="-28116"/>
                <a:ext cx="11109480" cy="234163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sz="3500" dirty="0"/>
                  <a:t>Vârsta medie</a:t>
                </a:r>
                <a:endParaRPr sz="3500" dirty="0"/>
              </a:p>
            </p:txBody>
          </p:sp>
        </p:grpSp>
        <p:grpSp>
          <p:nvGrpSpPr>
            <p:cNvPr id="80" name="Rectangle 5">
              <a:extLst>
                <a:ext uri="{FF2B5EF4-FFF2-40B4-BE49-F238E27FC236}">
                  <a16:creationId xmlns:a16="http://schemas.microsoft.com/office/drawing/2014/main" id="{1FA9D08C-4AE3-4B19-9ECF-1D6DB2A1B8BD}"/>
                </a:ext>
              </a:extLst>
            </p:cNvPr>
            <p:cNvGrpSpPr/>
            <p:nvPr/>
          </p:nvGrpSpPr>
          <p:grpSpPr>
            <a:xfrm>
              <a:off x="11619968" y="-10953"/>
              <a:ext cx="6088441" cy="2341638"/>
              <a:chOff x="11619966" y="-13964"/>
              <a:chExt cx="6088440" cy="2341636"/>
            </a:xfrm>
          </p:grpSpPr>
          <p:sp>
            <p:nvSpPr>
              <p:cNvPr id="81" name="Rectangle">
                <a:extLst>
                  <a:ext uri="{FF2B5EF4-FFF2-40B4-BE49-F238E27FC236}">
                    <a16:creationId xmlns:a16="http://schemas.microsoft.com/office/drawing/2014/main" id="{3900F4C3-6773-4C28-B79B-62FB1B52BF2E}"/>
                  </a:ext>
                </a:extLst>
              </p:cNvPr>
              <p:cNvSpPr/>
              <p:nvPr/>
            </p:nvSpPr>
            <p:spPr>
              <a:xfrm>
                <a:off x="11619966" y="0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2" name="+156">
                <a:extLst>
                  <a:ext uri="{FF2B5EF4-FFF2-40B4-BE49-F238E27FC236}">
                    <a16:creationId xmlns:a16="http://schemas.microsoft.com/office/drawing/2014/main" id="{1569B915-B43C-43B9-A0E5-6DC6E326EE50}"/>
                  </a:ext>
                </a:extLst>
              </p:cNvPr>
              <p:cNvSpPr/>
              <p:nvPr/>
            </p:nvSpPr>
            <p:spPr>
              <a:xfrm>
                <a:off x="11619966" y="-13964"/>
                <a:ext cx="6088438" cy="2341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sz="3500" b="1" dirty="0"/>
                  <a:t>47 ,4 Ani</a:t>
                </a:r>
                <a:endParaRPr sz="3500" b="1" dirty="0"/>
              </a:p>
            </p:txBody>
          </p:sp>
        </p:grpSp>
      </p:grpSp>
      <p:grpSp>
        <p:nvGrpSpPr>
          <p:cNvPr id="85" name="Group 8">
            <a:extLst>
              <a:ext uri="{FF2B5EF4-FFF2-40B4-BE49-F238E27FC236}">
                <a16:creationId xmlns:a16="http://schemas.microsoft.com/office/drawing/2014/main" id="{EDB510F7-4F10-4198-8441-C6872937B5A5}"/>
              </a:ext>
            </a:extLst>
          </p:cNvPr>
          <p:cNvGrpSpPr/>
          <p:nvPr/>
        </p:nvGrpSpPr>
        <p:grpSpPr>
          <a:xfrm>
            <a:off x="12768937" y="2605961"/>
            <a:ext cx="10017310" cy="728574"/>
            <a:chOff x="0" y="-28117"/>
            <a:chExt cx="17708409" cy="2358802"/>
          </a:xfrm>
        </p:grpSpPr>
        <p:grpSp>
          <p:nvGrpSpPr>
            <p:cNvPr id="86" name="Rectangle 4">
              <a:extLst>
                <a:ext uri="{FF2B5EF4-FFF2-40B4-BE49-F238E27FC236}">
                  <a16:creationId xmlns:a16="http://schemas.microsoft.com/office/drawing/2014/main" id="{C3528445-046B-41B2-8F1C-C92C46E308DE}"/>
                </a:ext>
              </a:extLst>
            </p:cNvPr>
            <p:cNvGrpSpPr/>
            <p:nvPr/>
          </p:nvGrpSpPr>
          <p:grpSpPr>
            <a:xfrm>
              <a:off x="0" y="-28117"/>
              <a:ext cx="17708409" cy="2341639"/>
              <a:chOff x="0" y="-28116"/>
              <a:chExt cx="17708408" cy="2341637"/>
            </a:xfrm>
          </p:grpSpPr>
          <p:sp>
            <p:nvSpPr>
              <p:cNvPr id="90" name="Rectangle">
                <a:extLst>
                  <a:ext uri="{FF2B5EF4-FFF2-40B4-BE49-F238E27FC236}">
                    <a16:creationId xmlns:a16="http://schemas.microsoft.com/office/drawing/2014/main" id="{DDBEE73A-1A15-467F-AD36-FF1D01DA468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91" name="cazuri noi înregistrate astăzi">
                <a:extLst>
                  <a:ext uri="{FF2B5EF4-FFF2-40B4-BE49-F238E27FC236}">
                    <a16:creationId xmlns:a16="http://schemas.microsoft.com/office/drawing/2014/main" id="{84308C58-8278-4B55-80A6-DA135B6CA183}"/>
                  </a:ext>
                </a:extLst>
              </p:cNvPr>
              <p:cNvSpPr/>
              <p:nvPr/>
            </p:nvSpPr>
            <p:spPr>
              <a:xfrm>
                <a:off x="257783" y="-28116"/>
                <a:ext cx="11109480" cy="234163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sz="3500" dirty="0"/>
                  <a:t>Perioada medie de incubație</a:t>
                </a:r>
                <a:endParaRPr sz="3500" dirty="0"/>
              </a:p>
            </p:txBody>
          </p:sp>
        </p:grpSp>
        <p:grpSp>
          <p:nvGrpSpPr>
            <p:cNvPr id="87" name="Rectangle 5">
              <a:extLst>
                <a:ext uri="{FF2B5EF4-FFF2-40B4-BE49-F238E27FC236}">
                  <a16:creationId xmlns:a16="http://schemas.microsoft.com/office/drawing/2014/main" id="{E58370A0-D802-4D43-B2D2-050B4474CAAC}"/>
                </a:ext>
              </a:extLst>
            </p:cNvPr>
            <p:cNvGrpSpPr/>
            <p:nvPr/>
          </p:nvGrpSpPr>
          <p:grpSpPr>
            <a:xfrm>
              <a:off x="11619968" y="-10953"/>
              <a:ext cx="6088441" cy="2341638"/>
              <a:chOff x="11619966" y="-13964"/>
              <a:chExt cx="6088440" cy="2341636"/>
            </a:xfrm>
          </p:grpSpPr>
          <p:sp>
            <p:nvSpPr>
              <p:cNvPr id="88" name="Rectangle">
                <a:extLst>
                  <a:ext uri="{FF2B5EF4-FFF2-40B4-BE49-F238E27FC236}">
                    <a16:creationId xmlns:a16="http://schemas.microsoft.com/office/drawing/2014/main" id="{18E573DD-2AAA-446D-99C5-5A2DC68B7F98}"/>
                  </a:ext>
                </a:extLst>
              </p:cNvPr>
              <p:cNvSpPr/>
              <p:nvPr/>
            </p:nvSpPr>
            <p:spPr>
              <a:xfrm>
                <a:off x="11619966" y="0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9" name="+156">
                <a:extLst>
                  <a:ext uri="{FF2B5EF4-FFF2-40B4-BE49-F238E27FC236}">
                    <a16:creationId xmlns:a16="http://schemas.microsoft.com/office/drawing/2014/main" id="{88A0A1CA-84E1-4C88-BAFA-9EFE676FE920}"/>
                  </a:ext>
                </a:extLst>
              </p:cNvPr>
              <p:cNvSpPr/>
              <p:nvPr/>
            </p:nvSpPr>
            <p:spPr>
              <a:xfrm>
                <a:off x="11619966" y="-13964"/>
                <a:ext cx="6088438" cy="2341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sz="3500" b="1" dirty="0"/>
                  <a:t>5-6 Zile</a:t>
                </a:r>
                <a:endParaRPr sz="3500" b="1" dirty="0"/>
              </a:p>
            </p:txBody>
          </p:sp>
        </p:grpSp>
      </p:grpSp>
      <p:grpSp>
        <p:nvGrpSpPr>
          <p:cNvPr id="92" name="Group 8">
            <a:extLst>
              <a:ext uri="{FF2B5EF4-FFF2-40B4-BE49-F238E27FC236}">
                <a16:creationId xmlns:a16="http://schemas.microsoft.com/office/drawing/2014/main" id="{940DA01C-18A9-4F07-97B6-52BDAD5260F9}"/>
              </a:ext>
            </a:extLst>
          </p:cNvPr>
          <p:cNvGrpSpPr/>
          <p:nvPr/>
        </p:nvGrpSpPr>
        <p:grpSpPr>
          <a:xfrm>
            <a:off x="12768934" y="3447963"/>
            <a:ext cx="10017310" cy="728574"/>
            <a:chOff x="0" y="-28117"/>
            <a:chExt cx="17708409" cy="2358802"/>
          </a:xfrm>
        </p:grpSpPr>
        <p:grpSp>
          <p:nvGrpSpPr>
            <p:cNvPr id="93" name="Rectangle 4">
              <a:extLst>
                <a:ext uri="{FF2B5EF4-FFF2-40B4-BE49-F238E27FC236}">
                  <a16:creationId xmlns:a16="http://schemas.microsoft.com/office/drawing/2014/main" id="{92B4CD9C-9A28-4DF6-B550-7C3888C74A5C}"/>
                </a:ext>
              </a:extLst>
            </p:cNvPr>
            <p:cNvGrpSpPr/>
            <p:nvPr/>
          </p:nvGrpSpPr>
          <p:grpSpPr>
            <a:xfrm>
              <a:off x="0" y="-28117"/>
              <a:ext cx="17708409" cy="2341639"/>
              <a:chOff x="0" y="-28116"/>
              <a:chExt cx="17708408" cy="2341637"/>
            </a:xfrm>
          </p:grpSpPr>
          <p:sp>
            <p:nvSpPr>
              <p:cNvPr id="97" name="Rectangle">
                <a:extLst>
                  <a:ext uri="{FF2B5EF4-FFF2-40B4-BE49-F238E27FC236}">
                    <a16:creationId xmlns:a16="http://schemas.microsoft.com/office/drawing/2014/main" id="{36A0CEDD-C333-4DFA-B6A0-5ABA912A193B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98" name="cazuri noi înregistrate astăzi">
                <a:extLst>
                  <a:ext uri="{FF2B5EF4-FFF2-40B4-BE49-F238E27FC236}">
                    <a16:creationId xmlns:a16="http://schemas.microsoft.com/office/drawing/2014/main" id="{BB4208E1-59F6-4864-97C1-A0F1B1B648CA}"/>
                  </a:ext>
                </a:extLst>
              </p:cNvPr>
              <p:cNvSpPr/>
              <p:nvPr/>
            </p:nvSpPr>
            <p:spPr>
              <a:xfrm>
                <a:off x="257783" y="-28116"/>
                <a:ext cx="11109480" cy="234163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sz="3500" dirty="0"/>
                  <a:t>Mediul Urban</a:t>
                </a:r>
                <a:endParaRPr sz="3500" dirty="0"/>
              </a:p>
            </p:txBody>
          </p:sp>
        </p:grpSp>
        <p:grpSp>
          <p:nvGrpSpPr>
            <p:cNvPr id="94" name="Rectangle 5">
              <a:extLst>
                <a:ext uri="{FF2B5EF4-FFF2-40B4-BE49-F238E27FC236}">
                  <a16:creationId xmlns:a16="http://schemas.microsoft.com/office/drawing/2014/main" id="{184A8F66-26F7-44F1-9CC0-550F48DC9B2A}"/>
                </a:ext>
              </a:extLst>
            </p:cNvPr>
            <p:cNvGrpSpPr/>
            <p:nvPr/>
          </p:nvGrpSpPr>
          <p:grpSpPr>
            <a:xfrm>
              <a:off x="11619968" y="-10953"/>
              <a:ext cx="6088441" cy="2341638"/>
              <a:chOff x="11619966" y="-13964"/>
              <a:chExt cx="6088440" cy="2341636"/>
            </a:xfrm>
          </p:grpSpPr>
          <p:sp>
            <p:nvSpPr>
              <p:cNvPr id="95" name="Rectangle">
                <a:extLst>
                  <a:ext uri="{FF2B5EF4-FFF2-40B4-BE49-F238E27FC236}">
                    <a16:creationId xmlns:a16="http://schemas.microsoft.com/office/drawing/2014/main" id="{1E06FA82-7536-426A-81D5-87169ADFB41A}"/>
                  </a:ext>
                </a:extLst>
              </p:cNvPr>
              <p:cNvSpPr/>
              <p:nvPr/>
            </p:nvSpPr>
            <p:spPr>
              <a:xfrm>
                <a:off x="11619966" y="-3018"/>
                <a:ext cx="6088440" cy="228541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96" name="+156">
                <a:extLst>
                  <a:ext uri="{FF2B5EF4-FFF2-40B4-BE49-F238E27FC236}">
                    <a16:creationId xmlns:a16="http://schemas.microsoft.com/office/drawing/2014/main" id="{3A70BFC5-283C-4BB5-9C14-3FCDD6E7859C}"/>
                  </a:ext>
                </a:extLst>
              </p:cNvPr>
              <p:cNvSpPr/>
              <p:nvPr/>
            </p:nvSpPr>
            <p:spPr>
              <a:xfrm>
                <a:off x="11619966" y="-13964"/>
                <a:ext cx="6088438" cy="2341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sz="3500" b="1" dirty="0"/>
                  <a:t>60%</a:t>
                </a:r>
                <a:endParaRPr sz="3500" b="1" dirty="0"/>
              </a:p>
            </p:txBody>
          </p:sp>
        </p:grpSp>
      </p:grpSp>
      <p:grpSp>
        <p:nvGrpSpPr>
          <p:cNvPr id="99" name="Group 8">
            <a:extLst>
              <a:ext uri="{FF2B5EF4-FFF2-40B4-BE49-F238E27FC236}">
                <a16:creationId xmlns:a16="http://schemas.microsoft.com/office/drawing/2014/main" id="{88312878-556A-488A-B501-F88F0E26EA53}"/>
              </a:ext>
            </a:extLst>
          </p:cNvPr>
          <p:cNvGrpSpPr/>
          <p:nvPr/>
        </p:nvGrpSpPr>
        <p:grpSpPr>
          <a:xfrm>
            <a:off x="2174681" y="4328962"/>
            <a:ext cx="10017310" cy="728574"/>
            <a:chOff x="0" y="-28117"/>
            <a:chExt cx="17708409" cy="2358802"/>
          </a:xfrm>
        </p:grpSpPr>
        <p:grpSp>
          <p:nvGrpSpPr>
            <p:cNvPr id="100" name="Rectangle 4">
              <a:extLst>
                <a:ext uri="{FF2B5EF4-FFF2-40B4-BE49-F238E27FC236}">
                  <a16:creationId xmlns:a16="http://schemas.microsoft.com/office/drawing/2014/main" id="{601252DD-4DC2-499D-B878-766E6DC2DBD4}"/>
                </a:ext>
              </a:extLst>
            </p:cNvPr>
            <p:cNvGrpSpPr/>
            <p:nvPr/>
          </p:nvGrpSpPr>
          <p:grpSpPr>
            <a:xfrm>
              <a:off x="0" y="-28117"/>
              <a:ext cx="17708409" cy="2341639"/>
              <a:chOff x="0" y="-28116"/>
              <a:chExt cx="17708408" cy="2341637"/>
            </a:xfrm>
          </p:grpSpPr>
          <p:sp>
            <p:nvSpPr>
              <p:cNvPr id="104" name="Rectangle">
                <a:extLst>
                  <a:ext uri="{FF2B5EF4-FFF2-40B4-BE49-F238E27FC236}">
                    <a16:creationId xmlns:a16="http://schemas.microsoft.com/office/drawing/2014/main" id="{01DDDE0D-8C42-4C5D-9A4F-039C50D622F1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05" name="cazuri noi înregistrate astăzi">
                <a:extLst>
                  <a:ext uri="{FF2B5EF4-FFF2-40B4-BE49-F238E27FC236}">
                    <a16:creationId xmlns:a16="http://schemas.microsoft.com/office/drawing/2014/main" id="{A110AC77-C50F-4747-B68B-1FAB3597926E}"/>
                  </a:ext>
                </a:extLst>
              </p:cNvPr>
              <p:cNvSpPr/>
              <p:nvPr/>
            </p:nvSpPr>
            <p:spPr>
              <a:xfrm>
                <a:off x="257783" y="-28116"/>
                <a:ext cx="11109480" cy="234163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sz="3500" dirty="0"/>
                  <a:t>Sex Feminin</a:t>
                </a:r>
                <a:endParaRPr sz="3500" dirty="0"/>
              </a:p>
            </p:txBody>
          </p:sp>
        </p:grpSp>
        <p:grpSp>
          <p:nvGrpSpPr>
            <p:cNvPr id="101" name="Rectangle 5">
              <a:extLst>
                <a:ext uri="{FF2B5EF4-FFF2-40B4-BE49-F238E27FC236}">
                  <a16:creationId xmlns:a16="http://schemas.microsoft.com/office/drawing/2014/main" id="{7CBF189E-E8BF-4C19-A49F-D97F21A002D8}"/>
                </a:ext>
              </a:extLst>
            </p:cNvPr>
            <p:cNvGrpSpPr/>
            <p:nvPr/>
          </p:nvGrpSpPr>
          <p:grpSpPr>
            <a:xfrm>
              <a:off x="11619968" y="-10953"/>
              <a:ext cx="6088441" cy="2341638"/>
              <a:chOff x="11619966" y="-13964"/>
              <a:chExt cx="6088440" cy="2341636"/>
            </a:xfrm>
          </p:grpSpPr>
          <p:sp>
            <p:nvSpPr>
              <p:cNvPr id="102" name="Rectangle">
                <a:extLst>
                  <a:ext uri="{FF2B5EF4-FFF2-40B4-BE49-F238E27FC236}">
                    <a16:creationId xmlns:a16="http://schemas.microsoft.com/office/drawing/2014/main" id="{750FD02A-D881-49A3-8600-50FEDF94F908}"/>
                  </a:ext>
                </a:extLst>
              </p:cNvPr>
              <p:cNvSpPr/>
              <p:nvPr/>
            </p:nvSpPr>
            <p:spPr>
              <a:xfrm>
                <a:off x="11619966" y="0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03" name="+156">
                <a:extLst>
                  <a:ext uri="{FF2B5EF4-FFF2-40B4-BE49-F238E27FC236}">
                    <a16:creationId xmlns:a16="http://schemas.microsoft.com/office/drawing/2014/main" id="{52866704-D061-42B0-B2C2-77435110E39E}"/>
                  </a:ext>
                </a:extLst>
              </p:cNvPr>
              <p:cNvSpPr/>
              <p:nvPr/>
            </p:nvSpPr>
            <p:spPr>
              <a:xfrm>
                <a:off x="11619966" y="-13964"/>
                <a:ext cx="6088438" cy="2341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sz="3500" b="1" dirty="0"/>
                  <a:t>59%</a:t>
                </a:r>
                <a:endParaRPr sz="3500" b="1" dirty="0"/>
              </a:p>
            </p:txBody>
          </p:sp>
        </p:grpSp>
      </p:grpSp>
      <p:grpSp>
        <p:nvGrpSpPr>
          <p:cNvPr id="106" name="Group 8">
            <a:extLst>
              <a:ext uri="{FF2B5EF4-FFF2-40B4-BE49-F238E27FC236}">
                <a16:creationId xmlns:a16="http://schemas.microsoft.com/office/drawing/2014/main" id="{8D4DC8A3-FC1B-45A3-810C-D3CFB1532181}"/>
              </a:ext>
            </a:extLst>
          </p:cNvPr>
          <p:cNvGrpSpPr/>
          <p:nvPr/>
        </p:nvGrpSpPr>
        <p:grpSpPr>
          <a:xfrm>
            <a:off x="12768933" y="4337646"/>
            <a:ext cx="10017310" cy="728574"/>
            <a:chOff x="0" y="-28117"/>
            <a:chExt cx="17708409" cy="2358802"/>
          </a:xfrm>
        </p:grpSpPr>
        <p:grpSp>
          <p:nvGrpSpPr>
            <p:cNvPr id="107" name="Rectangle 4">
              <a:extLst>
                <a:ext uri="{FF2B5EF4-FFF2-40B4-BE49-F238E27FC236}">
                  <a16:creationId xmlns:a16="http://schemas.microsoft.com/office/drawing/2014/main" id="{7DD4D4D2-6050-49AC-B108-B19BE5C78237}"/>
                </a:ext>
              </a:extLst>
            </p:cNvPr>
            <p:cNvGrpSpPr/>
            <p:nvPr/>
          </p:nvGrpSpPr>
          <p:grpSpPr>
            <a:xfrm>
              <a:off x="0" y="-28117"/>
              <a:ext cx="17708409" cy="2341639"/>
              <a:chOff x="0" y="-28116"/>
              <a:chExt cx="17708408" cy="2341637"/>
            </a:xfrm>
          </p:grpSpPr>
          <p:sp>
            <p:nvSpPr>
              <p:cNvPr id="111" name="Rectangle">
                <a:extLst>
                  <a:ext uri="{FF2B5EF4-FFF2-40B4-BE49-F238E27FC236}">
                    <a16:creationId xmlns:a16="http://schemas.microsoft.com/office/drawing/2014/main" id="{7FE68BB7-C43F-4188-B8EB-FCE9E0018143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12" name="cazuri noi înregistrate astăzi">
                <a:extLst>
                  <a:ext uri="{FF2B5EF4-FFF2-40B4-BE49-F238E27FC236}">
                    <a16:creationId xmlns:a16="http://schemas.microsoft.com/office/drawing/2014/main" id="{D2495DA6-B3C4-4688-96EA-CFAD79BA6FD7}"/>
                  </a:ext>
                </a:extLst>
              </p:cNvPr>
              <p:cNvSpPr/>
              <p:nvPr/>
            </p:nvSpPr>
            <p:spPr>
              <a:xfrm>
                <a:off x="257783" y="-28116"/>
                <a:ext cx="11109480" cy="234163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sz="3500" dirty="0"/>
                  <a:t>Cazuri de import</a:t>
                </a:r>
                <a:endParaRPr sz="3500" dirty="0"/>
              </a:p>
            </p:txBody>
          </p:sp>
        </p:grpSp>
        <p:grpSp>
          <p:nvGrpSpPr>
            <p:cNvPr id="108" name="Rectangle 5">
              <a:extLst>
                <a:ext uri="{FF2B5EF4-FFF2-40B4-BE49-F238E27FC236}">
                  <a16:creationId xmlns:a16="http://schemas.microsoft.com/office/drawing/2014/main" id="{5CCA7B16-0547-42B1-8065-803D9097B85E}"/>
                </a:ext>
              </a:extLst>
            </p:cNvPr>
            <p:cNvGrpSpPr/>
            <p:nvPr/>
          </p:nvGrpSpPr>
          <p:grpSpPr>
            <a:xfrm>
              <a:off x="11619968" y="-10953"/>
              <a:ext cx="6088441" cy="2341638"/>
              <a:chOff x="11619966" y="-13964"/>
              <a:chExt cx="6088440" cy="2341636"/>
            </a:xfrm>
          </p:grpSpPr>
          <p:sp>
            <p:nvSpPr>
              <p:cNvPr id="109" name="Rectangle">
                <a:extLst>
                  <a:ext uri="{FF2B5EF4-FFF2-40B4-BE49-F238E27FC236}">
                    <a16:creationId xmlns:a16="http://schemas.microsoft.com/office/drawing/2014/main" id="{57C7742D-EA0E-4CEE-8C1A-C2369653D1E3}"/>
                  </a:ext>
                </a:extLst>
              </p:cNvPr>
              <p:cNvSpPr/>
              <p:nvPr/>
            </p:nvSpPr>
            <p:spPr>
              <a:xfrm>
                <a:off x="11619966" y="-3018"/>
                <a:ext cx="6088440" cy="228541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10" name="+156">
                <a:extLst>
                  <a:ext uri="{FF2B5EF4-FFF2-40B4-BE49-F238E27FC236}">
                    <a16:creationId xmlns:a16="http://schemas.microsoft.com/office/drawing/2014/main" id="{CDC1761E-0A9C-4C98-A5A7-7129CDBFA5B0}"/>
                  </a:ext>
                </a:extLst>
              </p:cNvPr>
              <p:cNvSpPr/>
              <p:nvPr/>
            </p:nvSpPr>
            <p:spPr>
              <a:xfrm>
                <a:off x="11619966" y="-13964"/>
                <a:ext cx="6088438" cy="234163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sz="3500" b="1" dirty="0"/>
                  <a:t>2 %</a:t>
                </a:r>
                <a:endParaRPr sz="3500" b="1" dirty="0"/>
              </a:p>
            </p:txBody>
          </p:sp>
        </p:grpSp>
      </p:grpSp>
      <p:graphicFrame>
        <p:nvGraphicFramePr>
          <p:cNvPr id="7" name="Diagramă 6">
            <a:extLst>
              <a:ext uri="{FF2B5EF4-FFF2-40B4-BE49-F238E27FC236}">
                <a16:creationId xmlns:a16="http://schemas.microsoft.com/office/drawing/2014/main" id="{AE826351-C247-4938-A733-C3DF4C7AD1A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30087059"/>
              </p:ext>
            </p:extLst>
          </p:nvPr>
        </p:nvGraphicFramePr>
        <p:xfrm>
          <a:off x="2174681" y="5368106"/>
          <a:ext cx="20611561" cy="81029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49062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4390</TotalTime>
  <Words>947</Words>
  <Application>Microsoft Macintosh PowerPoint</Application>
  <PresentationFormat>Custom</PresentationFormat>
  <Paragraphs>190</Paragraphs>
  <Slides>18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31" baseType="lpstr">
      <vt:lpstr>Calibri</vt:lpstr>
      <vt:lpstr>Cambria</vt:lpstr>
      <vt:lpstr>Helvetica</vt:lpstr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Wingdings</vt:lpstr>
      <vt:lpstr>White</vt:lpstr>
      <vt:lpstr>Raport COVID-19</vt:lpstr>
      <vt:lpstr>COVID-19 </vt:lpstr>
      <vt:lpstr>Incidența COVID-19 la 1 mln. de persoane, comparativ cu alte state. </vt:lpstr>
      <vt:lpstr>Mortalitatea COVID-19 la 1 mln de persoane, comparativ cu alte state  </vt:lpstr>
      <vt:lpstr>Rata fatalității COVID-19, comparativ cu alte state  </vt:lpstr>
      <vt:lpstr>Evoluția săptămânală a cazurilor noi, vindecaților și deceselor</vt:lpstr>
      <vt:lpstr>Incidența la 100 mii populație COVID-19, conform teritoriilor administrative </vt:lpstr>
      <vt:lpstr>PowerPoint Presentation</vt:lpstr>
      <vt:lpstr>Analiza descriptivă a cazurilor confirmate COVID-19</vt:lpstr>
      <vt:lpstr>Analiza descriptivă a deceselor cauzate de COVID-19</vt:lpstr>
      <vt:lpstr>Personalul medical infectat cu COVID-19</vt:lpstr>
      <vt:lpstr>Personalul medical infectat cu COVID-19 </vt:lpstr>
      <vt:lpstr>Testarea lucrătorilor medicali la COVID-19 </vt:lpstr>
      <vt:lpstr>Personalul medical infectat cu COVID-19</vt:lpstr>
      <vt:lpstr>PowerPoint Presentation</vt:lpstr>
      <vt:lpstr>PowerPoint Presentation</vt:lpstr>
      <vt:lpstr>Acțiunile și măsurile de sănătate publică implementate în dependență de numărul de cazuri distribuite zilnic, COVID-19</vt:lpstr>
      <vt:lpstr>Ratele de contagiozitate R0 după săptămâni COVID-19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Alexei Ceban</cp:lastModifiedBy>
  <cp:revision>199</cp:revision>
  <dcterms:modified xsi:type="dcterms:W3CDTF">2020-05-29T05:36:57Z</dcterms:modified>
</cp:coreProperties>
</file>