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97" r:id="rId3"/>
  </p:sldMasterIdLst>
  <p:notesMasterIdLst>
    <p:notesMasterId r:id="rId35"/>
  </p:notesMasterIdLst>
  <p:sldIdLst>
    <p:sldId id="504" r:id="rId4"/>
    <p:sldId id="433" r:id="rId5"/>
    <p:sldId id="269" r:id="rId6"/>
    <p:sldId id="402" r:id="rId7"/>
    <p:sldId id="505" r:id="rId8"/>
    <p:sldId id="558" r:id="rId9"/>
    <p:sldId id="572" r:id="rId10"/>
    <p:sldId id="532" r:id="rId11"/>
    <p:sldId id="561" r:id="rId12"/>
    <p:sldId id="407" r:id="rId13"/>
    <p:sldId id="409" r:id="rId14"/>
    <p:sldId id="349" r:id="rId15"/>
    <p:sldId id="387" r:id="rId16"/>
    <p:sldId id="571" r:id="rId17"/>
    <p:sldId id="451" r:id="rId18"/>
    <p:sldId id="552" r:id="rId19"/>
    <p:sldId id="270" r:id="rId20"/>
    <p:sldId id="256" r:id="rId21"/>
    <p:sldId id="506" r:id="rId22"/>
    <p:sldId id="283" r:id="rId23"/>
    <p:sldId id="259" r:id="rId24"/>
    <p:sldId id="278" r:id="rId25"/>
    <p:sldId id="279" r:id="rId26"/>
    <p:sldId id="281" r:id="rId27"/>
    <p:sldId id="284" r:id="rId28"/>
    <p:sldId id="573" r:id="rId29"/>
    <p:sldId id="262" r:id="rId30"/>
    <p:sldId id="263" r:id="rId31"/>
    <p:sldId id="267" r:id="rId32"/>
    <p:sldId id="268" r:id="rId33"/>
    <p:sldId id="353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155" userDrawn="1">
          <p15:clr>
            <a:srgbClr val="A4A3A4"/>
          </p15:clr>
        </p15:guide>
        <p15:guide id="2" pos="7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1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FE0061"/>
    <a:srgbClr val="1D46F3"/>
    <a:srgbClr val="ADA9BB"/>
    <a:srgbClr val="007949"/>
    <a:srgbClr val="C8C8C8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6525" autoAdjust="0"/>
  </p:normalViewPr>
  <p:slideViewPr>
    <p:cSldViewPr snapToGrid="0">
      <p:cViewPr>
        <p:scale>
          <a:sx n="50" d="100"/>
          <a:sy n="50" d="100"/>
        </p:scale>
        <p:origin x="900" y="408"/>
      </p:cViewPr>
      <p:guideLst>
        <p:guide orient="horz" pos="7155"/>
        <p:guide pos="7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%20raportare\Cernelea\Europa%20incep%20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user\Downloads\decese%2007.11.202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07.11.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Diagrama%20din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07.11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Downloads\registru_lucru_teritorii%204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01.11.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01.11.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5602836768935E-2"/>
          <c:y val="8.0462990254560426E-2"/>
          <c:w val="0.94148096001043802"/>
          <c:h val="0.762103794205419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0-464F-B0CC-164A5031F65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40-464F-B0CC-164A5031F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Sheet2!$R$4:$R$43</c:f>
              <c:strCache>
                <c:ptCount val="40"/>
                <c:pt idx="0">
                  <c:v>Slovenia</c:v>
                </c:pt>
                <c:pt idx="1">
                  <c:v>Estonia</c:v>
                </c:pt>
                <c:pt idx="2">
                  <c:v>Croaţia</c:v>
                </c:pt>
                <c:pt idx="3">
                  <c:v>Lituania</c:v>
                </c:pt>
                <c:pt idx="4">
                  <c:v>Letonia</c:v>
                </c:pt>
                <c:pt idx="5">
                  <c:v>Muntenegru</c:v>
                </c:pt>
                <c:pt idx="6">
                  <c:v>Slovacia</c:v>
                </c:pt>
                <c:pt idx="7">
                  <c:v>Austria</c:v>
                </c:pt>
                <c:pt idx="8">
                  <c:v>Cehia</c:v>
                </c:pt>
                <c:pt idx="9">
                  <c:v>Irlanda</c:v>
                </c:pt>
                <c:pt idx="10">
                  <c:v>Serbia</c:v>
                </c:pt>
                <c:pt idx="11">
                  <c:v>Bulgaria</c:v>
                </c:pt>
                <c:pt idx="12">
                  <c:v>Grecia</c:v>
                </c:pt>
                <c:pt idx="13">
                  <c:v>Olanda</c:v>
                </c:pt>
                <c:pt idx="14">
                  <c:v>Belgia</c:v>
                </c:pt>
                <c:pt idx="15">
                  <c:v>Regatul Unit</c:v>
                </c:pt>
                <c:pt idx="16">
                  <c:v>Ucraina</c:v>
                </c:pt>
                <c:pt idx="17">
                  <c:v>România</c:v>
                </c:pt>
                <c:pt idx="18">
                  <c:v>Ungaria</c:v>
                </c:pt>
                <c:pt idx="19">
                  <c:v>Danemarca</c:v>
                </c:pt>
                <c:pt idx="20">
                  <c:v>Europa</c:v>
                </c:pt>
                <c:pt idx="21">
                  <c:v>Moldova</c:v>
                </c:pt>
                <c:pt idx="22">
                  <c:v>Polonia</c:v>
                </c:pt>
                <c:pt idx="23">
                  <c:v>Germania</c:v>
                </c:pt>
                <c:pt idx="24">
                  <c:v>Rusia</c:v>
                </c:pt>
                <c:pt idx="25">
                  <c:v>Luxemburg</c:v>
                </c:pt>
                <c:pt idx="26">
                  <c:v>Norvegia</c:v>
                </c:pt>
                <c:pt idx="27">
                  <c:v>Elveția</c:v>
                </c:pt>
                <c:pt idx="28">
                  <c:v>Islanda</c:v>
                </c:pt>
                <c:pt idx="29">
                  <c:v>Macedonia de Nord</c:v>
                </c:pt>
                <c:pt idx="30">
                  <c:v>Bielorusia</c:v>
                </c:pt>
                <c:pt idx="31">
                  <c:v>Albania</c:v>
                </c:pt>
                <c:pt idx="32">
                  <c:v>Bosnia Herţegovina</c:v>
                </c:pt>
                <c:pt idx="33">
                  <c:v>Finlanda</c:v>
                </c:pt>
                <c:pt idx="34">
                  <c:v>Franţa</c:v>
                </c:pt>
                <c:pt idx="35">
                  <c:v>Portugalia</c:v>
                </c:pt>
                <c:pt idx="36">
                  <c:v>Italia</c:v>
                </c:pt>
                <c:pt idx="37">
                  <c:v>Malta</c:v>
                </c:pt>
                <c:pt idx="38">
                  <c:v>Suedia</c:v>
                </c:pt>
                <c:pt idx="39">
                  <c:v>Spania</c:v>
                </c:pt>
              </c:strCache>
            </c:strRef>
          </c:cat>
          <c:val>
            <c:numRef>
              <c:f>Sheet2!$U$4:$U$43</c:f>
              <c:numCache>
                <c:formatCode>0</c:formatCode>
                <c:ptCount val="40"/>
                <c:pt idx="0">
                  <c:v>968.05500249119416</c:v>
                </c:pt>
                <c:pt idx="1">
                  <c:v>837.96526428366997</c:v>
                </c:pt>
                <c:pt idx="2">
                  <c:v>760.95567130468316</c:v>
                </c:pt>
                <c:pt idx="3">
                  <c:v>689.00552649599342</c:v>
                </c:pt>
                <c:pt idx="4">
                  <c:v>682.71711184558592</c:v>
                </c:pt>
                <c:pt idx="5">
                  <c:v>678.95309094787581</c:v>
                </c:pt>
                <c:pt idx="6">
                  <c:v>638.12265785719865</c:v>
                </c:pt>
                <c:pt idx="7">
                  <c:v>582.93740689484957</c:v>
                </c:pt>
                <c:pt idx="8">
                  <c:v>495.0909135280574</c:v>
                </c:pt>
                <c:pt idx="9">
                  <c:v>474.68272352005806</c:v>
                </c:pt>
                <c:pt idx="10">
                  <c:v>463.48427259402393</c:v>
                </c:pt>
                <c:pt idx="11">
                  <c:v>440.11332736434781</c:v>
                </c:pt>
                <c:pt idx="12">
                  <c:v>412.71829865877658</c:v>
                </c:pt>
                <c:pt idx="13">
                  <c:v>401.24375205908132</c:v>
                </c:pt>
                <c:pt idx="14">
                  <c:v>399.57240322972467</c:v>
                </c:pt>
                <c:pt idx="15">
                  <c:v>358.43417920866455</c:v>
                </c:pt>
                <c:pt idx="16">
                  <c:v>353.00881861585714</c:v>
                </c:pt>
                <c:pt idx="17">
                  <c:v>308.69724632048053</c:v>
                </c:pt>
                <c:pt idx="18">
                  <c:v>298.58048325477137</c:v>
                </c:pt>
                <c:pt idx="19">
                  <c:v>253.92891330693695</c:v>
                </c:pt>
                <c:pt idx="20">
                  <c:v>227.19879549404158</c:v>
                </c:pt>
                <c:pt idx="21">
                  <c:v>220</c:v>
                </c:pt>
                <c:pt idx="22">
                  <c:v>208.94332801543661</c:v>
                </c:pt>
                <c:pt idx="23">
                  <c:v>205.13365233901399</c:v>
                </c:pt>
                <c:pt idx="24">
                  <c:v>192.64963551343669</c:v>
                </c:pt>
                <c:pt idx="25">
                  <c:v>181.1766949556594</c:v>
                </c:pt>
                <c:pt idx="26">
                  <c:v>174.77583971805143</c:v>
                </c:pt>
                <c:pt idx="27">
                  <c:v>170.38829469486228</c:v>
                </c:pt>
                <c:pt idx="28">
                  <c:v>169.36252294963862</c:v>
                </c:pt>
                <c:pt idx="29">
                  <c:v>169.2061184932447</c:v>
                </c:pt>
                <c:pt idx="30">
                  <c:v>145.67301696134069</c:v>
                </c:pt>
                <c:pt idx="31">
                  <c:v>133.11047334084319</c:v>
                </c:pt>
                <c:pt idx="32">
                  <c:v>103.12767328907195</c:v>
                </c:pt>
                <c:pt idx="33">
                  <c:v>89.061516743745258</c:v>
                </c:pt>
                <c:pt idx="34">
                  <c:v>77.299739419824419</c:v>
                </c:pt>
                <c:pt idx="35">
                  <c:v>67.995523283445337</c:v>
                </c:pt>
                <c:pt idx="36">
                  <c:v>59.796075198544528</c:v>
                </c:pt>
                <c:pt idx="37">
                  <c:v>56.642392430229435</c:v>
                </c:pt>
                <c:pt idx="38">
                  <c:v>34.032909607570893</c:v>
                </c:pt>
                <c:pt idx="39">
                  <c:v>24.756712022191557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0-464F-B0CC-164A5031F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3265568"/>
        <c:axId val="1023261304"/>
      </c:barChart>
      <c:catAx>
        <c:axId val="10232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1304"/>
        <c:crosses val="autoZero"/>
        <c:auto val="1"/>
        <c:lblAlgn val="ctr"/>
        <c:lblOffset val="100"/>
        <c:noMultiLvlLbl val="0"/>
      </c:catAx>
      <c:valAx>
        <c:axId val="1023261304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7968720460288E-2"/>
          <c:y val="3.4132477209066189E-2"/>
          <c:w val="0.91908595601021714"/>
          <c:h val="0.898037270213156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'309 pivot'!$R$4:$R$39</c:f>
              <c:strCache>
                <c:ptCount val="36"/>
                <c:pt idx="0">
                  <c:v>Bălți</c:v>
                </c:pt>
                <c:pt idx="1">
                  <c:v>Glodeni</c:v>
                </c:pt>
                <c:pt idx="2">
                  <c:v>Ocnița</c:v>
                </c:pt>
                <c:pt idx="3">
                  <c:v>Soroca</c:v>
                </c:pt>
                <c:pt idx="4">
                  <c:v>Chișinău</c:v>
                </c:pt>
                <c:pt idx="5">
                  <c:v>Șoldănești</c:v>
                </c:pt>
                <c:pt idx="6">
                  <c:v>Sîngerei</c:v>
                </c:pt>
                <c:pt idx="7">
                  <c:v>Edineț</c:v>
                </c:pt>
                <c:pt idx="8">
                  <c:v>Dondușeni</c:v>
                </c:pt>
                <c:pt idx="9">
                  <c:v>Cimișlia</c:v>
                </c:pt>
                <c:pt idx="10">
                  <c:v>Drochia</c:v>
                </c:pt>
                <c:pt idx="11">
                  <c:v>Căușeni</c:v>
                </c:pt>
                <c:pt idx="12">
                  <c:v>Basarabeasca</c:v>
                </c:pt>
                <c:pt idx="13">
                  <c:v>Hîncești</c:v>
                </c:pt>
                <c:pt idx="14">
                  <c:v>Anenii Noi</c:v>
                </c:pt>
                <c:pt idx="15">
                  <c:v>Orhei</c:v>
                </c:pt>
                <c:pt idx="16">
                  <c:v>Telenești</c:v>
                </c:pt>
                <c:pt idx="17">
                  <c:v>Ialoveni</c:v>
                </c:pt>
                <c:pt idx="18">
                  <c:v>Comrat</c:v>
                </c:pt>
                <c:pt idx="19">
                  <c:v>Cantemir</c:v>
                </c:pt>
                <c:pt idx="20">
                  <c:v>Taraclia</c:v>
                </c:pt>
                <c:pt idx="21">
                  <c:v>Rezina</c:v>
                </c:pt>
                <c:pt idx="22">
                  <c:v>Vulcănești</c:v>
                </c:pt>
                <c:pt idx="23">
                  <c:v>Briceni</c:v>
                </c:pt>
                <c:pt idx="24">
                  <c:v>Criuleni</c:v>
                </c:pt>
                <c:pt idx="25">
                  <c:v>Ungheni</c:v>
                </c:pt>
                <c:pt idx="26">
                  <c:v>Florești</c:v>
                </c:pt>
                <c:pt idx="27">
                  <c:v>Fălești</c:v>
                </c:pt>
                <c:pt idx="28">
                  <c:v>Călărași</c:v>
                </c:pt>
                <c:pt idx="29">
                  <c:v>Strășeni</c:v>
                </c:pt>
                <c:pt idx="30">
                  <c:v>Leova</c:v>
                </c:pt>
                <c:pt idx="31">
                  <c:v>Cahul</c:v>
                </c:pt>
                <c:pt idx="32">
                  <c:v>Nisporeni</c:v>
                </c:pt>
                <c:pt idx="33">
                  <c:v>Rîșcani</c:v>
                </c:pt>
                <c:pt idx="34">
                  <c:v>Ceadîr-Lunga</c:v>
                </c:pt>
                <c:pt idx="35">
                  <c:v>Ștefan Vodă</c:v>
                </c:pt>
              </c:strCache>
            </c:strRef>
          </c:cat>
          <c:val>
            <c:numRef>
              <c:f>'309 pivot'!$U$4:$U$39</c:f>
              <c:numCache>
                <c:formatCode>0.0</c:formatCode>
                <c:ptCount val="36"/>
                <c:pt idx="0">
                  <c:v>25.219738648782446</c:v>
                </c:pt>
                <c:pt idx="1">
                  <c:v>19.368584156498159</c:v>
                </c:pt>
                <c:pt idx="2">
                  <c:v>13.744894753377318</c:v>
                </c:pt>
                <c:pt idx="3">
                  <c:v>13.37971635001338</c:v>
                </c:pt>
                <c:pt idx="4">
                  <c:v>12.965373466940864</c:v>
                </c:pt>
                <c:pt idx="5">
                  <c:v>11.335940599671257</c:v>
                </c:pt>
                <c:pt idx="6">
                  <c:v>11.059636015090259</c:v>
                </c:pt>
                <c:pt idx="7">
                  <c:v>10.87266747305617</c:v>
                </c:pt>
                <c:pt idx="8">
                  <c:v>10.777313754546679</c:v>
                </c:pt>
                <c:pt idx="9">
                  <c:v>10.122277107458094</c:v>
                </c:pt>
                <c:pt idx="10">
                  <c:v>10.009884761201688</c:v>
                </c:pt>
                <c:pt idx="11">
                  <c:v>9.787968140163704</c:v>
                </c:pt>
                <c:pt idx="12">
                  <c:v>8.6911176777333576</c:v>
                </c:pt>
                <c:pt idx="13">
                  <c:v>8.6030550404343593</c:v>
                </c:pt>
                <c:pt idx="14">
                  <c:v>8.4446213793685843</c:v>
                </c:pt>
                <c:pt idx="15">
                  <c:v>7.7653819273677946</c:v>
                </c:pt>
                <c:pt idx="16">
                  <c:v>6.1986672865333956</c:v>
                </c:pt>
                <c:pt idx="17">
                  <c:v>6.0764416357780879</c:v>
                </c:pt>
                <c:pt idx="18">
                  <c:v>5.7667632599512704</c:v>
                </c:pt>
                <c:pt idx="19">
                  <c:v>5.4049184758129902</c:v>
                </c:pt>
                <c:pt idx="20">
                  <c:v>5.126496296106426</c:v>
                </c:pt>
                <c:pt idx="21">
                  <c:v>4.4195964908403864</c:v>
                </c:pt>
                <c:pt idx="22">
                  <c:v>4.3101590448687555</c:v>
                </c:pt>
                <c:pt idx="23">
                  <c:v>4.2403426196836707</c:v>
                </c:pt>
                <c:pt idx="24">
                  <c:v>4.1840420635695459</c:v>
                </c:pt>
                <c:pt idx="25">
                  <c:v>3.7892423409939187</c:v>
                </c:pt>
                <c:pt idx="26">
                  <c:v>3.7723037458976201</c:v>
                </c:pt>
                <c:pt idx="27">
                  <c:v>3.4706957588097826</c:v>
                </c:pt>
                <c:pt idx="28">
                  <c:v>2.8749676566138631</c:v>
                </c:pt>
                <c:pt idx="29">
                  <c:v>2.2926314824155165</c:v>
                </c:pt>
                <c:pt idx="30">
                  <c:v>2.2000264003168035</c:v>
                </c:pt>
                <c:pt idx="31">
                  <c:v>1.6774161082268875</c:v>
                </c:pt>
                <c:pt idx="32">
                  <c:v>1.6765021459227467</c:v>
                </c:pt>
                <c:pt idx="33">
                  <c:v>1.6685298583418149</c:v>
                </c:pt>
                <c:pt idx="34">
                  <c:v>1.5617679212868969</c:v>
                </c:pt>
                <c:pt idx="35">
                  <c:v>1.5390771693292702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4F9F-82B6-340B44E54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385160"/>
        <c:axId val="537394672"/>
      </c:barChart>
      <c:catAx>
        <c:axId val="53738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7394672"/>
        <c:crosses val="autoZero"/>
        <c:auto val="1"/>
        <c:lblAlgn val="ctr"/>
        <c:lblOffset val="100"/>
        <c:noMultiLvlLbl val="0"/>
      </c:catAx>
      <c:valAx>
        <c:axId val="537394672"/>
        <c:scaling>
          <c:orientation val="minMax"/>
          <c:max val="2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738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670287820783"/>
          <c:y val="1.239712716372169E-2"/>
          <c:w val="0.82708619265653349"/>
          <c:h val="0.919650455244635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Import!$E$5:$E$22</c:f>
              <c:strCache>
                <c:ptCount val="14"/>
                <c:pt idx="0">
                  <c:v>Columbia</c:v>
                </c:pt>
                <c:pt idx="1">
                  <c:v>Danemarca</c:v>
                </c:pt>
                <c:pt idx="2">
                  <c:v>Marea Britanie</c:v>
                </c:pt>
                <c:pt idx="3">
                  <c:v>Olanda</c:v>
                </c:pt>
                <c:pt idx="4">
                  <c:v>Portugalia</c:v>
                </c:pt>
                <c:pt idx="5">
                  <c:v>Serbia </c:v>
                </c:pt>
                <c:pt idx="6">
                  <c:v>Bulgaria</c:v>
                </c:pt>
                <c:pt idx="7">
                  <c:v>Egipt</c:v>
                </c:pt>
                <c:pt idx="8">
                  <c:v>Franța</c:v>
                </c:pt>
                <c:pt idx="9">
                  <c:v>Germania</c:v>
                </c:pt>
                <c:pt idx="10">
                  <c:v>Ucraina</c:v>
                </c:pt>
                <c:pt idx="11">
                  <c:v>Italia</c:v>
                </c:pt>
                <c:pt idx="12">
                  <c:v>Rusia</c:v>
                </c:pt>
                <c:pt idx="13">
                  <c:v>Romania</c:v>
                </c:pt>
              </c:strCache>
            </c:strRef>
          </c:cat>
          <c:val>
            <c:numRef>
              <c:f>Import!$F$5:$F$22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9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C-410C-9F8A-6208FEA215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8740576"/>
        <c:axId val="748738280"/>
      </c:barChart>
      <c:catAx>
        <c:axId val="74874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8738280"/>
        <c:crosses val="autoZero"/>
        <c:auto val="1"/>
        <c:lblAlgn val="ctr"/>
        <c:lblOffset val="100"/>
        <c:noMultiLvlLbl val="0"/>
      </c:catAx>
      <c:valAx>
        <c:axId val="748738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874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60767258743823E-2"/>
          <c:y val="3.4064104758644298E-2"/>
          <c:w val="0.95173191723127637"/>
          <c:h val="0.779164669633687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'loturi sosite in tara'!$A$1:$A$7</c:f>
              <c:strCache>
                <c:ptCount val="7"/>
                <c:pt idx="0">
                  <c:v>Total</c:v>
                </c:pt>
                <c:pt idx="1">
                  <c:v>AstraZeneca</c:v>
                </c:pt>
                <c:pt idx="2">
                  <c:v>Janssen</c:v>
                </c:pt>
                <c:pt idx="3">
                  <c:v>Pfizer/BioNTech - Comirnaty</c:v>
                </c:pt>
                <c:pt idx="4">
                  <c:v>Gam-COVID-VAC (Sputnik-V)</c:v>
                </c:pt>
                <c:pt idx="5">
                  <c:v>Sinopharm</c:v>
                </c:pt>
                <c:pt idx="6">
                  <c:v>Sinovac</c:v>
                </c:pt>
              </c:strCache>
            </c:strRef>
          </c:cat>
          <c:val>
            <c:numRef>
              <c:f>'loturi sosite in tara'!$B$1:$B$7</c:f>
              <c:numCache>
                <c:formatCode>General</c:formatCode>
                <c:ptCount val="7"/>
                <c:pt idx="0">
                  <c:v>1911890</c:v>
                </c:pt>
                <c:pt idx="1">
                  <c:v>570100</c:v>
                </c:pt>
                <c:pt idx="2">
                  <c:v>302500</c:v>
                </c:pt>
                <c:pt idx="3">
                  <c:v>511290</c:v>
                </c:pt>
                <c:pt idx="4">
                  <c:v>206000</c:v>
                </c:pt>
                <c:pt idx="5">
                  <c:v>152000</c:v>
                </c:pt>
                <c:pt idx="6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507-90EF-F3781826C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769496"/>
        <c:axId val="608770480"/>
      </c:barChart>
      <c:catAx>
        <c:axId val="60876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70480"/>
        <c:crosses val="autoZero"/>
        <c:auto val="1"/>
        <c:lblAlgn val="ctr"/>
        <c:lblOffset val="100"/>
        <c:noMultiLvlLbl val="0"/>
      </c:catAx>
      <c:valAx>
        <c:axId val="60877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6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B-47ED-8967-A3DB6E8417DB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B-47ED-8967-A3DB6E8417DB}"/>
              </c:ext>
            </c:extLst>
          </c:dPt>
          <c:dLbls>
            <c:dLbl>
              <c:idx val="0"/>
              <c:layout>
                <c:manualLayout>
                  <c:x val="-0.11311644184011882"/>
                  <c:y val="-7.27098927448883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BB-47ED-8967-A3DB6E8417DB}"/>
                </c:ext>
              </c:extLst>
            </c:dLbl>
            <c:dLbl>
              <c:idx val="1"/>
              <c:layout>
                <c:manualLayout>
                  <c:x val="0.12102799650043744"/>
                  <c:y val="1.11464307702277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BB-47ED-8967-A3DB6E84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'[Diagrama din Microsoft PowerPoint]gen'!$A$1:$A$2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'[Diagrama din Microsoft PowerPoint]gen'!$B$1:$B$2</c:f>
              <c:numCache>
                <c:formatCode>0</c:formatCode>
                <c:ptCount val="2"/>
                <c:pt idx="0">
                  <c:v>61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B-47ED-8967-A3DB6E8417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1.974047031779594</c:v>
                </c:pt>
                <c:pt idx="1">
                  <c:v>30.728782079882098</c:v>
                </c:pt>
                <c:pt idx="2">
                  <c:v>40.675111295877898</c:v>
                </c:pt>
                <c:pt idx="3">
                  <c:v>47.29176658361677</c:v>
                </c:pt>
                <c:pt idx="4">
                  <c:v>46.598356269075985</c:v>
                </c:pt>
                <c:pt idx="5">
                  <c:v>55.383776143218078</c:v>
                </c:pt>
                <c:pt idx="6">
                  <c:v>61.401487676181539</c:v>
                </c:pt>
                <c:pt idx="7">
                  <c:v>31.667376591414644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1.6912095919100196</c:v>
                </c:pt>
                <c:pt idx="1">
                  <c:v>29.064982618032388</c:v>
                </c:pt>
                <c:pt idx="2">
                  <c:v>38.751184220679349</c:v>
                </c:pt>
                <c:pt idx="3">
                  <c:v>45.329007764730939</c:v>
                </c:pt>
                <c:pt idx="4">
                  <c:v>44.499469872212487</c:v>
                </c:pt>
                <c:pt idx="5">
                  <c:v>52.974914838272838</c:v>
                </c:pt>
                <c:pt idx="6">
                  <c:v>58.576182958569781</c:v>
                </c:pt>
                <c:pt idx="7">
                  <c:v>29.270986164355467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568347960084943E-2"/>
          <c:y val="8.4101663680379614E-3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Foaie1!$B$2:$B$37</c:f>
              <c:strCache>
                <c:ptCount val="36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</c:strCache>
            </c:strRef>
          </c:cat>
          <c:val>
            <c:numRef>
              <c:f>Foaie1!$C$2:$C$37</c:f>
              <c:numCache>
                <c:formatCode>General</c:formatCode>
                <c:ptCount val="36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Foaie1!$B$2:$B$37</c:f>
              <c:strCache>
                <c:ptCount val="36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</c:strCache>
            </c:strRef>
          </c:cat>
          <c:val>
            <c:numRef>
              <c:f>Foaie1!$D$2:$D$37</c:f>
              <c:numCache>
                <c:formatCode>General</c:formatCode>
                <c:ptCount val="36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21450464257169408"/>
          <c:h val="2.585036475220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AV!$G$1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TDS Nistrului</c:v>
                </c:pt>
                <c:pt idx="3">
                  <c:v>Dubăsari</c:v>
                </c:pt>
                <c:pt idx="4">
                  <c:v>Orhei</c:v>
                </c:pt>
                <c:pt idx="5">
                  <c:v>Bălți</c:v>
                </c:pt>
                <c:pt idx="6">
                  <c:v>Călărași</c:v>
                </c:pt>
                <c:pt idx="7">
                  <c:v>Cimislia</c:v>
                </c:pt>
                <c:pt idx="8">
                  <c:v>Edineț</c:v>
                </c:pt>
                <c:pt idx="9">
                  <c:v>Ocnița</c:v>
                </c:pt>
                <c:pt idx="10">
                  <c:v>Donduseni</c:v>
                </c:pt>
                <c:pt idx="11">
                  <c:v>Ialoveni</c:v>
                </c:pt>
                <c:pt idx="12">
                  <c:v>Strășeni</c:v>
                </c:pt>
                <c:pt idx="13">
                  <c:v>Hincesti</c:v>
                </c:pt>
                <c:pt idx="14">
                  <c:v>Basarabeasca</c:v>
                </c:pt>
                <c:pt idx="15">
                  <c:v>Florești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Drochia</c:v>
                </c:pt>
                <c:pt idx="29">
                  <c:v>Cantemir</c:v>
                </c:pt>
                <c:pt idx="30">
                  <c:v>Falesti</c:v>
                </c:pt>
                <c:pt idx="31">
                  <c:v>Taraclia</c:v>
                </c:pt>
                <c:pt idx="32">
                  <c:v>Nisporeni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AV!$G$2:$G$37</c:f>
              <c:numCache>
                <c:formatCode>0</c:formatCode>
                <c:ptCount val="36"/>
                <c:pt idx="0">
                  <c:v>39.980025224942516</c:v>
                </c:pt>
                <c:pt idx="1">
                  <c:v>29.810961162048006</c:v>
                </c:pt>
                <c:pt idx="2">
                  <c:v>29.364018199256343</c:v>
                </c:pt>
                <c:pt idx="3">
                  <c:v>27.382050493662668</c:v>
                </c:pt>
                <c:pt idx="4">
                  <c:v>26.721640952887626</c:v>
                </c:pt>
                <c:pt idx="5">
                  <c:v>26.329094156573003</c:v>
                </c:pt>
                <c:pt idx="6">
                  <c:v>26.041521094392944</c:v>
                </c:pt>
                <c:pt idx="7">
                  <c:v>25.795655084281627</c:v>
                </c:pt>
                <c:pt idx="8">
                  <c:v>24.466589653300673</c:v>
                </c:pt>
                <c:pt idx="9">
                  <c:v>24.72746441750132</c:v>
                </c:pt>
                <c:pt idx="10">
                  <c:v>24.281487743026204</c:v>
                </c:pt>
                <c:pt idx="11">
                  <c:v>24.119200463748204</c:v>
                </c:pt>
                <c:pt idx="12">
                  <c:v>23.737526459026309</c:v>
                </c:pt>
                <c:pt idx="13">
                  <c:v>24.52112078933169</c:v>
                </c:pt>
                <c:pt idx="14">
                  <c:v>23.891882496088996</c:v>
                </c:pt>
                <c:pt idx="15">
                  <c:v>23.965104568581033</c:v>
                </c:pt>
                <c:pt idx="16">
                  <c:v>23.297200553810825</c:v>
                </c:pt>
                <c:pt idx="17">
                  <c:v>22.875105462264923</c:v>
                </c:pt>
                <c:pt idx="18">
                  <c:v>22.440833427697882</c:v>
                </c:pt>
                <c:pt idx="19">
                  <c:v>22.399291722000886</c:v>
                </c:pt>
                <c:pt idx="20">
                  <c:v>22.040560555998635</c:v>
                </c:pt>
                <c:pt idx="21">
                  <c:v>21.528932161798465</c:v>
                </c:pt>
                <c:pt idx="22">
                  <c:v>21.500837736821754</c:v>
                </c:pt>
                <c:pt idx="23">
                  <c:v>21.390575719060394</c:v>
                </c:pt>
                <c:pt idx="24">
                  <c:v>20.819704304592438</c:v>
                </c:pt>
                <c:pt idx="25">
                  <c:v>20.571534150397241</c:v>
                </c:pt>
                <c:pt idx="26">
                  <c:v>20.301027900146842</c:v>
                </c:pt>
                <c:pt idx="27">
                  <c:v>20.036642887771411</c:v>
                </c:pt>
                <c:pt idx="28">
                  <c:v>19.965611273054552</c:v>
                </c:pt>
                <c:pt idx="29">
                  <c:v>19.923246666027055</c:v>
                </c:pt>
                <c:pt idx="30">
                  <c:v>19.316874952081577</c:v>
                </c:pt>
                <c:pt idx="31">
                  <c:v>19.195866905800788</c:v>
                </c:pt>
                <c:pt idx="32">
                  <c:v>19.10674643488731</c:v>
                </c:pt>
                <c:pt idx="33">
                  <c:v>17.970531485704264</c:v>
                </c:pt>
                <c:pt idx="34">
                  <c:v>17.936557648427364</c:v>
                </c:pt>
                <c:pt idx="35">
                  <c:v>16.029286059389751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AV!$H$1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TDS Nistrului</c:v>
                </c:pt>
                <c:pt idx="3">
                  <c:v>Dubăsari</c:v>
                </c:pt>
                <c:pt idx="4">
                  <c:v>Orhei</c:v>
                </c:pt>
                <c:pt idx="5">
                  <c:v>Bălți</c:v>
                </c:pt>
                <c:pt idx="6">
                  <c:v>Călărași</c:v>
                </c:pt>
                <c:pt idx="7">
                  <c:v>Cimislia</c:v>
                </c:pt>
                <c:pt idx="8">
                  <c:v>Edineț</c:v>
                </c:pt>
                <c:pt idx="9">
                  <c:v>Ocnița</c:v>
                </c:pt>
                <c:pt idx="10">
                  <c:v>Donduseni</c:v>
                </c:pt>
                <c:pt idx="11">
                  <c:v>Ialoveni</c:v>
                </c:pt>
                <c:pt idx="12">
                  <c:v>Strășeni</c:v>
                </c:pt>
                <c:pt idx="13">
                  <c:v>Hincesti</c:v>
                </c:pt>
                <c:pt idx="14">
                  <c:v>Basarabeasca</c:v>
                </c:pt>
                <c:pt idx="15">
                  <c:v>Florești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Drochia</c:v>
                </c:pt>
                <c:pt idx="29">
                  <c:v>Cantemir</c:v>
                </c:pt>
                <c:pt idx="30">
                  <c:v>Falesti</c:v>
                </c:pt>
                <c:pt idx="31">
                  <c:v>Taraclia</c:v>
                </c:pt>
                <c:pt idx="32">
                  <c:v>Nisporeni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AV!$H$2:$H$37</c:f>
              <c:numCache>
                <c:formatCode>0</c:formatCode>
                <c:ptCount val="36"/>
                <c:pt idx="0">
                  <c:v>38.22152085885498</c:v>
                </c:pt>
                <c:pt idx="1">
                  <c:v>28.76661172349851</c:v>
                </c:pt>
                <c:pt idx="2">
                  <c:v>27.724337016966128</c:v>
                </c:pt>
                <c:pt idx="3">
                  <c:v>26.452803115711799</c:v>
                </c:pt>
                <c:pt idx="4">
                  <c:v>25.965005615652892</c:v>
                </c:pt>
                <c:pt idx="5">
                  <c:v>24.910938247264706</c:v>
                </c:pt>
                <c:pt idx="6">
                  <c:v>24.856756882657102</c:v>
                </c:pt>
                <c:pt idx="7">
                  <c:v>24.775350412787279</c:v>
                </c:pt>
                <c:pt idx="8">
                  <c:v>23.650990271263346</c:v>
                </c:pt>
                <c:pt idx="9">
                  <c:v>23.565629942013704</c:v>
                </c:pt>
                <c:pt idx="10">
                  <c:v>23.473161453930686</c:v>
                </c:pt>
                <c:pt idx="11">
                  <c:v>23.291538742297703</c:v>
                </c:pt>
                <c:pt idx="12">
                  <c:v>22.990021167221048</c:v>
                </c:pt>
                <c:pt idx="13">
                  <c:v>22.98042087412318</c:v>
                </c:pt>
                <c:pt idx="14">
                  <c:v>22.940205110377192</c:v>
                </c:pt>
                <c:pt idx="15">
                  <c:v>22.8612161084008</c:v>
                </c:pt>
                <c:pt idx="16">
                  <c:v>22.353358322358424</c:v>
                </c:pt>
                <c:pt idx="17">
                  <c:v>21.876275753204691</c:v>
                </c:pt>
                <c:pt idx="18">
                  <c:v>21.618446382063187</c:v>
                </c:pt>
                <c:pt idx="19">
                  <c:v>21.473960787673679</c:v>
                </c:pt>
                <c:pt idx="20">
                  <c:v>21.224981960426874</c:v>
                </c:pt>
                <c:pt idx="21">
                  <c:v>20.793754452624079</c:v>
                </c:pt>
                <c:pt idx="22">
                  <c:v>20.729153241397089</c:v>
                </c:pt>
                <c:pt idx="23">
                  <c:v>20.630325283622842</c:v>
                </c:pt>
                <c:pt idx="24">
                  <c:v>19.970888394609446</c:v>
                </c:pt>
                <c:pt idx="25">
                  <c:v>19.919935948759008</c:v>
                </c:pt>
                <c:pt idx="26">
                  <c:v>19.632639627322902</c:v>
                </c:pt>
                <c:pt idx="27">
                  <c:v>19.354461466495145</c:v>
                </c:pt>
                <c:pt idx="28">
                  <c:v>19.218731109708099</c:v>
                </c:pt>
                <c:pt idx="29">
                  <c:v>18.986855991557132</c:v>
                </c:pt>
                <c:pt idx="30">
                  <c:v>18.753354289657288</c:v>
                </c:pt>
                <c:pt idx="31">
                  <c:v>18.245576464919562</c:v>
                </c:pt>
                <c:pt idx="32">
                  <c:v>18.231929864168269</c:v>
                </c:pt>
                <c:pt idx="33">
                  <c:v>17.247600671561379</c:v>
                </c:pt>
                <c:pt idx="34">
                  <c:v>17.131224553711245</c:v>
                </c:pt>
                <c:pt idx="35">
                  <c:v>15.431672055598913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0797185021472"/>
          <c:y val="6.8633235103441992E-2"/>
          <c:w val="0.85015455562662867"/>
          <c:h val="0.62932207346901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71-4B8E-9612-6BF070B6DEBA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A71-4B8E-9612-6BF070B6D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Saptamini!$A$2:$A$90</c:f>
              <c:strCache>
                <c:ptCount val="89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</c:strCache>
            </c:strRef>
          </c:cat>
          <c:val>
            <c:numRef>
              <c:f>Saptamini!$B$2:$B$90</c:f>
              <c:numCache>
                <c:formatCode>General</c:formatCode>
                <c:ptCount val="89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1-4B8E-9612-6BF070B6D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Saptamini!$A$2:$A$90</c:f>
              <c:strCache>
                <c:ptCount val="89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</c:strCache>
            </c:strRef>
          </c:cat>
          <c:val>
            <c:numRef>
              <c:f>Saptamini!$D$2:$D$90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71-4B8E-9612-6BF070B6D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Saptamini!$A$2:$A$90</c:f>
              <c:strCache>
                <c:ptCount val="89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</c:strCache>
            </c:strRef>
          </c:cat>
          <c:val>
            <c:numRef>
              <c:f>Saptamini!$C$2:$C$90</c:f>
              <c:numCache>
                <c:formatCode>General</c:formatCode>
                <c:ptCount val="89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71-4B8E-9612-6BF070B6D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660008"/>
        <c:axId val="539659352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39659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0008"/>
        <c:crosses val="max"/>
        <c:crossBetween val="between"/>
      </c:valAx>
      <c:catAx>
        <c:axId val="5396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5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98161804144825E-2"/>
          <c:y val="3.1383737517831668E-2"/>
          <c:w val="0.95628745534382598"/>
          <c:h val="0.7594109652128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'Prezentarea grafica'!$B$1</c:f>
              <c:strCache>
                <c:ptCount val="1"/>
                <c:pt idx="0">
                  <c:v>Incidenta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F-4345-89F9-D8D3E1E19D1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F-4345-89F9-D8D3E1E19D1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F-4345-89F9-D8D3E1E19D1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FF-4345-89F9-D8D3E1E19D1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FF-4345-89F9-D8D3E1E19D1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FF-4345-89F9-D8D3E1E19D1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FF-4345-89F9-D8D3E1E19D10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FF-4345-89F9-D8D3E1E19D1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FF-4345-89F9-D8D3E1E19D10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FF-4345-89F9-D8D3E1E19D10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5FF-4345-89F9-D8D3E1E19D10}"/>
              </c:ext>
            </c:extLst>
          </c:dPt>
          <c:dPt>
            <c:idx val="3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5FF-4345-89F9-D8D3E1E19D10}"/>
              </c:ext>
            </c:extLst>
          </c:dPt>
          <c:dPt>
            <c:idx val="3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5FF-4345-89F9-D8D3E1E19D10}"/>
              </c:ext>
            </c:extLst>
          </c:dPt>
          <c:dPt>
            <c:idx val="3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5FF-4345-89F9-D8D3E1E19D10}"/>
              </c:ext>
            </c:extLst>
          </c:dPt>
          <c:dPt>
            <c:idx val="3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5FF-4345-89F9-D8D3E1E19D10}"/>
              </c:ext>
            </c:extLst>
          </c:dPt>
          <c:dPt>
            <c:idx val="3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5FF-4345-89F9-D8D3E1E19D10}"/>
              </c:ext>
            </c:extLst>
          </c:dPt>
          <c:dPt>
            <c:idx val="3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5FF-4345-89F9-D8D3E1E19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'Prezentarea grafica'!$A$2:$A$38</c:f>
              <c:strCache>
                <c:ptCount val="37"/>
                <c:pt idx="0">
                  <c:v>Bălți</c:v>
                </c:pt>
                <c:pt idx="1">
                  <c:v>Chișinău</c:v>
                </c:pt>
                <c:pt idx="2">
                  <c:v>Vulcănești</c:v>
                </c:pt>
                <c:pt idx="3">
                  <c:v>Glodeni</c:v>
                </c:pt>
                <c:pt idx="4">
                  <c:v>Dondușeni</c:v>
                </c:pt>
                <c:pt idx="5">
                  <c:v>Anenii Noi</c:v>
                </c:pt>
                <c:pt idx="6">
                  <c:v>Șoldănești</c:v>
                </c:pt>
                <c:pt idx="7">
                  <c:v>Ocnița</c:v>
                </c:pt>
                <c:pt idx="8">
                  <c:v>Rîșcani</c:v>
                </c:pt>
                <c:pt idx="9">
                  <c:v>Sîngerei</c:v>
                </c:pt>
                <c:pt idx="10">
                  <c:v>Cahul</c:v>
                </c:pt>
                <c:pt idx="11">
                  <c:v>Ialoveni</c:v>
                </c:pt>
                <c:pt idx="12">
                  <c:v>Ștefan Vodă</c:v>
                </c:pt>
                <c:pt idx="13">
                  <c:v>Edineț</c:v>
                </c:pt>
                <c:pt idx="14">
                  <c:v>Orhei</c:v>
                </c:pt>
                <c:pt idx="15">
                  <c:v>Criuleni</c:v>
                </c:pt>
                <c:pt idx="16">
                  <c:v>Căușeni</c:v>
                </c:pt>
                <c:pt idx="17">
                  <c:v>Fălești</c:v>
                </c:pt>
                <c:pt idx="18">
                  <c:v>Drochia</c:v>
                </c:pt>
                <c:pt idx="19">
                  <c:v>Comrat</c:v>
                </c:pt>
                <c:pt idx="20">
                  <c:v>Dubăsari</c:v>
                </c:pt>
                <c:pt idx="21">
                  <c:v>Ungheni</c:v>
                </c:pt>
                <c:pt idx="22">
                  <c:v>Strășeni</c:v>
                </c:pt>
                <c:pt idx="23">
                  <c:v>Basarabeasca</c:v>
                </c:pt>
                <c:pt idx="24">
                  <c:v>Cimișlia</c:v>
                </c:pt>
                <c:pt idx="25">
                  <c:v>Briceni</c:v>
                </c:pt>
                <c:pt idx="26">
                  <c:v>Leova</c:v>
                </c:pt>
                <c:pt idx="27">
                  <c:v>Ceadîr-Lunga</c:v>
                </c:pt>
                <c:pt idx="28">
                  <c:v>Rezina</c:v>
                </c:pt>
                <c:pt idx="29">
                  <c:v>Călărași</c:v>
                </c:pt>
                <c:pt idx="30">
                  <c:v>Nisporeni</c:v>
                </c:pt>
                <c:pt idx="31">
                  <c:v>Soroca</c:v>
                </c:pt>
                <c:pt idx="32">
                  <c:v>Florești</c:v>
                </c:pt>
                <c:pt idx="33">
                  <c:v>Hîncești</c:v>
                </c:pt>
                <c:pt idx="34">
                  <c:v>Taraclia</c:v>
                </c:pt>
                <c:pt idx="35">
                  <c:v>Telenești</c:v>
                </c:pt>
                <c:pt idx="36">
                  <c:v>Cantemir</c:v>
                </c:pt>
              </c:strCache>
            </c:strRef>
          </c:cat>
          <c:val>
            <c:numRef>
              <c:f>'Prezentarea grafica'!$B$2:$B$38</c:f>
              <c:numCache>
                <c:formatCode>0</c:formatCode>
                <c:ptCount val="37"/>
                <c:pt idx="0">
                  <c:v>322.25221606777569</c:v>
                </c:pt>
                <c:pt idx="1">
                  <c:v>280.87363510561005</c:v>
                </c:pt>
                <c:pt idx="2">
                  <c:v>249.98922460238785</c:v>
                </c:pt>
                <c:pt idx="3">
                  <c:v>249.85473561882628</c:v>
                </c:pt>
                <c:pt idx="4">
                  <c:v>196.68597602047689</c:v>
                </c:pt>
                <c:pt idx="5">
                  <c:v>193.01991724271048</c:v>
                </c:pt>
                <c:pt idx="6">
                  <c:v>178.54106444482233</c:v>
                </c:pt>
                <c:pt idx="7">
                  <c:v>168.86584982720703</c:v>
                </c:pt>
                <c:pt idx="8">
                  <c:v>166.85298583418151</c:v>
                </c:pt>
                <c:pt idx="9">
                  <c:v>164.66569178023275</c:v>
                </c:pt>
                <c:pt idx="10">
                  <c:v>158.51582222744085</c:v>
                </c:pt>
                <c:pt idx="11">
                  <c:v>146.84733953130382</c:v>
                </c:pt>
                <c:pt idx="12">
                  <c:v>140.0560224089636</c:v>
                </c:pt>
                <c:pt idx="13">
                  <c:v>137.26742684733415</c:v>
                </c:pt>
                <c:pt idx="14">
                  <c:v>135.46277362186041</c:v>
                </c:pt>
                <c:pt idx="15">
                  <c:v>131.09998465851243</c:v>
                </c:pt>
                <c:pt idx="16">
                  <c:v>129.69057785716907</c:v>
                </c:pt>
                <c:pt idx="17">
                  <c:v>128.41574307596196</c:v>
                </c:pt>
                <c:pt idx="18">
                  <c:v>127.62603070532151</c:v>
                </c:pt>
                <c:pt idx="19">
                  <c:v>125</c:v>
                </c:pt>
                <c:pt idx="20">
                  <c:v>124.46146481570129</c:v>
                </c:pt>
                <c:pt idx="21">
                  <c:v>124.09768666755082</c:v>
                </c:pt>
                <c:pt idx="22">
                  <c:v>122.65578430923013</c:v>
                </c:pt>
                <c:pt idx="23">
                  <c:v>121.67564748826699</c:v>
                </c:pt>
                <c:pt idx="24">
                  <c:v>119.4428698680055</c:v>
                </c:pt>
                <c:pt idx="25">
                  <c:v>118.72959335114278</c:v>
                </c:pt>
                <c:pt idx="26">
                  <c:v>112.20134641615699</c:v>
                </c:pt>
                <c:pt idx="27">
                  <c:v>106.63899816984421</c:v>
                </c:pt>
                <c:pt idx="28">
                  <c:v>106.07031578016928</c:v>
                </c:pt>
                <c:pt idx="29">
                  <c:v>104.936319466406</c:v>
                </c:pt>
                <c:pt idx="30">
                  <c:v>100.5901287553648</c:v>
                </c:pt>
                <c:pt idx="31">
                  <c:v>97.002943537597005</c:v>
                </c:pt>
                <c:pt idx="32">
                  <c:v>91.792724483508749</c:v>
                </c:pt>
                <c:pt idx="33">
                  <c:v>86.030550404343586</c:v>
                </c:pt>
                <c:pt idx="34">
                  <c:v>84.587188885756021</c:v>
                </c:pt>
                <c:pt idx="35">
                  <c:v>75.933674260034095</c:v>
                </c:pt>
                <c:pt idx="36">
                  <c:v>70.26394018556887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5FF-4345-89F9-D8D3E1E19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390256"/>
        <c:axId val="600386976"/>
      </c:barChart>
      <c:catAx>
        <c:axId val="6003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0386976"/>
        <c:crosses val="autoZero"/>
        <c:auto val="1"/>
        <c:lblAlgn val="ctr"/>
        <c:lblOffset val="100"/>
        <c:noMultiLvlLbl val="0"/>
      </c:catAx>
      <c:valAx>
        <c:axId val="6003869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039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1.2699999999999999E-2</c:v>
                </c:pt>
                <c:pt idx="1">
                  <c:v>2.7099999999999999E-2</c:v>
                </c:pt>
                <c:pt idx="2">
                  <c:v>5.5100000000000003E-2</c:v>
                </c:pt>
                <c:pt idx="3">
                  <c:v>9.0700000000000003E-2</c:v>
                </c:pt>
                <c:pt idx="4">
                  <c:v>9.1300000000000006E-2</c:v>
                </c:pt>
                <c:pt idx="5">
                  <c:v>0.1147</c:v>
                </c:pt>
                <c:pt idx="6">
                  <c:v>0.12790000000000001</c:v>
                </c:pt>
                <c:pt idx="7">
                  <c:v>6.8500000000000005E-2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1.43E-2</c:v>
                </c:pt>
                <c:pt idx="1">
                  <c:v>2.5999999999999999E-2</c:v>
                </c:pt>
                <c:pt idx="2">
                  <c:v>4.19E-2</c:v>
                </c:pt>
                <c:pt idx="3">
                  <c:v>6.93E-2</c:v>
                </c:pt>
                <c:pt idx="4">
                  <c:v>6.1600000000000002E-2</c:v>
                </c:pt>
                <c:pt idx="5">
                  <c:v>7.1099999999999997E-2</c:v>
                </c:pt>
                <c:pt idx="6">
                  <c:v>8.2600000000000007E-2</c:v>
                </c:pt>
                <c:pt idx="7">
                  <c:v>4.5199999999999997E-2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1413</c:v>
                </c:pt>
                <c:pt idx="1">
                  <c:v>4214</c:v>
                </c:pt>
                <c:pt idx="2">
                  <c:v>4785</c:v>
                </c:pt>
                <c:pt idx="3">
                  <c:v>12809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312</c:v>
                </c:pt>
                <c:pt idx="1">
                  <c:v>498</c:v>
                </c:pt>
                <c:pt idx="2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1.310614510448151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4.0000000000000002E-4</c:v>
                </c:pt>
                <c:pt idx="1">
                  <c:v>8.0000000000000004E-4</c:v>
                </c:pt>
                <c:pt idx="2">
                  <c:v>1.5E-3</c:v>
                </c:pt>
                <c:pt idx="3">
                  <c:v>6.7999999999999996E-3</c:v>
                </c:pt>
                <c:pt idx="4">
                  <c:v>2.1299999999999999E-2</c:v>
                </c:pt>
                <c:pt idx="5">
                  <c:v>6.6600000000000006E-2</c:v>
                </c:pt>
                <c:pt idx="6">
                  <c:v>0.19089999999999999</c:v>
                </c:pt>
                <c:pt idx="7">
                  <c:v>0.25640000000000002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980-8101-74EEC7D8A05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C-4980-8101-74EEC7D8A054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C-4980-8101-74EEC7D8A054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C-4980-8101-74EEC7D8A054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B1D-83B8-41F9F5140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4.0000000000000002E-4</c:v>
                </c:pt>
                <c:pt idx="1">
                  <c:v>1E-4</c:v>
                </c:pt>
                <c:pt idx="2">
                  <c:v>1.6999999999999999E-3</c:v>
                </c:pt>
                <c:pt idx="3">
                  <c:v>7.3000000000000001E-3</c:v>
                </c:pt>
                <c:pt idx="4">
                  <c:v>2.2100000000000002E-2</c:v>
                </c:pt>
                <c:pt idx="5">
                  <c:v>6.6199999999999995E-2</c:v>
                </c:pt>
                <c:pt idx="6">
                  <c:v>0.17730000000000001</c:v>
                </c:pt>
                <c:pt idx="7">
                  <c:v>0.21990000000000001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4980-8101-74EEC7D8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'7790 mort'!$P$4:$P$40</c:f>
              <c:strCache>
                <c:ptCount val="37"/>
                <c:pt idx="0">
                  <c:v>Bălți</c:v>
                </c:pt>
                <c:pt idx="1">
                  <c:v>Edineț</c:v>
                </c:pt>
                <c:pt idx="2">
                  <c:v>Chișinău</c:v>
                </c:pt>
                <c:pt idx="3">
                  <c:v>Cimișlia</c:v>
                </c:pt>
                <c:pt idx="4">
                  <c:v>Glodeni</c:v>
                </c:pt>
                <c:pt idx="5">
                  <c:v>Dondușeni</c:v>
                </c:pt>
                <c:pt idx="6">
                  <c:v>Anenii Noi</c:v>
                </c:pt>
                <c:pt idx="7">
                  <c:v>Comrat</c:v>
                </c:pt>
                <c:pt idx="8">
                  <c:v>Ocnița</c:v>
                </c:pt>
                <c:pt idx="9">
                  <c:v>Taraclia</c:v>
                </c:pt>
                <c:pt idx="10">
                  <c:v>Drochia</c:v>
                </c:pt>
                <c:pt idx="11">
                  <c:v>Șoldănești</c:v>
                </c:pt>
                <c:pt idx="12">
                  <c:v>Ceadîr-Lunga</c:v>
                </c:pt>
                <c:pt idx="13">
                  <c:v>Basarabeasca</c:v>
                </c:pt>
                <c:pt idx="14">
                  <c:v>Ialoveni</c:v>
                </c:pt>
                <c:pt idx="15">
                  <c:v>Rîșcani</c:v>
                </c:pt>
                <c:pt idx="16">
                  <c:v>Hîncești</c:v>
                </c:pt>
                <c:pt idx="17">
                  <c:v>Orhei</c:v>
                </c:pt>
                <c:pt idx="18">
                  <c:v>Cahul</c:v>
                </c:pt>
                <c:pt idx="19">
                  <c:v>Soroca</c:v>
                </c:pt>
                <c:pt idx="20">
                  <c:v>Căușeni</c:v>
                </c:pt>
                <c:pt idx="21">
                  <c:v>Briceni</c:v>
                </c:pt>
                <c:pt idx="22">
                  <c:v>Strășeni</c:v>
                </c:pt>
                <c:pt idx="23">
                  <c:v>Sîngerei</c:v>
                </c:pt>
                <c:pt idx="24">
                  <c:v>Ungheni</c:v>
                </c:pt>
                <c:pt idx="25">
                  <c:v>Călărași</c:v>
                </c:pt>
                <c:pt idx="26">
                  <c:v>Rezina</c:v>
                </c:pt>
                <c:pt idx="27">
                  <c:v>Florești</c:v>
                </c:pt>
                <c:pt idx="28">
                  <c:v>Dubăsari</c:v>
                </c:pt>
                <c:pt idx="29">
                  <c:v>Fălești</c:v>
                </c:pt>
                <c:pt idx="30">
                  <c:v>Telenești</c:v>
                </c:pt>
                <c:pt idx="31">
                  <c:v>Criuleni</c:v>
                </c:pt>
                <c:pt idx="32">
                  <c:v>Ștefan Vodă</c:v>
                </c:pt>
                <c:pt idx="33">
                  <c:v>Nisporeni</c:v>
                </c:pt>
                <c:pt idx="34">
                  <c:v>Leova</c:v>
                </c:pt>
                <c:pt idx="35">
                  <c:v>Cantemir</c:v>
                </c:pt>
                <c:pt idx="36">
                  <c:v>Vulcănești</c:v>
                </c:pt>
              </c:strCache>
            </c:strRef>
          </c:cat>
          <c:val>
            <c:numRef>
              <c:f>'7790 mort'!$S$4:$S$40</c:f>
              <c:numCache>
                <c:formatCode>0</c:formatCode>
                <c:ptCount val="37"/>
                <c:pt idx="0">
                  <c:v>375.49388654853868</c:v>
                </c:pt>
                <c:pt idx="1">
                  <c:v>309.8710229821009</c:v>
                </c:pt>
                <c:pt idx="2">
                  <c:v>298.97380994559677</c:v>
                </c:pt>
                <c:pt idx="3">
                  <c:v>287.47266985180988</c:v>
                </c:pt>
                <c:pt idx="4">
                  <c:v>282.78132868487313</c:v>
                </c:pt>
                <c:pt idx="5">
                  <c:v>272.12717230230362</c:v>
                </c:pt>
                <c:pt idx="6">
                  <c:v>264.19601172595998</c:v>
                </c:pt>
                <c:pt idx="7">
                  <c:v>262.38772832778284</c:v>
                </c:pt>
                <c:pt idx="8">
                  <c:v>257.22588752748976</c:v>
                </c:pt>
                <c:pt idx="9">
                  <c:v>253.76156665726808</c:v>
                </c:pt>
                <c:pt idx="10">
                  <c:v>207.705108794935</c:v>
                </c:pt>
                <c:pt idx="11">
                  <c:v>206.88091594400046</c:v>
                </c:pt>
                <c:pt idx="12">
                  <c:v>204.59159768858351</c:v>
                </c:pt>
                <c:pt idx="13">
                  <c:v>204.24126542673386</c:v>
                </c:pt>
                <c:pt idx="14">
                  <c:v>197.4843531627879</c:v>
                </c:pt>
                <c:pt idx="15">
                  <c:v>193.54946356765055</c:v>
                </c:pt>
                <c:pt idx="16">
                  <c:v>187.35542088057048</c:v>
                </c:pt>
                <c:pt idx="17">
                  <c:v>181.19224497191519</c:v>
                </c:pt>
                <c:pt idx="18">
                  <c:v>180.32223163439039</c:v>
                </c:pt>
                <c:pt idx="19">
                  <c:v>178.39621800017838</c:v>
                </c:pt>
                <c:pt idx="20">
                  <c:v>174.9599305054262</c:v>
                </c:pt>
                <c:pt idx="21">
                  <c:v>172.44059986713594</c:v>
                </c:pt>
                <c:pt idx="22">
                  <c:v>167.3620982163327</c:v>
                </c:pt>
                <c:pt idx="23">
                  <c:v>163.43684333411161</c:v>
                </c:pt>
                <c:pt idx="24">
                  <c:v>162.93742066273848</c:v>
                </c:pt>
                <c:pt idx="25">
                  <c:v>159.56070494206941</c:v>
                </c:pt>
                <c:pt idx="26">
                  <c:v>159.1054736702539</c:v>
                </c:pt>
                <c:pt idx="27">
                  <c:v>157.17932274573414</c:v>
                </c:pt>
                <c:pt idx="28">
                  <c:v>143.60938247965532</c:v>
                </c:pt>
                <c:pt idx="29">
                  <c:v>139.98472893866125</c:v>
                </c:pt>
                <c:pt idx="30">
                  <c:v>136.3706803037347</c:v>
                </c:pt>
                <c:pt idx="31">
                  <c:v>131.09998465851243</c:v>
                </c:pt>
                <c:pt idx="32">
                  <c:v>123.1261735463416</c:v>
                </c:pt>
                <c:pt idx="33">
                  <c:v>114.00214592274679</c:v>
                </c:pt>
                <c:pt idx="34">
                  <c:v>110.00132001584019</c:v>
                </c:pt>
                <c:pt idx="35">
                  <c:v>100.89181154850915</c:v>
                </c:pt>
                <c:pt idx="36">
                  <c:v>86.20318089737512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3-4DE8-B717-5C0B487D7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8012080"/>
        <c:axId val="808013392"/>
      </c:barChart>
      <c:catAx>
        <c:axId val="8080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3392"/>
        <c:crosses val="autoZero"/>
        <c:auto val="1"/>
        <c:lblAlgn val="ctr"/>
        <c:lblOffset val="100"/>
        <c:noMultiLvlLbl val="0"/>
      </c:catAx>
      <c:valAx>
        <c:axId val="8080133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8012080"/>
        <c:axId val="808013392"/>
      </c:barChart>
      <c:catAx>
        <c:axId val="8080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3392"/>
        <c:crosses val="autoZero"/>
        <c:auto val="1"/>
        <c:lblAlgn val="ctr"/>
        <c:lblOffset val="100"/>
        <c:noMultiLvlLbl val="0"/>
      </c:catAx>
      <c:valAx>
        <c:axId val="8080133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41466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COVID_MDA_R0_AC_19.09.2021</a:t>
            </a:r>
            <a:r>
              <a:rPr lang="ro-MD" dirty="0"/>
              <a:t>/Data</a:t>
            </a:r>
          </a:p>
          <a:p>
            <a:r>
              <a:rPr lang="pt-BR" dirty="0"/>
              <a:t>COVID_MDA_R0_AC_19.09.2021</a:t>
            </a:r>
            <a:r>
              <a:rPr lang="ro-MD" dirty="0"/>
              <a:t>/</a:t>
            </a:r>
            <a:r>
              <a:rPr lang="ro-MD" dirty="0" err="1"/>
              <a:t>Saptamini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 err="1"/>
              <a:t>Baza</a:t>
            </a:r>
            <a:r>
              <a:rPr lang="en-US" dirty="0"/>
              <a:t> COVID-19 19-09-2021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532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Angajați testați pozitiv –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21.836 old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21795 </a:t>
            </a:r>
            <a:r>
              <a:rPr lang="ro-MD" dirty="0" err="1"/>
              <a:t>new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6350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0858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332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6761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98659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4819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15269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40293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7959924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71499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1386338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ansp.md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msmps.gov.md/" TargetMode="External"/><Relationship Id="rId5" Type="http://schemas.openxmlformats.org/officeDocument/2006/relationships/hyperlink" Target="https://covidinfo.md/" TargetMode="External"/><Relationship Id="rId4" Type="http://schemas.openxmlformats.org/officeDocument/2006/relationships/hyperlink" Target="https://vaccinare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</a:t>
                </a:r>
                <a:r>
                  <a:rPr lang="ro-RO" sz="2400" dirty="0" err="1">
                    <a:solidFill>
                      <a:schemeClr val="tx1"/>
                    </a:solidFill>
                  </a:rPr>
                  <a:t>Rt</a:t>
                </a:r>
                <a:r>
                  <a:rPr lang="ro-RO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</a:t>
                </a:r>
                <a:r>
                  <a:rPr lang="en-US" sz="3500" b="1" dirty="0">
                    <a:solidFill>
                      <a:schemeClr val="bg1"/>
                    </a:solidFill>
                  </a:rPr>
                  <a:t>.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91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48.0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67.4%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58.8%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0.9%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2982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252356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345.964 (07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.11.2021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57.920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381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181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22.426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27380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22.465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435666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6.652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403350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9.182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328474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2964</a:t>
            </a: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228545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3.667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09004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23.221 </a:t>
            </a:r>
            <a:r>
              <a:rPr kumimoji="0" lang="en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47789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</a:t>
            </a:r>
            <a:endParaRPr kumimoji="0" lang="en-MD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792538"/>
              </p:ext>
            </p:extLst>
          </p:nvPr>
        </p:nvGraphicFramePr>
        <p:xfrm>
          <a:off x="2106589" y="5865155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995306"/>
              </p:ext>
            </p:extLst>
          </p:nvPr>
        </p:nvGraphicFramePr>
        <p:xfrm>
          <a:off x="12872993" y="5922856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170642"/>
                <a:ext cx="11109480" cy="1944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68.0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52.4%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aphicFrame>
        <p:nvGraphicFramePr>
          <p:cNvPr id="27" name="Diagramă 26">
            <a:extLst>
              <a:ext uri="{FF2B5EF4-FFF2-40B4-BE49-F238E27FC236}">
                <a16:creationId xmlns:a16="http://schemas.microsoft.com/office/drawing/2014/main" id="{3FF213AE-C45E-46EF-9CFC-FD9E9668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29641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343846"/>
            <a:ext cx="992207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8.099 (07.11.2021)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D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3755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163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4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4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308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15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1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F024BA7-FBF1-495A-95C6-ACCF0B419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346179"/>
              </p:ext>
            </p:extLst>
          </p:nvPr>
        </p:nvGraphicFramePr>
        <p:xfrm>
          <a:off x="1607087" y="2653085"/>
          <a:ext cx="21673225" cy="1043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024BA7-FBF1-495A-95C6-ACCF0B419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498390"/>
              </p:ext>
            </p:extLst>
          </p:nvPr>
        </p:nvGraphicFramePr>
        <p:xfrm>
          <a:off x="1513815" y="2679403"/>
          <a:ext cx="22622092" cy="1043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(07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1" y="4683835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209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490562" y="6924636"/>
            <a:ext cx="20516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FCEC3A9-7D51-4FFD-9744-743B1A845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646843"/>
              </p:ext>
            </p:extLst>
          </p:nvPr>
        </p:nvGraphicFramePr>
        <p:xfrm>
          <a:off x="330740" y="2387553"/>
          <a:ext cx="23547111" cy="1094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1913850" y="8571300"/>
            <a:ext cx="213694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(07.11.2021)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905441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8.3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1541778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2.982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2021</a:t>
            </a:r>
          </a:p>
          <a:p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07.11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89A652-CDA6-4192-A945-8DA9BEE0E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144936"/>
              </p:ext>
            </p:extLst>
          </p:nvPr>
        </p:nvGraphicFramePr>
        <p:xfrm>
          <a:off x="9169813" y="2546353"/>
          <a:ext cx="14285869" cy="921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5600" y="3592733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07.11.2021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salvează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vieți</a:t>
            </a:r>
            <a:endParaRPr kumimoji="0" lang="en-US" sz="4000" b="1" i="0" u="none" strike="noStrike" kern="1200" cap="none" spc="-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090428" y="1625601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anti-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recepționate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RO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R</a:t>
            </a:r>
            <a:r>
              <a:rPr kumimoji="0" lang="ro-RO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epublica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Moldova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166C92F0-73F8-4438-99F3-A2C10AD6D941}"/>
              </a:ext>
            </a:extLst>
          </p:cNvPr>
          <p:cNvGraphicFramePr>
            <a:graphicFrameLocks/>
          </p:cNvGraphicFramePr>
          <p:nvPr/>
        </p:nvGraphicFramePr>
        <p:xfrm>
          <a:off x="1524000" y="4419600"/>
          <a:ext cx="21844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(07.11.2021)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3976738" y="3922529"/>
            <a:ext cx="17915936" cy="1200329"/>
            <a:chOff x="-155974" y="-62158"/>
            <a:chExt cx="17864383" cy="2412745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4" y="-62158"/>
              <a:ext cx="6244415" cy="2412745"/>
              <a:chOff x="-155975" y="-65169"/>
              <a:chExt cx="6244414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5" y="-3"/>
                <a:ext cx="6244414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9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345.964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6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6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324.893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8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8099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12972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189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dozelor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utilizate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/>
        </p:nvGraphicFramePr>
        <p:xfrm>
          <a:off x="10713493" y="2692400"/>
          <a:ext cx="12886949" cy="8343711"/>
        </p:xfrm>
        <a:graphic>
          <a:graphicData uri="http://schemas.openxmlformats.org/drawingml/2006/table">
            <a:tbl>
              <a:tblPr/>
              <a:tblGrid>
                <a:gridCol w="4278414">
                  <a:extLst>
                    <a:ext uri="{9D8B030D-6E8A-4147-A177-3AD203B41FA5}">
                      <a16:colId xmlns:a16="http://schemas.microsoft.com/office/drawing/2014/main" val="2720204091"/>
                    </a:ext>
                  </a:extLst>
                </a:gridCol>
                <a:gridCol w="1543493">
                  <a:extLst>
                    <a:ext uri="{9D8B030D-6E8A-4147-A177-3AD203B41FA5}">
                      <a16:colId xmlns:a16="http://schemas.microsoft.com/office/drawing/2014/main" val="3501019258"/>
                    </a:ext>
                  </a:extLst>
                </a:gridCol>
                <a:gridCol w="1528334">
                  <a:extLst>
                    <a:ext uri="{9D8B030D-6E8A-4147-A177-3AD203B41FA5}">
                      <a16:colId xmlns:a16="http://schemas.microsoft.com/office/drawing/2014/main" val="2370804235"/>
                    </a:ext>
                  </a:extLst>
                </a:gridCol>
                <a:gridCol w="2183908">
                  <a:extLst>
                    <a:ext uri="{9D8B030D-6E8A-4147-A177-3AD203B41FA5}">
                      <a16:colId xmlns:a16="http://schemas.microsoft.com/office/drawing/2014/main" val="17996879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71278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4357358"/>
                    </a:ext>
                  </a:extLst>
                </a:gridCol>
              </a:tblGrid>
              <a:tr h="170688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4000" b="0" i="0" u="none" strike="noStrike" dirty="0" err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2601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293142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280724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21331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101740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204875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60360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9647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149945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320550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7819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50245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12055"/>
                  </a:ext>
                </a:extLst>
              </a:tr>
              <a:tr h="758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933344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612692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1546036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1911890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546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036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86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vaccinală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27,28 %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25,98 %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91,48 %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90,29 %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9" name="Diagramă 8">
            <a:extLst>
              <a:ext uri="{FF2B5EF4-FFF2-40B4-BE49-F238E27FC236}">
                <a16:creationId xmlns:a16="http://schemas.microsoft.com/office/drawing/2014/main" id="{4BD80886-B13A-4823-BF31-CF88788BBAB2}"/>
              </a:ext>
            </a:extLst>
          </p:cNvPr>
          <p:cNvGraphicFramePr>
            <a:graphicFrameLocks/>
          </p:cNvGraphicFramePr>
          <p:nvPr/>
        </p:nvGraphicFramePr>
        <p:xfrm>
          <a:off x="1155405" y="3605905"/>
          <a:ext cx="131064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pe categorii de vârstă (%)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1727200" y="2377440"/>
          <a:ext cx="21285200" cy="1057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în teritorii 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86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84325-C3D6-4013-B120-06776E4B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97" y="4728806"/>
            <a:ext cx="15466893" cy="898628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80771" y="5387783"/>
            <a:ext cx="7996829" cy="372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medie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săptămânală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domeniul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medical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infectați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COVID-19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constituit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566374" marR="0" lvl="1" indent="-283186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Toată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perioada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- 12% </a:t>
            </a:r>
            <a:r>
              <a:rPr kumimoji="0" lang="en-GB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CI [10,02 - 13,97]</a:t>
            </a:r>
            <a:endParaRPr kumimoji="0" lang="en-US" sz="3200" b="1" i="0" u="none" strike="noStrike" kern="0" cap="none" spc="-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66374" marR="0" lvl="1" indent="-283186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44- 2,2%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asupra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endParaRPr kumimoji="0" lang="en-US" sz="6000" b="1" i="0" u="none" strike="noStrike" kern="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2376300" y="6211171"/>
            <a:ext cx="3423677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4544943" y="4195481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infecție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pozitiv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SARS-CoV-2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44: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73 % 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COVID-19 positive au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înregistrate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persoanele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nevaccinate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administrate: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546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036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raportate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  <a:r>
              <a:rPr kumimoji="0" lang="ro-M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570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EAPI: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ușoare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446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locală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până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oboseală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musculare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și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articulare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moderate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124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reacție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alergică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adverse post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imunizare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50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17223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4896028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informare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614742"/>
            <a:ext cx="13381091" cy="740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oficiale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https://vaccinare.gov.md/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https://covidinfo.md/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https://msmps.gov.md/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http://ansp.md/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vb.me/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sanatate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07.11.2021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9.276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217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1171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.91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07.11.2021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siguranță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9550FB-5BC9-4B04-A3FD-73602E063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61795"/>
              </p:ext>
            </p:extLst>
          </p:nvPr>
        </p:nvGraphicFramePr>
        <p:xfrm>
          <a:off x="1616149" y="0"/>
          <a:ext cx="21753807" cy="1344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3761427" y="5757848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057585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345.964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44 din 2021  (01.11 - 07.11.2021) comparativ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 săptămâna 43 din 2021: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16.1%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5.5%</a:t>
            </a:r>
          </a:p>
          <a:p>
            <a:pPr>
              <a:buClr>
                <a:srgbClr val="10B6F4"/>
              </a:buClr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scăzut cu 7.2%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07.11.202</a:t>
            </a:r>
            <a:r>
              <a:rPr kumimoji="0" lang="en-MD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03608"/>
              </p:ext>
            </p:extLst>
          </p:nvPr>
        </p:nvGraphicFramePr>
        <p:xfrm>
          <a:off x="-1524000" y="5329859"/>
          <a:ext cx="26314399" cy="997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79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.11.2021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07143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07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noiembrie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2.073.572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FB588C-93EC-413F-B183-A97419A8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90" y="3467100"/>
            <a:ext cx="22884712" cy="9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2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ă 1">
            <a:extLst>
              <a:ext uri="{FF2B5EF4-FFF2-40B4-BE49-F238E27FC236}">
                <a16:creationId xmlns:a16="http://schemas.microsoft.com/office/drawing/2014/main" id="{97D9361F-63A6-48D9-A04E-6785F8857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13056"/>
              </p:ext>
            </p:extLst>
          </p:nvPr>
        </p:nvGraphicFramePr>
        <p:xfrm>
          <a:off x="914401" y="4267200"/>
          <a:ext cx="23298149" cy="886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91D300-4E93-47DE-8B35-7C31DDE7148E}"/>
              </a:ext>
            </a:extLst>
          </p:cNvPr>
          <p:cNvCxnSpPr>
            <a:cxnSpLocks/>
          </p:cNvCxnSpPr>
          <p:nvPr/>
        </p:nvCxnSpPr>
        <p:spPr>
          <a:xfrm>
            <a:off x="1641764" y="7033324"/>
            <a:ext cx="21962774" cy="0"/>
          </a:xfrm>
          <a:prstGeom prst="line">
            <a:avLst/>
          </a:prstGeom>
          <a:ln w="57150">
            <a:solidFill>
              <a:srgbClr val="FE006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08F7F-A8C5-4916-9318-E64BD186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431" y="2101928"/>
            <a:ext cx="10377452" cy="116140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778A76-091D-4208-87B7-2CA9FA428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2087852"/>
            <a:ext cx="10377452" cy="11614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199" y="373673"/>
            <a:ext cx="1613332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zile, comparativ cu perioada 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25.10 - 31.10.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39BD198-8452-4BA1-AC92-92202ACF3579}"/>
              </a:ext>
            </a:extLst>
          </p:cNvPr>
          <p:cNvSpPr txBox="1"/>
          <p:nvPr/>
        </p:nvSpPr>
        <p:spPr>
          <a:xfrm>
            <a:off x="3004744" y="4677733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latin typeface="Calibri" panose="020F0502020204030204" pitchFamily="34" charset="0"/>
                <a:cs typeface="Calibri" panose="020F0502020204030204" pitchFamily="34" charset="0"/>
              </a:rPr>
              <a:t>Bălți – </a:t>
            </a:r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364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214393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655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7412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8593708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541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3994800" y="4807727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322</a:t>
            </a:r>
          </a:p>
        </p:txBody>
      </p:sp>
    </p:spTree>
    <p:extLst>
      <p:ext uri="{BB962C8B-B14F-4D97-AF65-F5344CB8AC3E}">
        <p14:creationId xmlns:p14="http://schemas.microsoft.com/office/powerpoint/2010/main" val="2215968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24953-F05D-4263-B9D4-1C98CACA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514" y="306744"/>
            <a:ext cx="11984465" cy="13409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.91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4502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0,94</a:t>
            </a:r>
            <a:endParaRPr lang="en-M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533340" y="3196398"/>
            <a:ext cx="3881690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000" dirty="0" err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Balti</a:t>
            </a:r>
            <a:r>
              <a:rPr lang="en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–</a:t>
            </a:r>
            <a:r>
              <a:rPr lang="ro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0,94</a:t>
            </a:r>
            <a:endParaRPr lang="en-MD" sz="1000" dirty="0">
              <a:solidFill>
                <a:schemeClr val="tx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30718</TotalTime>
  <Words>1215</Words>
  <Application>Microsoft Office PowerPoint</Application>
  <PresentationFormat>Custom</PresentationFormat>
  <Paragraphs>270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54" baseType="lpstr">
      <vt:lpstr>Arial</vt:lpstr>
      <vt:lpstr>Arimo Bold</vt:lpstr>
      <vt:lpstr>Book Antiqua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1_White</vt:lpstr>
      <vt:lpstr>Raport săptămânal    </vt:lpstr>
      <vt:lpstr>COVID-19 (07.11.2021)  </vt:lpstr>
      <vt:lpstr>Indicatori COVID 07.11.2021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0.91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01.11 – 07.11.2021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891</cp:revision>
  <dcterms:modified xsi:type="dcterms:W3CDTF">2021-11-08T13:36:21Z</dcterms:modified>
</cp:coreProperties>
</file>