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9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9" r:id="rId2"/>
  </p:sldMasterIdLst>
  <p:notesMasterIdLst>
    <p:notesMasterId r:id="rId20"/>
  </p:notesMasterIdLst>
  <p:sldIdLst>
    <p:sldId id="400" r:id="rId3"/>
    <p:sldId id="433" r:id="rId4"/>
    <p:sldId id="269" r:id="rId5"/>
    <p:sldId id="402" r:id="rId6"/>
    <p:sldId id="258" r:id="rId7"/>
    <p:sldId id="497" r:id="rId8"/>
    <p:sldId id="498" r:id="rId9"/>
    <p:sldId id="500" r:id="rId10"/>
    <p:sldId id="501" r:id="rId11"/>
    <p:sldId id="407" r:id="rId12"/>
    <p:sldId id="409" r:id="rId13"/>
    <p:sldId id="349" r:id="rId14"/>
    <p:sldId id="387" r:id="rId15"/>
    <p:sldId id="367" r:id="rId16"/>
    <p:sldId id="451" r:id="rId17"/>
    <p:sldId id="270" r:id="rId18"/>
    <p:sldId id="353" r:id="rId1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Ciubotaru" initials="DC" lastIdx="1" clrIdx="0">
    <p:extLst>
      <p:ext uri="{19B8F6BF-5375-455C-9EA6-DF929625EA0E}">
        <p15:presenceInfo xmlns:p15="http://schemas.microsoft.com/office/powerpoint/2012/main" userId="fc2ca31c654db16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0061"/>
    <a:srgbClr val="DA0010"/>
    <a:srgbClr val="1D46F3"/>
    <a:srgbClr val="007949"/>
    <a:srgbClr val="C8C8C8"/>
    <a:srgbClr val="ADA9BB"/>
    <a:srgbClr val="008E40"/>
    <a:srgbClr val="00B1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5" autoAdjust="0"/>
    <p:restoredTop sz="95958"/>
  </p:normalViewPr>
  <p:slideViewPr>
    <p:cSldViewPr snapToGrid="0">
      <p:cViewPr varScale="1">
        <p:scale>
          <a:sx n="30" d="100"/>
          <a:sy n="30" d="100"/>
        </p:scale>
        <p:origin x="764" y="1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Vadim\Covid%20raportare\Cernelea\Europa%20incep%20au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Vadim\Covid%20raportare\Saptaminal\Saptaminal_COVID-08.08.2021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Vadim\Covid%20raportare\Rata%20de%20atac\COVID_MDA_R0_AC_08.08.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wnloads\13%20Baza%20COVID-19%2008-08-20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Vadim\Covid%20raportare\Saptaminal\Saptaminal_COVID-08.08.202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esktop\Vadim\Covid%20raportare\Decese\Baza_de%20_lucru_decese_COVID-19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Incidenta!$B$1</c:f>
              <c:strCache>
                <c:ptCount val="1"/>
                <c:pt idx="0">
                  <c:v>Incidenta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1EB-4601-91A8-26081C19B645}"/>
              </c:ext>
            </c:extLst>
          </c:dPt>
          <c:dPt>
            <c:idx val="2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1EB-4601-91A8-26081C19B64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Incidenta!$A$2:$A$38</c:f>
              <c:strCache>
                <c:ptCount val="37"/>
                <c:pt idx="0">
                  <c:v>Spania</c:v>
                </c:pt>
                <c:pt idx="1">
                  <c:v>Regatul Unit</c:v>
                </c:pt>
                <c:pt idx="2">
                  <c:v>Franţa</c:v>
                </c:pt>
                <c:pt idx="3">
                  <c:v>Islanda</c:v>
                </c:pt>
                <c:pt idx="4">
                  <c:v>Muntenegru</c:v>
                </c:pt>
                <c:pt idx="5">
                  <c:v>Irlanda</c:v>
                </c:pt>
                <c:pt idx="6">
                  <c:v>Grecia</c:v>
                </c:pt>
                <c:pt idx="7">
                  <c:v>Portugalia</c:v>
                </c:pt>
                <c:pt idx="8">
                  <c:v>Malta</c:v>
                </c:pt>
                <c:pt idx="9">
                  <c:v>Olanda</c:v>
                </c:pt>
                <c:pt idx="10">
                  <c:v>Uniunea Europeană</c:v>
                </c:pt>
                <c:pt idx="11">
                  <c:v>Rusia</c:v>
                </c:pt>
                <c:pt idx="12">
                  <c:v>Danemarca</c:v>
                </c:pt>
                <c:pt idx="13">
                  <c:v>Estonia</c:v>
                </c:pt>
                <c:pt idx="14">
                  <c:v>Lituania</c:v>
                </c:pt>
                <c:pt idx="15">
                  <c:v>Belgia</c:v>
                </c:pt>
                <c:pt idx="16">
                  <c:v>Finlanda</c:v>
                </c:pt>
                <c:pt idx="17">
                  <c:v>Bielorusia</c:v>
                </c:pt>
                <c:pt idx="18">
                  <c:v>Italia</c:v>
                </c:pt>
                <c:pt idx="19">
                  <c:v>Elveţia</c:v>
                </c:pt>
                <c:pt idx="20">
                  <c:v>Macedonia de Nord</c:v>
                </c:pt>
                <c:pt idx="21">
                  <c:v>Norvegia</c:v>
                </c:pt>
                <c:pt idx="22">
                  <c:v>Austria</c:v>
                </c:pt>
                <c:pt idx="23">
                  <c:v>Suedia</c:v>
                </c:pt>
                <c:pt idx="24">
                  <c:v>Slovenia</c:v>
                </c:pt>
                <c:pt idx="25">
                  <c:v>Serbia</c:v>
                </c:pt>
                <c:pt idx="26">
                  <c:v>Bulgaria</c:v>
                </c:pt>
                <c:pt idx="27">
                  <c:v>Croaţia</c:v>
                </c:pt>
                <c:pt idx="28">
                  <c:v>Moldova</c:v>
                </c:pt>
                <c:pt idx="29">
                  <c:v>Letonia</c:v>
                </c:pt>
                <c:pt idx="30">
                  <c:v>Germania</c:v>
                </c:pt>
                <c:pt idx="31">
                  <c:v>Albania</c:v>
                </c:pt>
                <c:pt idx="32">
                  <c:v>Ucraina</c:v>
                </c:pt>
                <c:pt idx="33">
                  <c:v>Cehia</c:v>
                </c:pt>
                <c:pt idx="34">
                  <c:v>Bosnia si Hertegovina</c:v>
                </c:pt>
                <c:pt idx="35">
                  <c:v>România</c:v>
                </c:pt>
                <c:pt idx="36">
                  <c:v>Slovacia</c:v>
                </c:pt>
              </c:strCache>
            </c:strRef>
          </c:cat>
          <c:val>
            <c:numRef>
              <c:f>Incidenta!$B$2:$B$38</c:f>
              <c:numCache>
                <c:formatCode>0</c:formatCode>
                <c:ptCount val="37"/>
                <c:pt idx="0">
                  <c:v>570.00630211866883</c:v>
                </c:pt>
                <c:pt idx="1">
                  <c:v>548.50635293803361</c:v>
                </c:pt>
                <c:pt idx="2">
                  <c:v>475.63514020615798</c:v>
                </c:pt>
                <c:pt idx="3">
                  <c:v>453.90797306812698</c:v>
                </c:pt>
                <c:pt idx="4">
                  <c:v>412.63766528590128</c:v>
                </c:pt>
                <c:pt idx="5">
                  <c:v>389.49817374591453</c:v>
                </c:pt>
                <c:pt idx="6">
                  <c:v>369.18554233416944</c:v>
                </c:pt>
                <c:pt idx="7">
                  <c:v>333.61173666318012</c:v>
                </c:pt>
                <c:pt idx="8">
                  <c:v>266.01089786581582</c:v>
                </c:pt>
                <c:pt idx="9">
                  <c:v>246.17121497930071</c:v>
                </c:pt>
                <c:pt idx="10">
                  <c:v>222.68382908577811</c:v>
                </c:pt>
                <c:pt idx="11">
                  <c:v>220.00095518286255</c:v>
                </c:pt>
                <c:pt idx="12">
                  <c:v>210.94883983297447</c:v>
                </c:pt>
                <c:pt idx="13">
                  <c:v>197.20998343526534</c:v>
                </c:pt>
                <c:pt idx="14">
                  <c:v>192.29025755477977</c:v>
                </c:pt>
                <c:pt idx="15">
                  <c:v>186.6605983581218</c:v>
                </c:pt>
                <c:pt idx="16">
                  <c:v>166.39013053382314</c:v>
                </c:pt>
                <c:pt idx="17">
                  <c:v>139.99730676687525</c:v>
                </c:pt>
                <c:pt idx="18">
                  <c:v>130.87983073290485</c:v>
                </c:pt>
                <c:pt idx="19">
                  <c:v>129.52292922637903</c:v>
                </c:pt>
                <c:pt idx="20">
                  <c:v>93.458392534848898</c:v>
                </c:pt>
                <c:pt idx="21">
                  <c:v>92.704355586767917</c:v>
                </c:pt>
                <c:pt idx="22">
                  <c:v>75.162683294552977</c:v>
                </c:pt>
                <c:pt idx="23">
                  <c:v>71.189530939762776</c:v>
                </c:pt>
                <c:pt idx="24">
                  <c:v>70.073242650124826</c:v>
                </c:pt>
                <c:pt idx="25">
                  <c:v>64.263658039165193</c:v>
                </c:pt>
                <c:pt idx="26">
                  <c:v>63.317178721190359</c:v>
                </c:pt>
                <c:pt idx="27">
                  <c:v>59.450728246895139</c:v>
                </c:pt>
                <c:pt idx="28">
                  <c:v>57.74489766544805</c:v>
                </c:pt>
                <c:pt idx="29">
                  <c:v>50.451730843236277</c:v>
                </c:pt>
                <c:pt idx="30">
                  <c:v>41.429988510950622</c:v>
                </c:pt>
                <c:pt idx="31">
                  <c:v>36.077947850143964</c:v>
                </c:pt>
                <c:pt idx="32">
                  <c:v>24.631831687777666</c:v>
                </c:pt>
                <c:pt idx="33">
                  <c:v>21.852818981032406</c:v>
                </c:pt>
                <c:pt idx="34">
                  <c:v>21.053949671853015</c:v>
                </c:pt>
                <c:pt idx="35">
                  <c:v>13.756776010780033</c:v>
                </c:pt>
                <c:pt idx="36">
                  <c:v>12.668057712156099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EB-4601-91A8-26081C19B6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63002832"/>
        <c:axId val="862995288"/>
      </c:barChart>
      <c:catAx>
        <c:axId val="863002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62995288"/>
        <c:crosses val="autoZero"/>
        <c:auto val="1"/>
        <c:lblAlgn val="ctr"/>
        <c:lblOffset val="100"/>
        <c:noMultiLvlLbl val="0"/>
      </c:catAx>
      <c:valAx>
        <c:axId val="862995288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63002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'Tari de import'!$A$1:$A$14</c:f>
              <c:strCache>
                <c:ptCount val="14"/>
                <c:pt idx="0">
                  <c:v>Albania</c:v>
                </c:pt>
                <c:pt idx="1">
                  <c:v>Belgia</c:v>
                </c:pt>
                <c:pt idx="2">
                  <c:v>Egipt</c:v>
                </c:pt>
                <c:pt idx="3">
                  <c:v>Marea Britanie</c:v>
                </c:pt>
                <c:pt idx="4">
                  <c:v>Portugalia</c:v>
                </c:pt>
                <c:pt idx="5">
                  <c:v>SUA</c:v>
                </c:pt>
                <c:pt idx="6">
                  <c:v>România</c:v>
                </c:pt>
                <c:pt idx="7">
                  <c:v>Ucraina</c:v>
                </c:pt>
                <c:pt idx="8">
                  <c:v>Franța</c:v>
                </c:pt>
                <c:pt idx="9">
                  <c:v>Germania</c:v>
                </c:pt>
                <c:pt idx="10">
                  <c:v>Rusia</c:v>
                </c:pt>
                <c:pt idx="11">
                  <c:v>Bulgaria</c:v>
                </c:pt>
                <c:pt idx="12">
                  <c:v>Italia</c:v>
                </c:pt>
                <c:pt idx="13">
                  <c:v>Turcia</c:v>
                </c:pt>
              </c:strCache>
            </c:strRef>
          </c:cat>
          <c:val>
            <c:numRef>
              <c:f>'Tari de import'!$B$1:$B$14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4</c:v>
                </c:pt>
                <c:pt idx="9">
                  <c:v>4</c:v>
                </c:pt>
                <c:pt idx="10">
                  <c:v>6</c:v>
                </c:pt>
                <c:pt idx="11">
                  <c:v>7</c:v>
                </c:pt>
                <c:pt idx="12">
                  <c:v>7</c:v>
                </c:pt>
                <c:pt idx="1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04-465C-A735-BF6A964D6D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44781968"/>
        <c:axId val="1644757264"/>
      </c:barChart>
      <c:catAx>
        <c:axId val="16447819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644757264"/>
        <c:crosses val="autoZero"/>
        <c:auto val="1"/>
        <c:lblAlgn val="ctr"/>
        <c:lblOffset val="100"/>
        <c:noMultiLvlLbl val="0"/>
      </c:catAx>
      <c:valAx>
        <c:axId val="164475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644781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011557800792402E-2"/>
          <c:y val="4.1522235765840257E-2"/>
          <c:w val="0.93995934081126609"/>
          <c:h val="0.77173138081192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Saptamini!$B$1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0"/>
              <c:layout>
                <c:manualLayout>
                  <c:x val="-1.2879377431906616E-2"/>
                  <c:y val="6.99074074074071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76F-4FA6-911F-49718CF930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Saptamini!$A$2:$A$75</c:f>
              <c:strCache>
                <c:ptCount val="74"/>
                <c:pt idx="0">
                  <c:v>08.03-15.03</c:v>
                </c:pt>
                <c:pt idx="1">
                  <c:v>16.03-22.03</c:v>
                </c:pt>
                <c:pt idx="2">
                  <c:v>23.03.29.03</c:v>
                </c:pt>
                <c:pt idx="3">
                  <c:v>30.03-05.04</c:v>
                </c:pt>
                <c:pt idx="4">
                  <c:v>06.04-12.04</c:v>
                </c:pt>
                <c:pt idx="5">
                  <c:v>13.04-19.04</c:v>
                </c:pt>
                <c:pt idx="6">
                  <c:v>20.04-26.04</c:v>
                </c:pt>
                <c:pt idx="7">
                  <c:v>27.04-03.05</c:v>
                </c:pt>
                <c:pt idx="8">
                  <c:v>04.05-10.05</c:v>
                </c:pt>
                <c:pt idx="9">
                  <c:v>11.05 -17.05</c:v>
                </c:pt>
                <c:pt idx="10">
                  <c:v>18.05-24.05</c:v>
                </c:pt>
                <c:pt idx="11">
                  <c:v>25.05-31.05</c:v>
                </c:pt>
                <c:pt idx="12">
                  <c:v>01.06-07.06</c:v>
                </c:pt>
                <c:pt idx="13">
                  <c:v>08.06 - 14.06</c:v>
                </c:pt>
                <c:pt idx="14">
                  <c:v>15.06-21.06</c:v>
                </c:pt>
                <c:pt idx="15">
                  <c:v>22.06-28.06</c:v>
                </c:pt>
                <c:pt idx="16">
                  <c:v>29.06-05.07</c:v>
                </c:pt>
                <c:pt idx="17">
                  <c:v>06.07-12.07</c:v>
                </c:pt>
                <c:pt idx="18">
                  <c:v>13.07-19.07</c:v>
                </c:pt>
                <c:pt idx="19">
                  <c:v>20.07-26.07</c:v>
                </c:pt>
                <c:pt idx="20">
                  <c:v>27.07-02.08</c:v>
                </c:pt>
                <c:pt idx="21">
                  <c:v>03.08-09.08</c:v>
                </c:pt>
                <c:pt idx="22">
                  <c:v>10.08-16.08</c:v>
                </c:pt>
                <c:pt idx="23">
                  <c:v>17.08-23.08</c:v>
                </c:pt>
                <c:pt idx="24">
                  <c:v>24.08-30.08</c:v>
                </c:pt>
                <c:pt idx="25">
                  <c:v>31.08-06.09</c:v>
                </c:pt>
                <c:pt idx="26">
                  <c:v>07.09-13.09</c:v>
                </c:pt>
                <c:pt idx="27">
                  <c:v>14.09-20.09</c:v>
                </c:pt>
                <c:pt idx="28">
                  <c:v>21.09-27.09</c:v>
                </c:pt>
                <c:pt idx="29">
                  <c:v>28.09-04.10</c:v>
                </c:pt>
                <c:pt idx="30">
                  <c:v>05.10-11.10</c:v>
                </c:pt>
                <c:pt idx="31">
                  <c:v>12.10-18.10</c:v>
                </c:pt>
                <c:pt idx="32">
                  <c:v>19.10-25.10</c:v>
                </c:pt>
                <c:pt idx="33">
                  <c:v>26.10-01.11</c:v>
                </c:pt>
                <c:pt idx="34">
                  <c:v>02.11-08.11</c:v>
                </c:pt>
                <c:pt idx="35">
                  <c:v>09.11-15.11</c:v>
                </c:pt>
                <c:pt idx="36">
                  <c:v>16.11-22.11</c:v>
                </c:pt>
                <c:pt idx="37">
                  <c:v>23.11-29.11</c:v>
                </c:pt>
                <c:pt idx="38">
                  <c:v>30.11-06.12</c:v>
                </c:pt>
                <c:pt idx="39">
                  <c:v>07.12-13.12</c:v>
                </c:pt>
                <c:pt idx="40">
                  <c:v>14.12-20.12</c:v>
                </c:pt>
                <c:pt idx="41">
                  <c:v>21.12-27.12</c:v>
                </c:pt>
                <c:pt idx="42">
                  <c:v>28.12-03.01.2021</c:v>
                </c:pt>
                <c:pt idx="43">
                  <c:v>04.01-10.01.2021</c:v>
                </c:pt>
                <c:pt idx="44">
                  <c:v>11.01-17.01.2021</c:v>
                </c:pt>
                <c:pt idx="45">
                  <c:v>18.01-24.01.2021</c:v>
                </c:pt>
                <c:pt idx="46">
                  <c:v>25.01-31.01.2021</c:v>
                </c:pt>
                <c:pt idx="47">
                  <c:v>01.02 - 07.02.2021</c:v>
                </c:pt>
                <c:pt idx="48">
                  <c:v>08.02 - 14.02.2021</c:v>
                </c:pt>
                <c:pt idx="49">
                  <c:v>15.02 - 21.02.2021</c:v>
                </c:pt>
                <c:pt idx="50">
                  <c:v>22.02 - 28.02.2021</c:v>
                </c:pt>
                <c:pt idx="51">
                  <c:v>01.03 - 07.03.2021</c:v>
                </c:pt>
                <c:pt idx="52">
                  <c:v>08.03 - 14.03.2021</c:v>
                </c:pt>
                <c:pt idx="53">
                  <c:v>15.03 - 21.03.2021</c:v>
                </c:pt>
                <c:pt idx="54">
                  <c:v>22.03 - 28.03.2021</c:v>
                </c:pt>
                <c:pt idx="55">
                  <c:v>29.03 - 04.04.2021</c:v>
                </c:pt>
                <c:pt idx="56">
                  <c:v>05.04 - 11.04.2021</c:v>
                </c:pt>
                <c:pt idx="57">
                  <c:v>12.04 - 18.04.2021</c:v>
                </c:pt>
                <c:pt idx="58">
                  <c:v>19.04 - 25.04.2021</c:v>
                </c:pt>
                <c:pt idx="59">
                  <c:v>26.04 - 02.05.2021</c:v>
                </c:pt>
                <c:pt idx="60">
                  <c:v>03.05 - 09.05.2021</c:v>
                </c:pt>
                <c:pt idx="61">
                  <c:v>10.05 - 16.05.2021</c:v>
                </c:pt>
                <c:pt idx="62">
                  <c:v>17.05 - 23.05.2021</c:v>
                </c:pt>
                <c:pt idx="63">
                  <c:v>24.05 - 30.05.2021</c:v>
                </c:pt>
                <c:pt idx="64">
                  <c:v>31.05 - 06.06.2021</c:v>
                </c:pt>
                <c:pt idx="65">
                  <c:v>07.06 - 13.06.2021</c:v>
                </c:pt>
                <c:pt idx="66">
                  <c:v>14.06 - 20.06.2021</c:v>
                </c:pt>
                <c:pt idx="67">
                  <c:v>21.06 - 27.06.2021</c:v>
                </c:pt>
                <c:pt idx="68">
                  <c:v>28.06 - 04.07.2021</c:v>
                </c:pt>
                <c:pt idx="69">
                  <c:v>05.07 - 11.07.2021</c:v>
                </c:pt>
                <c:pt idx="70">
                  <c:v>12.07 - 18.07.2021</c:v>
                </c:pt>
                <c:pt idx="71">
                  <c:v>19.07 - 25.07.2021</c:v>
                </c:pt>
                <c:pt idx="72">
                  <c:v>26.07 - 01.08.2021</c:v>
                </c:pt>
                <c:pt idx="73">
                  <c:v>02.08 - 08.08.2021</c:v>
                </c:pt>
              </c:strCache>
            </c:strRef>
          </c:cat>
          <c:val>
            <c:numRef>
              <c:f>Saptamini!$B$2:$B$75</c:f>
              <c:numCache>
                <c:formatCode>General</c:formatCode>
                <c:ptCount val="74"/>
                <c:pt idx="0">
                  <c:v>23</c:v>
                </c:pt>
                <c:pt idx="1">
                  <c:v>71</c:v>
                </c:pt>
                <c:pt idx="2">
                  <c:v>169</c:v>
                </c:pt>
                <c:pt idx="3">
                  <c:v>601</c:v>
                </c:pt>
                <c:pt idx="4">
                  <c:v>798</c:v>
                </c:pt>
                <c:pt idx="5">
                  <c:v>810</c:v>
                </c:pt>
                <c:pt idx="6">
                  <c:v>936</c:v>
                </c:pt>
                <c:pt idx="7">
                  <c:v>713</c:v>
                </c:pt>
                <c:pt idx="8">
                  <c:v>806</c:v>
                </c:pt>
                <c:pt idx="9">
                  <c:v>1133</c:v>
                </c:pt>
                <c:pt idx="10">
                  <c:v>1033</c:v>
                </c:pt>
                <c:pt idx="11">
                  <c:v>1158</c:v>
                </c:pt>
                <c:pt idx="12">
                  <c:v>1449</c:v>
                </c:pt>
                <c:pt idx="13">
                  <c:v>2040</c:v>
                </c:pt>
                <c:pt idx="14">
                  <c:v>2460</c:v>
                </c:pt>
                <c:pt idx="15">
                  <c:v>2050</c:v>
                </c:pt>
                <c:pt idx="16">
                  <c:v>1564</c:v>
                </c:pt>
                <c:pt idx="17">
                  <c:v>1568</c:v>
                </c:pt>
                <c:pt idx="18">
                  <c:v>1598</c:v>
                </c:pt>
                <c:pt idx="19">
                  <c:v>2054</c:v>
                </c:pt>
                <c:pt idx="20">
                  <c:v>2328</c:v>
                </c:pt>
                <c:pt idx="21">
                  <c:v>2298</c:v>
                </c:pt>
                <c:pt idx="22">
                  <c:v>2523</c:v>
                </c:pt>
                <c:pt idx="23">
                  <c:v>3295</c:v>
                </c:pt>
                <c:pt idx="24">
                  <c:v>3222</c:v>
                </c:pt>
                <c:pt idx="25">
                  <c:v>3097</c:v>
                </c:pt>
                <c:pt idx="26">
                  <c:v>3181</c:v>
                </c:pt>
                <c:pt idx="27">
                  <c:v>3618</c:v>
                </c:pt>
                <c:pt idx="28">
                  <c:v>4279</c:v>
                </c:pt>
                <c:pt idx="29">
                  <c:v>5704</c:v>
                </c:pt>
                <c:pt idx="30">
                  <c:v>5572</c:v>
                </c:pt>
                <c:pt idx="31">
                  <c:v>4899</c:v>
                </c:pt>
                <c:pt idx="32">
                  <c:v>4453</c:v>
                </c:pt>
                <c:pt idx="33">
                  <c:v>5079</c:v>
                </c:pt>
                <c:pt idx="34">
                  <c:v>5764</c:v>
                </c:pt>
                <c:pt idx="35">
                  <c:v>6933</c:v>
                </c:pt>
                <c:pt idx="36">
                  <c:v>8662</c:v>
                </c:pt>
                <c:pt idx="37">
                  <c:v>9076</c:v>
                </c:pt>
                <c:pt idx="38">
                  <c:v>9348</c:v>
                </c:pt>
                <c:pt idx="39">
                  <c:v>10153</c:v>
                </c:pt>
                <c:pt idx="40">
                  <c:v>8689</c:v>
                </c:pt>
                <c:pt idx="41">
                  <c:v>6148</c:v>
                </c:pt>
                <c:pt idx="42">
                  <c:v>4518</c:v>
                </c:pt>
                <c:pt idx="43">
                  <c:v>3518</c:v>
                </c:pt>
                <c:pt idx="44">
                  <c:v>3463</c:v>
                </c:pt>
                <c:pt idx="45">
                  <c:v>3348</c:v>
                </c:pt>
                <c:pt idx="46">
                  <c:v>3602</c:v>
                </c:pt>
                <c:pt idx="47">
                  <c:v>4765</c:v>
                </c:pt>
                <c:pt idx="48">
                  <c:v>5617</c:v>
                </c:pt>
                <c:pt idx="49">
                  <c:v>6566</c:v>
                </c:pt>
                <c:pt idx="50">
                  <c:v>8701</c:v>
                </c:pt>
                <c:pt idx="51">
                  <c:v>9799</c:v>
                </c:pt>
                <c:pt idx="52">
                  <c:v>9211</c:v>
                </c:pt>
                <c:pt idx="53">
                  <c:v>10571</c:v>
                </c:pt>
                <c:pt idx="54">
                  <c:v>11487</c:v>
                </c:pt>
                <c:pt idx="55">
                  <c:v>8566</c:v>
                </c:pt>
                <c:pt idx="56">
                  <c:v>6130</c:v>
                </c:pt>
                <c:pt idx="57">
                  <c:v>4680</c:v>
                </c:pt>
                <c:pt idx="58">
                  <c:v>3242</c:v>
                </c:pt>
                <c:pt idx="59">
                  <c:v>2196</c:v>
                </c:pt>
                <c:pt idx="60">
                  <c:v>1414</c:v>
                </c:pt>
                <c:pt idx="61">
                  <c:v>1096</c:v>
                </c:pt>
                <c:pt idx="62">
                  <c:v>831</c:v>
                </c:pt>
                <c:pt idx="63">
                  <c:v>469</c:v>
                </c:pt>
                <c:pt idx="64">
                  <c:v>308</c:v>
                </c:pt>
                <c:pt idx="65">
                  <c:v>344</c:v>
                </c:pt>
                <c:pt idx="66">
                  <c:v>343</c:v>
                </c:pt>
                <c:pt idx="67">
                  <c:v>419</c:v>
                </c:pt>
                <c:pt idx="68">
                  <c:v>411</c:v>
                </c:pt>
                <c:pt idx="69">
                  <c:v>497</c:v>
                </c:pt>
                <c:pt idx="70">
                  <c:v>479</c:v>
                </c:pt>
                <c:pt idx="71">
                  <c:v>678</c:v>
                </c:pt>
                <c:pt idx="72">
                  <c:v>925</c:v>
                </c:pt>
                <c:pt idx="73">
                  <c:v>1081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6F-4FA6-911F-49718CF930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067456"/>
        <c:axId val="148068992"/>
      </c:barChart>
      <c:lineChart>
        <c:grouping val="standard"/>
        <c:varyColors val="0"/>
        <c:ser>
          <c:idx val="2"/>
          <c:order val="2"/>
          <c:tx>
            <c:strRef>
              <c:f>Saptamini!$D$1</c:f>
              <c:strCache>
                <c:ptCount val="1"/>
                <c:pt idx="0">
                  <c:v>vindecați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Saptamini!$A$2:$A$75</c:f>
              <c:strCache>
                <c:ptCount val="74"/>
                <c:pt idx="0">
                  <c:v>08.03-15.03</c:v>
                </c:pt>
                <c:pt idx="1">
                  <c:v>16.03-22.03</c:v>
                </c:pt>
                <c:pt idx="2">
                  <c:v>23.03.29.03</c:v>
                </c:pt>
                <c:pt idx="3">
                  <c:v>30.03-05.04</c:v>
                </c:pt>
                <c:pt idx="4">
                  <c:v>06.04-12.04</c:v>
                </c:pt>
                <c:pt idx="5">
                  <c:v>13.04-19.04</c:v>
                </c:pt>
                <c:pt idx="6">
                  <c:v>20.04-26.04</c:v>
                </c:pt>
                <c:pt idx="7">
                  <c:v>27.04-03.05</c:v>
                </c:pt>
                <c:pt idx="8">
                  <c:v>04.05-10.05</c:v>
                </c:pt>
                <c:pt idx="9">
                  <c:v>11.05 -17.05</c:v>
                </c:pt>
                <c:pt idx="10">
                  <c:v>18.05-24.05</c:v>
                </c:pt>
                <c:pt idx="11">
                  <c:v>25.05-31.05</c:v>
                </c:pt>
                <c:pt idx="12">
                  <c:v>01.06-07.06</c:v>
                </c:pt>
                <c:pt idx="13">
                  <c:v>08.06 - 14.06</c:v>
                </c:pt>
                <c:pt idx="14">
                  <c:v>15.06-21.06</c:v>
                </c:pt>
                <c:pt idx="15">
                  <c:v>22.06-28.06</c:v>
                </c:pt>
                <c:pt idx="16">
                  <c:v>29.06-05.07</c:v>
                </c:pt>
                <c:pt idx="17">
                  <c:v>06.07-12.07</c:v>
                </c:pt>
                <c:pt idx="18">
                  <c:v>13.07-19.07</c:v>
                </c:pt>
                <c:pt idx="19">
                  <c:v>20.07-26.07</c:v>
                </c:pt>
                <c:pt idx="20">
                  <c:v>27.07-02.08</c:v>
                </c:pt>
                <c:pt idx="21">
                  <c:v>03.08-09.08</c:v>
                </c:pt>
                <c:pt idx="22">
                  <c:v>10.08-16.08</c:v>
                </c:pt>
                <c:pt idx="23">
                  <c:v>17.08-23.08</c:v>
                </c:pt>
                <c:pt idx="24">
                  <c:v>24.08-30.08</c:v>
                </c:pt>
                <c:pt idx="25">
                  <c:v>31.08-06.09</c:v>
                </c:pt>
                <c:pt idx="26">
                  <c:v>07.09-13.09</c:v>
                </c:pt>
                <c:pt idx="27">
                  <c:v>14.09-20.09</c:v>
                </c:pt>
                <c:pt idx="28">
                  <c:v>21.09-27.09</c:v>
                </c:pt>
                <c:pt idx="29">
                  <c:v>28.09-04.10</c:v>
                </c:pt>
                <c:pt idx="30">
                  <c:v>05.10-11.10</c:v>
                </c:pt>
                <c:pt idx="31">
                  <c:v>12.10-18.10</c:v>
                </c:pt>
                <c:pt idx="32">
                  <c:v>19.10-25.10</c:v>
                </c:pt>
                <c:pt idx="33">
                  <c:v>26.10-01.11</c:v>
                </c:pt>
                <c:pt idx="34">
                  <c:v>02.11-08.11</c:v>
                </c:pt>
                <c:pt idx="35">
                  <c:v>09.11-15.11</c:v>
                </c:pt>
                <c:pt idx="36">
                  <c:v>16.11-22.11</c:v>
                </c:pt>
                <c:pt idx="37">
                  <c:v>23.11-29.11</c:v>
                </c:pt>
                <c:pt idx="38">
                  <c:v>30.11-06.12</c:v>
                </c:pt>
                <c:pt idx="39">
                  <c:v>07.12-13.12</c:v>
                </c:pt>
                <c:pt idx="40">
                  <c:v>14.12-20.12</c:v>
                </c:pt>
                <c:pt idx="41">
                  <c:v>21.12-27.12</c:v>
                </c:pt>
                <c:pt idx="42">
                  <c:v>28.12-03.01.2021</c:v>
                </c:pt>
                <c:pt idx="43">
                  <c:v>04.01-10.01.2021</c:v>
                </c:pt>
                <c:pt idx="44">
                  <c:v>11.01-17.01.2021</c:v>
                </c:pt>
                <c:pt idx="45">
                  <c:v>18.01-24.01.2021</c:v>
                </c:pt>
                <c:pt idx="46">
                  <c:v>25.01-31.01.2021</c:v>
                </c:pt>
                <c:pt idx="47">
                  <c:v>01.02 - 07.02.2021</c:v>
                </c:pt>
                <c:pt idx="48">
                  <c:v>08.02 - 14.02.2021</c:v>
                </c:pt>
                <c:pt idx="49">
                  <c:v>15.02 - 21.02.2021</c:v>
                </c:pt>
                <c:pt idx="50">
                  <c:v>22.02 - 28.02.2021</c:v>
                </c:pt>
                <c:pt idx="51">
                  <c:v>01.03 - 07.03.2021</c:v>
                </c:pt>
                <c:pt idx="52">
                  <c:v>08.03 - 14.03.2021</c:v>
                </c:pt>
                <c:pt idx="53">
                  <c:v>15.03 - 21.03.2021</c:v>
                </c:pt>
                <c:pt idx="54">
                  <c:v>22.03 - 28.03.2021</c:v>
                </c:pt>
                <c:pt idx="55">
                  <c:v>29.03 - 04.04.2021</c:v>
                </c:pt>
                <c:pt idx="56">
                  <c:v>05.04 - 11.04.2021</c:v>
                </c:pt>
                <c:pt idx="57">
                  <c:v>12.04 - 18.04.2021</c:v>
                </c:pt>
                <c:pt idx="58">
                  <c:v>19.04 - 25.04.2021</c:v>
                </c:pt>
                <c:pt idx="59">
                  <c:v>26.04 - 02.05.2021</c:v>
                </c:pt>
                <c:pt idx="60">
                  <c:v>03.05 - 09.05.2021</c:v>
                </c:pt>
                <c:pt idx="61">
                  <c:v>10.05 - 16.05.2021</c:v>
                </c:pt>
                <c:pt idx="62">
                  <c:v>17.05 - 23.05.2021</c:v>
                </c:pt>
                <c:pt idx="63">
                  <c:v>24.05 - 30.05.2021</c:v>
                </c:pt>
                <c:pt idx="64">
                  <c:v>31.05 - 06.06.2021</c:v>
                </c:pt>
                <c:pt idx="65">
                  <c:v>07.06 - 13.06.2021</c:v>
                </c:pt>
                <c:pt idx="66">
                  <c:v>14.06 - 20.06.2021</c:v>
                </c:pt>
                <c:pt idx="67">
                  <c:v>21.06 - 27.06.2021</c:v>
                </c:pt>
                <c:pt idx="68">
                  <c:v>28.06 - 04.07.2021</c:v>
                </c:pt>
                <c:pt idx="69">
                  <c:v>05.07 - 11.07.2021</c:v>
                </c:pt>
                <c:pt idx="70">
                  <c:v>12.07 - 18.07.2021</c:v>
                </c:pt>
                <c:pt idx="71">
                  <c:v>19.07 - 25.07.2021</c:v>
                </c:pt>
                <c:pt idx="72">
                  <c:v>26.07 - 01.08.2021</c:v>
                </c:pt>
                <c:pt idx="73">
                  <c:v>02.08 - 08.08.2021</c:v>
                </c:pt>
              </c:strCache>
            </c:strRef>
          </c:cat>
          <c:val>
            <c:numRef>
              <c:f>Saptamini!$D$2:$D$75</c:f>
              <c:numCache>
                <c:formatCode>General</c:formatCode>
                <c:ptCount val="74"/>
                <c:pt idx="0">
                  <c:v>0</c:v>
                </c:pt>
                <c:pt idx="1">
                  <c:v>0</c:v>
                </c:pt>
                <c:pt idx="2">
                  <c:v>11</c:v>
                </c:pt>
                <c:pt idx="3">
                  <c:v>19</c:v>
                </c:pt>
                <c:pt idx="4">
                  <c:v>64</c:v>
                </c:pt>
                <c:pt idx="5">
                  <c:v>363</c:v>
                </c:pt>
                <c:pt idx="6">
                  <c:v>438</c:v>
                </c:pt>
                <c:pt idx="7">
                  <c:v>487</c:v>
                </c:pt>
                <c:pt idx="8">
                  <c:v>576</c:v>
                </c:pt>
                <c:pt idx="9">
                  <c:v>450</c:v>
                </c:pt>
                <c:pt idx="10">
                  <c:v>1305</c:v>
                </c:pt>
                <c:pt idx="11">
                  <c:v>868</c:v>
                </c:pt>
                <c:pt idx="12">
                  <c:v>1066</c:v>
                </c:pt>
                <c:pt idx="13">
                  <c:v>985</c:v>
                </c:pt>
                <c:pt idx="14">
                  <c:v>1273</c:v>
                </c:pt>
                <c:pt idx="15">
                  <c:v>1185</c:v>
                </c:pt>
                <c:pt idx="16">
                  <c:v>1637</c:v>
                </c:pt>
                <c:pt idx="17">
                  <c:v>1949</c:v>
                </c:pt>
                <c:pt idx="18">
                  <c:v>1709</c:v>
                </c:pt>
                <c:pt idx="19">
                  <c:v>1533</c:v>
                </c:pt>
                <c:pt idx="20">
                  <c:v>1907</c:v>
                </c:pt>
                <c:pt idx="21">
                  <c:v>1484</c:v>
                </c:pt>
                <c:pt idx="22">
                  <c:v>1920</c:v>
                </c:pt>
                <c:pt idx="23">
                  <c:v>2042</c:v>
                </c:pt>
                <c:pt idx="24">
                  <c:v>2242</c:v>
                </c:pt>
                <c:pt idx="25">
                  <c:v>2679</c:v>
                </c:pt>
                <c:pt idx="26">
                  <c:v>3147</c:v>
                </c:pt>
                <c:pt idx="27">
                  <c:v>3306</c:v>
                </c:pt>
                <c:pt idx="28">
                  <c:v>3224</c:v>
                </c:pt>
                <c:pt idx="29">
                  <c:v>3113</c:v>
                </c:pt>
                <c:pt idx="30">
                  <c:v>3402</c:v>
                </c:pt>
                <c:pt idx="31">
                  <c:v>3485</c:v>
                </c:pt>
                <c:pt idx="32">
                  <c:v>4448</c:v>
                </c:pt>
                <c:pt idx="33">
                  <c:v>4022</c:v>
                </c:pt>
                <c:pt idx="34">
                  <c:v>6196</c:v>
                </c:pt>
                <c:pt idx="35">
                  <c:v>8264</c:v>
                </c:pt>
                <c:pt idx="36">
                  <c:v>8744</c:v>
                </c:pt>
                <c:pt idx="37">
                  <c:v>15070</c:v>
                </c:pt>
                <c:pt idx="38">
                  <c:v>6658</c:v>
                </c:pt>
                <c:pt idx="39">
                  <c:v>7657</c:v>
                </c:pt>
                <c:pt idx="40">
                  <c:v>9734</c:v>
                </c:pt>
                <c:pt idx="41">
                  <c:v>8769</c:v>
                </c:pt>
                <c:pt idx="42">
                  <c:v>5843</c:v>
                </c:pt>
                <c:pt idx="43">
                  <c:v>5193</c:v>
                </c:pt>
                <c:pt idx="44">
                  <c:v>4710</c:v>
                </c:pt>
                <c:pt idx="45">
                  <c:v>3798</c:v>
                </c:pt>
                <c:pt idx="46">
                  <c:v>2860</c:v>
                </c:pt>
                <c:pt idx="47">
                  <c:v>3695</c:v>
                </c:pt>
                <c:pt idx="48">
                  <c:v>3642</c:v>
                </c:pt>
                <c:pt idx="49">
                  <c:v>4466</c:v>
                </c:pt>
                <c:pt idx="50">
                  <c:v>4285</c:v>
                </c:pt>
                <c:pt idx="51">
                  <c:v>5152</c:v>
                </c:pt>
                <c:pt idx="52">
                  <c:v>6992</c:v>
                </c:pt>
                <c:pt idx="53">
                  <c:v>10041</c:v>
                </c:pt>
                <c:pt idx="54">
                  <c:v>13406</c:v>
                </c:pt>
                <c:pt idx="55">
                  <c:v>13322</c:v>
                </c:pt>
                <c:pt idx="56">
                  <c:v>7836</c:v>
                </c:pt>
                <c:pt idx="57">
                  <c:v>8308</c:v>
                </c:pt>
                <c:pt idx="58">
                  <c:v>6170</c:v>
                </c:pt>
                <c:pt idx="59">
                  <c:v>3419</c:v>
                </c:pt>
                <c:pt idx="60">
                  <c:v>2710</c:v>
                </c:pt>
                <c:pt idx="61">
                  <c:v>1323</c:v>
                </c:pt>
                <c:pt idx="62">
                  <c:v>1713</c:v>
                </c:pt>
                <c:pt idx="63">
                  <c:v>880</c:v>
                </c:pt>
                <c:pt idx="64">
                  <c:v>596</c:v>
                </c:pt>
                <c:pt idx="65">
                  <c:v>631</c:v>
                </c:pt>
                <c:pt idx="66">
                  <c:v>506</c:v>
                </c:pt>
                <c:pt idx="67">
                  <c:v>379</c:v>
                </c:pt>
                <c:pt idx="68">
                  <c:v>380</c:v>
                </c:pt>
                <c:pt idx="69">
                  <c:v>515</c:v>
                </c:pt>
                <c:pt idx="70">
                  <c:v>466</c:v>
                </c:pt>
                <c:pt idx="71">
                  <c:v>576</c:v>
                </c:pt>
                <c:pt idx="72">
                  <c:v>615</c:v>
                </c:pt>
                <c:pt idx="73">
                  <c:v>804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76F-4FA6-911F-49718CF930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067456"/>
        <c:axId val="148068992"/>
      </c:lineChart>
      <c:lineChart>
        <c:grouping val="standard"/>
        <c:varyColors val="0"/>
        <c:ser>
          <c:idx val="1"/>
          <c:order val="1"/>
          <c:tx>
            <c:strRef>
              <c:f>Saptamini!$C$1</c:f>
              <c:strCache>
                <c:ptCount val="1"/>
                <c:pt idx="0">
                  <c:v>decese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Saptamini!$A$2:$A$75</c:f>
              <c:strCache>
                <c:ptCount val="74"/>
                <c:pt idx="0">
                  <c:v>08.03-15.03</c:v>
                </c:pt>
                <c:pt idx="1">
                  <c:v>16.03-22.03</c:v>
                </c:pt>
                <c:pt idx="2">
                  <c:v>23.03.29.03</c:v>
                </c:pt>
                <c:pt idx="3">
                  <c:v>30.03-05.04</c:v>
                </c:pt>
                <c:pt idx="4">
                  <c:v>06.04-12.04</c:v>
                </c:pt>
                <c:pt idx="5">
                  <c:v>13.04-19.04</c:v>
                </c:pt>
                <c:pt idx="6">
                  <c:v>20.04-26.04</c:v>
                </c:pt>
                <c:pt idx="7">
                  <c:v>27.04-03.05</c:v>
                </c:pt>
                <c:pt idx="8">
                  <c:v>04.05-10.05</c:v>
                </c:pt>
                <c:pt idx="9">
                  <c:v>11.05 -17.05</c:v>
                </c:pt>
                <c:pt idx="10">
                  <c:v>18.05-24.05</c:v>
                </c:pt>
                <c:pt idx="11">
                  <c:v>25.05-31.05</c:v>
                </c:pt>
                <c:pt idx="12">
                  <c:v>01.06-07.06</c:v>
                </c:pt>
                <c:pt idx="13">
                  <c:v>08.06 - 14.06</c:v>
                </c:pt>
                <c:pt idx="14">
                  <c:v>15.06-21.06</c:v>
                </c:pt>
                <c:pt idx="15">
                  <c:v>22.06-28.06</c:v>
                </c:pt>
                <c:pt idx="16">
                  <c:v>29.06-05.07</c:v>
                </c:pt>
                <c:pt idx="17">
                  <c:v>06.07-12.07</c:v>
                </c:pt>
                <c:pt idx="18">
                  <c:v>13.07-19.07</c:v>
                </c:pt>
                <c:pt idx="19">
                  <c:v>20.07-26.07</c:v>
                </c:pt>
                <c:pt idx="20">
                  <c:v>27.07-02.08</c:v>
                </c:pt>
                <c:pt idx="21">
                  <c:v>03.08-09.08</c:v>
                </c:pt>
                <c:pt idx="22">
                  <c:v>10.08-16.08</c:v>
                </c:pt>
                <c:pt idx="23">
                  <c:v>17.08-23.08</c:v>
                </c:pt>
                <c:pt idx="24">
                  <c:v>24.08-30.08</c:v>
                </c:pt>
                <c:pt idx="25">
                  <c:v>31.08-06.09</c:v>
                </c:pt>
                <c:pt idx="26">
                  <c:v>07.09-13.09</c:v>
                </c:pt>
                <c:pt idx="27">
                  <c:v>14.09-20.09</c:v>
                </c:pt>
                <c:pt idx="28">
                  <c:v>21.09-27.09</c:v>
                </c:pt>
                <c:pt idx="29">
                  <c:v>28.09-04.10</c:v>
                </c:pt>
                <c:pt idx="30">
                  <c:v>05.10-11.10</c:v>
                </c:pt>
                <c:pt idx="31">
                  <c:v>12.10-18.10</c:v>
                </c:pt>
                <c:pt idx="32">
                  <c:v>19.10-25.10</c:v>
                </c:pt>
                <c:pt idx="33">
                  <c:v>26.10-01.11</c:v>
                </c:pt>
                <c:pt idx="34">
                  <c:v>02.11-08.11</c:v>
                </c:pt>
                <c:pt idx="35">
                  <c:v>09.11-15.11</c:v>
                </c:pt>
                <c:pt idx="36">
                  <c:v>16.11-22.11</c:v>
                </c:pt>
                <c:pt idx="37">
                  <c:v>23.11-29.11</c:v>
                </c:pt>
                <c:pt idx="38">
                  <c:v>30.11-06.12</c:v>
                </c:pt>
                <c:pt idx="39">
                  <c:v>07.12-13.12</c:v>
                </c:pt>
                <c:pt idx="40">
                  <c:v>14.12-20.12</c:v>
                </c:pt>
                <c:pt idx="41">
                  <c:v>21.12-27.12</c:v>
                </c:pt>
                <c:pt idx="42">
                  <c:v>28.12-03.01.2021</c:v>
                </c:pt>
                <c:pt idx="43">
                  <c:v>04.01-10.01.2021</c:v>
                </c:pt>
                <c:pt idx="44">
                  <c:v>11.01-17.01.2021</c:v>
                </c:pt>
                <c:pt idx="45">
                  <c:v>18.01-24.01.2021</c:v>
                </c:pt>
                <c:pt idx="46">
                  <c:v>25.01-31.01.2021</c:v>
                </c:pt>
                <c:pt idx="47">
                  <c:v>01.02 - 07.02.2021</c:v>
                </c:pt>
                <c:pt idx="48">
                  <c:v>08.02 - 14.02.2021</c:v>
                </c:pt>
                <c:pt idx="49">
                  <c:v>15.02 - 21.02.2021</c:v>
                </c:pt>
                <c:pt idx="50">
                  <c:v>22.02 - 28.02.2021</c:v>
                </c:pt>
                <c:pt idx="51">
                  <c:v>01.03 - 07.03.2021</c:v>
                </c:pt>
                <c:pt idx="52">
                  <c:v>08.03 - 14.03.2021</c:v>
                </c:pt>
                <c:pt idx="53">
                  <c:v>15.03 - 21.03.2021</c:v>
                </c:pt>
                <c:pt idx="54">
                  <c:v>22.03 - 28.03.2021</c:v>
                </c:pt>
                <c:pt idx="55">
                  <c:v>29.03 - 04.04.2021</c:v>
                </c:pt>
                <c:pt idx="56">
                  <c:v>05.04 - 11.04.2021</c:v>
                </c:pt>
                <c:pt idx="57">
                  <c:v>12.04 - 18.04.2021</c:v>
                </c:pt>
                <c:pt idx="58">
                  <c:v>19.04 - 25.04.2021</c:v>
                </c:pt>
                <c:pt idx="59">
                  <c:v>26.04 - 02.05.2021</c:v>
                </c:pt>
                <c:pt idx="60">
                  <c:v>03.05 - 09.05.2021</c:v>
                </c:pt>
                <c:pt idx="61">
                  <c:v>10.05 - 16.05.2021</c:v>
                </c:pt>
                <c:pt idx="62">
                  <c:v>17.05 - 23.05.2021</c:v>
                </c:pt>
                <c:pt idx="63">
                  <c:v>24.05 - 30.05.2021</c:v>
                </c:pt>
                <c:pt idx="64">
                  <c:v>31.05 - 06.06.2021</c:v>
                </c:pt>
                <c:pt idx="65">
                  <c:v>07.06 - 13.06.2021</c:v>
                </c:pt>
                <c:pt idx="66">
                  <c:v>14.06 - 20.06.2021</c:v>
                </c:pt>
                <c:pt idx="67">
                  <c:v>21.06 - 27.06.2021</c:v>
                </c:pt>
                <c:pt idx="68">
                  <c:v>28.06 - 04.07.2021</c:v>
                </c:pt>
                <c:pt idx="69">
                  <c:v>05.07 - 11.07.2021</c:v>
                </c:pt>
                <c:pt idx="70">
                  <c:v>12.07 - 18.07.2021</c:v>
                </c:pt>
                <c:pt idx="71">
                  <c:v>19.07 - 25.07.2021</c:v>
                </c:pt>
                <c:pt idx="72">
                  <c:v>26.07 - 01.08.2021</c:v>
                </c:pt>
                <c:pt idx="73">
                  <c:v>02.08 - 08.08.2021</c:v>
                </c:pt>
              </c:strCache>
            </c:strRef>
          </c:cat>
          <c:val>
            <c:numRef>
              <c:f>Saptamini!$C$2:$C$75</c:f>
              <c:numCache>
                <c:formatCode>General</c:formatCode>
                <c:ptCount val="74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15</c:v>
                </c:pt>
                <c:pt idx="4">
                  <c:v>16</c:v>
                </c:pt>
                <c:pt idx="5">
                  <c:v>35</c:v>
                </c:pt>
                <c:pt idx="6">
                  <c:v>30</c:v>
                </c:pt>
                <c:pt idx="7">
                  <c:v>28</c:v>
                </c:pt>
                <c:pt idx="8">
                  <c:v>41</c:v>
                </c:pt>
                <c:pt idx="9">
                  <c:v>42</c:v>
                </c:pt>
                <c:pt idx="10">
                  <c:v>39</c:v>
                </c:pt>
                <c:pt idx="11">
                  <c:v>45</c:v>
                </c:pt>
                <c:pt idx="12">
                  <c:v>46</c:v>
                </c:pt>
                <c:pt idx="13">
                  <c:v>65</c:v>
                </c:pt>
                <c:pt idx="14">
                  <c:v>67</c:v>
                </c:pt>
                <c:pt idx="15">
                  <c:v>57</c:v>
                </c:pt>
                <c:pt idx="16">
                  <c:v>52</c:v>
                </c:pt>
                <c:pt idx="17">
                  <c:v>60</c:v>
                </c:pt>
                <c:pt idx="18">
                  <c:v>42</c:v>
                </c:pt>
                <c:pt idx="19">
                  <c:v>51</c:v>
                </c:pt>
                <c:pt idx="20">
                  <c:v>55</c:v>
                </c:pt>
                <c:pt idx="21">
                  <c:v>55</c:v>
                </c:pt>
                <c:pt idx="22">
                  <c:v>52</c:v>
                </c:pt>
                <c:pt idx="23">
                  <c:v>44</c:v>
                </c:pt>
                <c:pt idx="24">
                  <c:v>51</c:v>
                </c:pt>
                <c:pt idx="25">
                  <c:v>71</c:v>
                </c:pt>
                <c:pt idx="26">
                  <c:v>60</c:v>
                </c:pt>
                <c:pt idx="27">
                  <c:v>80</c:v>
                </c:pt>
                <c:pt idx="28">
                  <c:v>84</c:v>
                </c:pt>
                <c:pt idx="29">
                  <c:v>79</c:v>
                </c:pt>
                <c:pt idx="30">
                  <c:v>95</c:v>
                </c:pt>
                <c:pt idx="31">
                  <c:v>123</c:v>
                </c:pt>
                <c:pt idx="32">
                  <c:v>102</c:v>
                </c:pt>
                <c:pt idx="33">
                  <c:v>114</c:v>
                </c:pt>
                <c:pt idx="34">
                  <c:v>93</c:v>
                </c:pt>
                <c:pt idx="35">
                  <c:v>126</c:v>
                </c:pt>
                <c:pt idx="36">
                  <c:v>130</c:v>
                </c:pt>
                <c:pt idx="37">
                  <c:v>141</c:v>
                </c:pt>
                <c:pt idx="38">
                  <c:v>129</c:v>
                </c:pt>
                <c:pt idx="39">
                  <c:v>150</c:v>
                </c:pt>
                <c:pt idx="40">
                  <c:v>180</c:v>
                </c:pt>
                <c:pt idx="41">
                  <c:v>139</c:v>
                </c:pt>
                <c:pt idx="42">
                  <c:v>147</c:v>
                </c:pt>
                <c:pt idx="43">
                  <c:v>102</c:v>
                </c:pt>
                <c:pt idx="44">
                  <c:v>111</c:v>
                </c:pt>
                <c:pt idx="45">
                  <c:v>111</c:v>
                </c:pt>
                <c:pt idx="46">
                  <c:v>77</c:v>
                </c:pt>
                <c:pt idx="47">
                  <c:v>105</c:v>
                </c:pt>
                <c:pt idx="48">
                  <c:v>108</c:v>
                </c:pt>
                <c:pt idx="49">
                  <c:v>129</c:v>
                </c:pt>
                <c:pt idx="50">
                  <c:v>169</c:v>
                </c:pt>
                <c:pt idx="51">
                  <c:v>162</c:v>
                </c:pt>
                <c:pt idx="52">
                  <c:v>219</c:v>
                </c:pt>
                <c:pt idx="53">
                  <c:v>229</c:v>
                </c:pt>
                <c:pt idx="54">
                  <c:v>267</c:v>
                </c:pt>
                <c:pt idx="55">
                  <c:v>309</c:v>
                </c:pt>
                <c:pt idx="56">
                  <c:v>253</c:v>
                </c:pt>
                <c:pt idx="57">
                  <c:v>183</c:v>
                </c:pt>
                <c:pt idx="58">
                  <c:v>159</c:v>
                </c:pt>
                <c:pt idx="59">
                  <c:v>108</c:v>
                </c:pt>
                <c:pt idx="60">
                  <c:v>114</c:v>
                </c:pt>
                <c:pt idx="61">
                  <c:v>75</c:v>
                </c:pt>
                <c:pt idx="62">
                  <c:v>48</c:v>
                </c:pt>
                <c:pt idx="63">
                  <c:v>29</c:v>
                </c:pt>
                <c:pt idx="64">
                  <c:v>30</c:v>
                </c:pt>
                <c:pt idx="65">
                  <c:v>20</c:v>
                </c:pt>
                <c:pt idx="66">
                  <c:v>16</c:v>
                </c:pt>
                <c:pt idx="67">
                  <c:v>14</c:v>
                </c:pt>
                <c:pt idx="68">
                  <c:v>12</c:v>
                </c:pt>
                <c:pt idx="69">
                  <c:v>13</c:v>
                </c:pt>
                <c:pt idx="70">
                  <c:v>17</c:v>
                </c:pt>
                <c:pt idx="71">
                  <c:v>18</c:v>
                </c:pt>
                <c:pt idx="72">
                  <c:v>11</c:v>
                </c:pt>
                <c:pt idx="73">
                  <c:v>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76F-4FA6-911F-49718CF930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9103312"/>
        <c:axId val="389107576"/>
      </c:lineChart>
      <c:catAx>
        <c:axId val="148067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48068992"/>
        <c:crosses val="autoZero"/>
        <c:auto val="1"/>
        <c:lblAlgn val="ctr"/>
        <c:lblOffset val="100"/>
        <c:noMultiLvlLbl val="0"/>
      </c:catAx>
      <c:valAx>
        <c:axId val="14806899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GB"/>
                  <a:t>Cazuri absolut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48067456"/>
        <c:crosses val="autoZero"/>
        <c:crossBetween val="between"/>
      </c:valAx>
      <c:valAx>
        <c:axId val="38910757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89103312"/>
        <c:crosses val="max"/>
        <c:crossBetween val="between"/>
      </c:valAx>
      <c:catAx>
        <c:axId val="3891033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891075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20" baseline="0">
                <a:solidFill>
                  <a:schemeClr val="tx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defRPr>
            </a:pPr>
            <a:r>
              <a:rPr lang="en-US" sz="2000"/>
              <a:t>Num</a:t>
            </a:r>
            <a:r>
              <a:rPr lang="ro-RO" sz="2000"/>
              <a:t>ă</a:t>
            </a:r>
            <a:r>
              <a:rPr lang="en-US" sz="2000"/>
              <a:t>rul de </a:t>
            </a:r>
            <a:r>
              <a:rPr lang="x-none" sz="2000"/>
              <a:t>persoane investigate </a:t>
            </a:r>
            <a:r>
              <a:rPr lang="ro-RO" sz="2000"/>
              <a:t>și persoane pozitive COVID-19 (săptămânal)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20" baseline="0">
              <a:solidFill>
                <a:schemeClr val="tx1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Saptaminal!$B$1</c:f>
              <c:strCache>
                <c:ptCount val="1"/>
                <c:pt idx="0">
                  <c:v>Total Probe investigate + Ag din 22.03.2021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Saptaminal!$A$2:$A$75</c:f>
              <c:strCache>
                <c:ptCount val="74"/>
                <c:pt idx="0">
                  <c:v>26/02-15/03</c:v>
                </c:pt>
                <c:pt idx="1">
                  <c:v>16/03-22/03</c:v>
                </c:pt>
                <c:pt idx="2">
                  <c:v>23/03-29/03</c:v>
                </c:pt>
                <c:pt idx="3">
                  <c:v>30/03-05/04</c:v>
                </c:pt>
                <c:pt idx="4">
                  <c:v>06/04-12/04</c:v>
                </c:pt>
                <c:pt idx="5">
                  <c:v>13/04-19/04</c:v>
                </c:pt>
                <c:pt idx="6">
                  <c:v>20/04-26/04</c:v>
                </c:pt>
                <c:pt idx="7">
                  <c:v>27/04-03/05</c:v>
                </c:pt>
                <c:pt idx="8">
                  <c:v>04/05-10/05</c:v>
                </c:pt>
                <c:pt idx="9">
                  <c:v>11/05-17/05</c:v>
                </c:pt>
                <c:pt idx="10">
                  <c:v>18/05-24/05</c:v>
                </c:pt>
                <c:pt idx="11">
                  <c:v>25/05-31/05</c:v>
                </c:pt>
                <c:pt idx="12">
                  <c:v>01/06-07/06</c:v>
                </c:pt>
                <c:pt idx="13">
                  <c:v>08/06-14/06</c:v>
                </c:pt>
                <c:pt idx="14">
                  <c:v>15/06-21/06</c:v>
                </c:pt>
                <c:pt idx="15">
                  <c:v>22/06-28/06</c:v>
                </c:pt>
                <c:pt idx="16">
                  <c:v>29/06-05/07</c:v>
                </c:pt>
                <c:pt idx="17">
                  <c:v>06/07-12/07</c:v>
                </c:pt>
                <c:pt idx="18">
                  <c:v>13/07-19/07</c:v>
                </c:pt>
                <c:pt idx="19">
                  <c:v>20/07-26/07</c:v>
                </c:pt>
                <c:pt idx="20">
                  <c:v>27/07-02/08</c:v>
                </c:pt>
                <c:pt idx="21">
                  <c:v>03/08-09/08</c:v>
                </c:pt>
                <c:pt idx="22">
                  <c:v>10/08-16/08</c:v>
                </c:pt>
                <c:pt idx="23">
                  <c:v>17/08-23/08</c:v>
                </c:pt>
                <c:pt idx="24">
                  <c:v>24/08-30/08</c:v>
                </c:pt>
                <c:pt idx="25">
                  <c:v>31/08-06/09</c:v>
                </c:pt>
                <c:pt idx="26">
                  <c:v>07/09-13/09</c:v>
                </c:pt>
                <c:pt idx="27">
                  <c:v>14/09-20/09</c:v>
                </c:pt>
                <c:pt idx="28">
                  <c:v>21/09-27/09</c:v>
                </c:pt>
                <c:pt idx="29">
                  <c:v>28/09-04/10</c:v>
                </c:pt>
                <c:pt idx="30">
                  <c:v>05/10-11/10</c:v>
                </c:pt>
                <c:pt idx="31">
                  <c:v>12/10-18/10</c:v>
                </c:pt>
                <c:pt idx="32">
                  <c:v>19/10-25/10</c:v>
                </c:pt>
                <c:pt idx="33">
                  <c:v>26/10-01/11</c:v>
                </c:pt>
                <c:pt idx="34">
                  <c:v>02/11-08/11</c:v>
                </c:pt>
                <c:pt idx="35">
                  <c:v>09/11-15/11</c:v>
                </c:pt>
                <c:pt idx="36">
                  <c:v>16/11-22/11</c:v>
                </c:pt>
                <c:pt idx="37">
                  <c:v>23/11-29/11</c:v>
                </c:pt>
                <c:pt idx="38">
                  <c:v>30/11-06/12</c:v>
                </c:pt>
                <c:pt idx="39">
                  <c:v>07/12-13/12</c:v>
                </c:pt>
                <c:pt idx="40">
                  <c:v>14/12-20/12</c:v>
                </c:pt>
                <c:pt idx="41">
                  <c:v>21/12-27/12</c:v>
                </c:pt>
                <c:pt idx="42">
                  <c:v>28/12-03/01</c:v>
                </c:pt>
                <c:pt idx="43">
                  <c:v>04/01-10/01</c:v>
                </c:pt>
                <c:pt idx="44">
                  <c:v>11/01-17/01</c:v>
                </c:pt>
                <c:pt idx="45">
                  <c:v>18/01-24/01</c:v>
                </c:pt>
                <c:pt idx="46">
                  <c:v>25/01-31/01</c:v>
                </c:pt>
                <c:pt idx="47">
                  <c:v>01/02-07/02</c:v>
                </c:pt>
                <c:pt idx="48">
                  <c:v>08/02-14/02</c:v>
                </c:pt>
                <c:pt idx="49">
                  <c:v>15/02-21/02</c:v>
                </c:pt>
                <c:pt idx="50">
                  <c:v>22/02-28/02</c:v>
                </c:pt>
                <c:pt idx="51">
                  <c:v>01/03-07/03</c:v>
                </c:pt>
                <c:pt idx="52">
                  <c:v>08/03-14/03</c:v>
                </c:pt>
                <c:pt idx="53">
                  <c:v>15/03-21/03</c:v>
                </c:pt>
                <c:pt idx="54">
                  <c:v>22/03-28/03</c:v>
                </c:pt>
                <c:pt idx="55">
                  <c:v>29/03-04/04</c:v>
                </c:pt>
                <c:pt idx="56">
                  <c:v>05/04-11/04</c:v>
                </c:pt>
                <c:pt idx="57">
                  <c:v>12/04-18/04</c:v>
                </c:pt>
                <c:pt idx="58">
                  <c:v>19/04-25/04</c:v>
                </c:pt>
                <c:pt idx="59">
                  <c:v>26/04-02/05</c:v>
                </c:pt>
                <c:pt idx="60">
                  <c:v>03/05-09/05</c:v>
                </c:pt>
                <c:pt idx="61">
                  <c:v>10/05-16/05</c:v>
                </c:pt>
                <c:pt idx="62">
                  <c:v>17/05-23/05</c:v>
                </c:pt>
                <c:pt idx="63">
                  <c:v>24/05-30/05</c:v>
                </c:pt>
                <c:pt idx="64">
                  <c:v>31/05-06/06</c:v>
                </c:pt>
                <c:pt idx="65">
                  <c:v>07/06-13/06</c:v>
                </c:pt>
                <c:pt idx="66">
                  <c:v>14/06-20/06</c:v>
                </c:pt>
                <c:pt idx="67">
                  <c:v>21/06-27/06</c:v>
                </c:pt>
                <c:pt idx="68">
                  <c:v>28/06-04/07</c:v>
                </c:pt>
                <c:pt idx="69">
                  <c:v>05/07-11/07</c:v>
                </c:pt>
                <c:pt idx="70">
                  <c:v>12/07-18/07</c:v>
                </c:pt>
                <c:pt idx="71">
                  <c:v>19/07-25/07</c:v>
                </c:pt>
                <c:pt idx="72">
                  <c:v>26/07-01/08</c:v>
                </c:pt>
                <c:pt idx="73">
                  <c:v>02/08-08/08</c:v>
                </c:pt>
              </c:strCache>
            </c:strRef>
          </c:cat>
          <c:val>
            <c:numRef>
              <c:f>Saptaminal!$B$2:$B$75</c:f>
              <c:numCache>
                <c:formatCode>General</c:formatCode>
                <c:ptCount val="74"/>
                <c:pt idx="0">
                  <c:v>236</c:v>
                </c:pt>
                <c:pt idx="1">
                  <c:v>556</c:v>
                </c:pt>
                <c:pt idx="2">
                  <c:v>1055</c:v>
                </c:pt>
                <c:pt idx="3">
                  <c:v>2559</c:v>
                </c:pt>
                <c:pt idx="4">
                  <c:v>3470</c:v>
                </c:pt>
                <c:pt idx="5">
                  <c:v>3887</c:v>
                </c:pt>
                <c:pt idx="6">
                  <c:v>4403</c:v>
                </c:pt>
                <c:pt idx="7">
                  <c:v>4281</c:v>
                </c:pt>
                <c:pt idx="8">
                  <c:v>5414</c:v>
                </c:pt>
                <c:pt idx="9">
                  <c:v>6177</c:v>
                </c:pt>
                <c:pt idx="10">
                  <c:v>6330</c:v>
                </c:pt>
                <c:pt idx="11">
                  <c:v>6718</c:v>
                </c:pt>
                <c:pt idx="12">
                  <c:v>7538</c:v>
                </c:pt>
                <c:pt idx="13">
                  <c:v>7331</c:v>
                </c:pt>
                <c:pt idx="14">
                  <c:v>9107</c:v>
                </c:pt>
                <c:pt idx="15">
                  <c:v>8861</c:v>
                </c:pt>
                <c:pt idx="16">
                  <c:v>7961</c:v>
                </c:pt>
                <c:pt idx="17">
                  <c:v>7204</c:v>
                </c:pt>
                <c:pt idx="18">
                  <c:v>7598</c:v>
                </c:pt>
                <c:pt idx="19">
                  <c:v>7974</c:v>
                </c:pt>
                <c:pt idx="20">
                  <c:v>9289</c:v>
                </c:pt>
                <c:pt idx="21">
                  <c:v>10190</c:v>
                </c:pt>
                <c:pt idx="22">
                  <c:v>11151</c:v>
                </c:pt>
                <c:pt idx="23">
                  <c:v>13676</c:v>
                </c:pt>
                <c:pt idx="24">
                  <c:v>12980</c:v>
                </c:pt>
                <c:pt idx="25">
                  <c:v>12894</c:v>
                </c:pt>
                <c:pt idx="26">
                  <c:v>14372</c:v>
                </c:pt>
                <c:pt idx="27">
                  <c:v>14064</c:v>
                </c:pt>
                <c:pt idx="28">
                  <c:v>14962</c:v>
                </c:pt>
                <c:pt idx="29">
                  <c:v>17787</c:v>
                </c:pt>
                <c:pt idx="30">
                  <c:v>17986</c:v>
                </c:pt>
                <c:pt idx="31">
                  <c:v>18095</c:v>
                </c:pt>
                <c:pt idx="32">
                  <c:v>18064</c:v>
                </c:pt>
                <c:pt idx="33">
                  <c:v>17770</c:v>
                </c:pt>
                <c:pt idx="34">
                  <c:v>17669</c:v>
                </c:pt>
                <c:pt idx="35">
                  <c:v>18394</c:v>
                </c:pt>
                <c:pt idx="36">
                  <c:v>19851</c:v>
                </c:pt>
                <c:pt idx="37">
                  <c:v>19739</c:v>
                </c:pt>
                <c:pt idx="38">
                  <c:v>19970</c:v>
                </c:pt>
                <c:pt idx="39">
                  <c:v>20807</c:v>
                </c:pt>
                <c:pt idx="40">
                  <c:v>20080</c:v>
                </c:pt>
                <c:pt idx="41">
                  <c:v>16176</c:v>
                </c:pt>
                <c:pt idx="42">
                  <c:v>12767</c:v>
                </c:pt>
                <c:pt idx="43">
                  <c:v>13409</c:v>
                </c:pt>
                <c:pt idx="44">
                  <c:v>16897</c:v>
                </c:pt>
                <c:pt idx="45">
                  <c:v>14547</c:v>
                </c:pt>
                <c:pt idx="46">
                  <c:v>15626</c:v>
                </c:pt>
                <c:pt idx="47">
                  <c:v>17085</c:v>
                </c:pt>
                <c:pt idx="48">
                  <c:v>19306</c:v>
                </c:pt>
                <c:pt idx="49">
                  <c:v>21069</c:v>
                </c:pt>
                <c:pt idx="50">
                  <c:v>24260</c:v>
                </c:pt>
                <c:pt idx="51">
                  <c:v>25564</c:v>
                </c:pt>
                <c:pt idx="52">
                  <c:v>24001</c:v>
                </c:pt>
                <c:pt idx="53">
                  <c:v>28130</c:v>
                </c:pt>
                <c:pt idx="54">
                  <c:v>37584</c:v>
                </c:pt>
                <c:pt idx="55">
                  <c:v>35576</c:v>
                </c:pt>
                <c:pt idx="56">
                  <c:v>33685</c:v>
                </c:pt>
                <c:pt idx="57">
                  <c:v>33670</c:v>
                </c:pt>
                <c:pt idx="58">
                  <c:v>32483</c:v>
                </c:pt>
                <c:pt idx="59">
                  <c:v>27030</c:v>
                </c:pt>
                <c:pt idx="60">
                  <c:v>24294</c:v>
                </c:pt>
                <c:pt idx="61">
                  <c:v>28353</c:v>
                </c:pt>
                <c:pt idx="62">
                  <c:v>27688</c:v>
                </c:pt>
                <c:pt idx="63">
                  <c:v>30236</c:v>
                </c:pt>
                <c:pt idx="64">
                  <c:v>31613</c:v>
                </c:pt>
                <c:pt idx="65">
                  <c:v>34053</c:v>
                </c:pt>
                <c:pt idx="66">
                  <c:v>34322</c:v>
                </c:pt>
                <c:pt idx="67">
                  <c:v>34718</c:v>
                </c:pt>
                <c:pt idx="68">
                  <c:v>33140</c:v>
                </c:pt>
                <c:pt idx="69">
                  <c:v>31351</c:v>
                </c:pt>
                <c:pt idx="70">
                  <c:v>32723</c:v>
                </c:pt>
                <c:pt idx="71">
                  <c:v>34105</c:v>
                </c:pt>
                <c:pt idx="72">
                  <c:v>36344</c:v>
                </c:pt>
                <c:pt idx="73">
                  <c:v>33779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6E-4DD5-9E1D-BC6748D0CE49}"/>
            </c:ext>
          </c:extLst>
        </c:ser>
        <c:ser>
          <c:idx val="1"/>
          <c:order val="1"/>
          <c:tx>
            <c:strRef>
              <c:f>Saptaminal!$P$1</c:f>
              <c:strCache>
                <c:ptCount val="1"/>
                <c:pt idx="0">
                  <c:v>Probe pozitive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Saptaminal!$A$2:$A$75</c:f>
              <c:strCache>
                <c:ptCount val="74"/>
                <c:pt idx="0">
                  <c:v>26/02-15/03</c:v>
                </c:pt>
                <c:pt idx="1">
                  <c:v>16/03-22/03</c:v>
                </c:pt>
                <c:pt idx="2">
                  <c:v>23/03-29/03</c:v>
                </c:pt>
                <c:pt idx="3">
                  <c:v>30/03-05/04</c:v>
                </c:pt>
                <c:pt idx="4">
                  <c:v>06/04-12/04</c:v>
                </c:pt>
                <c:pt idx="5">
                  <c:v>13/04-19/04</c:v>
                </c:pt>
                <c:pt idx="6">
                  <c:v>20/04-26/04</c:v>
                </c:pt>
                <c:pt idx="7">
                  <c:v>27/04-03/05</c:v>
                </c:pt>
                <c:pt idx="8">
                  <c:v>04/05-10/05</c:v>
                </c:pt>
                <c:pt idx="9">
                  <c:v>11/05-17/05</c:v>
                </c:pt>
                <c:pt idx="10">
                  <c:v>18/05-24/05</c:v>
                </c:pt>
                <c:pt idx="11">
                  <c:v>25/05-31/05</c:v>
                </c:pt>
                <c:pt idx="12">
                  <c:v>01/06-07/06</c:v>
                </c:pt>
                <c:pt idx="13">
                  <c:v>08/06-14/06</c:v>
                </c:pt>
                <c:pt idx="14">
                  <c:v>15/06-21/06</c:v>
                </c:pt>
                <c:pt idx="15">
                  <c:v>22/06-28/06</c:v>
                </c:pt>
                <c:pt idx="16">
                  <c:v>29/06-05/07</c:v>
                </c:pt>
                <c:pt idx="17">
                  <c:v>06/07-12/07</c:v>
                </c:pt>
                <c:pt idx="18">
                  <c:v>13/07-19/07</c:v>
                </c:pt>
                <c:pt idx="19">
                  <c:v>20/07-26/07</c:v>
                </c:pt>
                <c:pt idx="20">
                  <c:v>27/07-02/08</c:v>
                </c:pt>
                <c:pt idx="21">
                  <c:v>03/08-09/08</c:v>
                </c:pt>
                <c:pt idx="22">
                  <c:v>10/08-16/08</c:v>
                </c:pt>
                <c:pt idx="23">
                  <c:v>17/08-23/08</c:v>
                </c:pt>
                <c:pt idx="24">
                  <c:v>24/08-30/08</c:v>
                </c:pt>
                <c:pt idx="25">
                  <c:v>31/08-06/09</c:v>
                </c:pt>
                <c:pt idx="26">
                  <c:v>07/09-13/09</c:v>
                </c:pt>
                <c:pt idx="27">
                  <c:v>14/09-20/09</c:v>
                </c:pt>
                <c:pt idx="28">
                  <c:v>21/09-27/09</c:v>
                </c:pt>
                <c:pt idx="29">
                  <c:v>28/09-04/10</c:v>
                </c:pt>
                <c:pt idx="30">
                  <c:v>05/10-11/10</c:v>
                </c:pt>
                <c:pt idx="31">
                  <c:v>12/10-18/10</c:v>
                </c:pt>
                <c:pt idx="32">
                  <c:v>19/10-25/10</c:v>
                </c:pt>
                <c:pt idx="33">
                  <c:v>26/10-01/11</c:v>
                </c:pt>
                <c:pt idx="34">
                  <c:v>02/11-08/11</c:v>
                </c:pt>
                <c:pt idx="35">
                  <c:v>09/11-15/11</c:v>
                </c:pt>
                <c:pt idx="36">
                  <c:v>16/11-22/11</c:v>
                </c:pt>
                <c:pt idx="37">
                  <c:v>23/11-29/11</c:v>
                </c:pt>
                <c:pt idx="38">
                  <c:v>30/11-06/12</c:v>
                </c:pt>
                <c:pt idx="39">
                  <c:v>07/12-13/12</c:v>
                </c:pt>
                <c:pt idx="40">
                  <c:v>14/12-20/12</c:v>
                </c:pt>
                <c:pt idx="41">
                  <c:v>21/12-27/12</c:v>
                </c:pt>
                <c:pt idx="42">
                  <c:v>28/12-03/01</c:v>
                </c:pt>
                <c:pt idx="43">
                  <c:v>04/01-10/01</c:v>
                </c:pt>
                <c:pt idx="44">
                  <c:v>11/01-17/01</c:v>
                </c:pt>
                <c:pt idx="45">
                  <c:v>18/01-24/01</c:v>
                </c:pt>
                <c:pt idx="46">
                  <c:v>25/01-31/01</c:v>
                </c:pt>
                <c:pt idx="47">
                  <c:v>01/02-07/02</c:v>
                </c:pt>
                <c:pt idx="48">
                  <c:v>08/02-14/02</c:v>
                </c:pt>
                <c:pt idx="49">
                  <c:v>15/02-21/02</c:v>
                </c:pt>
                <c:pt idx="50">
                  <c:v>22/02-28/02</c:v>
                </c:pt>
                <c:pt idx="51">
                  <c:v>01/03-07/03</c:v>
                </c:pt>
                <c:pt idx="52">
                  <c:v>08/03-14/03</c:v>
                </c:pt>
                <c:pt idx="53">
                  <c:v>15/03-21/03</c:v>
                </c:pt>
                <c:pt idx="54">
                  <c:v>22/03-28/03</c:v>
                </c:pt>
                <c:pt idx="55">
                  <c:v>29/03-04/04</c:v>
                </c:pt>
                <c:pt idx="56">
                  <c:v>05/04-11/04</c:v>
                </c:pt>
                <c:pt idx="57">
                  <c:v>12/04-18/04</c:v>
                </c:pt>
                <c:pt idx="58">
                  <c:v>19/04-25/04</c:v>
                </c:pt>
                <c:pt idx="59">
                  <c:v>26/04-02/05</c:v>
                </c:pt>
                <c:pt idx="60">
                  <c:v>03/05-09/05</c:v>
                </c:pt>
                <c:pt idx="61">
                  <c:v>10/05-16/05</c:v>
                </c:pt>
                <c:pt idx="62">
                  <c:v>17/05-23/05</c:v>
                </c:pt>
                <c:pt idx="63">
                  <c:v>24/05-30/05</c:v>
                </c:pt>
                <c:pt idx="64">
                  <c:v>31/05-06/06</c:v>
                </c:pt>
                <c:pt idx="65">
                  <c:v>07/06-13/06</c:v>
                </c:pt>
                <c:pt idx="66">
                  <c:v>14/06-20/06</c:v>
                </c:pt>
                <c:pt idx="67">
                  <c:v>21/06-27/06</c:v>
                </c:pt>
                <c:pt idx="68">
                  <c:v>28/06-04/07</c:v>
                </c:pt>
                <c:pt idx="69">
                  <c:v>05/07-11/07</c:v>
                </c:pt>
                <c:pt idx="70">
                  <c:v>12/07-18/07</c:v>
                </c:pt>
                <c:pt idx="71">
                  <c:v>19/07-25/07</c:v>
                </c:pt>
                <c:pt idx="72">
                  <c:v>26/07-01/08</c:v>
                </c:pt>
                <c:pt idx="73">
                  <c:v>02/08-08/08</c:v>
                </c:pt>
              </c:strCache>
            </c:strRef>
          </c:cat>
          <c:val>
            <c:numRef>
              <c:f>Saptaminal!$P$2:$P$75</c:f>
              <c:numCache>
                <c:formatCode>General</c:formatCode>
                <c:ptCount val="74"/>
                <c:pt idx="0">
                  <c:v>23</c:v>
                </c:pt>
                <c:pt idx="1">
                  <c:v>71</c:v>
                </c:pt>
                <c:pt idx="2">
                  <c:v>169</c:v>
                </c:pt>
                <c:pt idx="3">
                  <c:v>601</c:v>
                </c:pt>
                <c:pt idx="4">
                  <c:v>798</c:v>
                </c:pt>
                <c:pt idx="5">
                  <c:v>810</c:v>
                </c:pt>
                <c:pt idx="6">
                  <c:v>936</c:v>
                </c:pt>
                <c:pt idx="7">
                  <c:v>713</c:v>
                </c:pt>
                <c:pt idx="8">
                  <c:v>806</c:v>
                </c:pt>
                <c:pt idx="9">
                  <c:v>1133</c:v>
                </c:pt>
                <c:pt idx="10">
                  <c:v>1033</c:v>
                </c:pt>
                <c:pt idx="11">
                  <c:v>1158</c:v>
                </c:pt>
                <c:pt idx="12">
                  <c:v>1449</c:v>
                </c:pt>
                <c:pt idx="13">
                  <c:v>2040</c:v>
                </c:pt>
                <c:pt idx="14">
                  <c:v>2460</c:v>
                </c:pt>
                <c:pt idx="15">
                  <c:v>2050</c:v>
                </c:pt>
                <c:pt idx="16">
                  <c:v>1564</c:v>
                </c:pt>
                <c:pt idx="17">
                  <c:v>1568</c:v>
                </c:pt>
                <c:pt idx="18">
                  <c:v>1598</c:v>
                </c:pt>
                <c:pt idx="19">
                  <c:v>2054</c:v>
                </c:pt>
                <c:pt idx="20">
                  <c:v>2328</c:v>
                </c:pt>
                <c:pt idx="21">
                  <c:v>2298</c:v>
                </c:pt>
                <c:pt idx="22">
                  <c:v>2523</c:v>
                </c:pt>
                <c:pt idx="23">
                  <c:v>3295</c:v>
                </c:pt>
                <c:pt idx="24">
                  <c:v>3222</c:v>
                </c:pt>
                <c:pt idx="25">
                  <c:v>3097</c:v>
                </c:pt>
                <c:pt idx="26">
                  <c:v>3181</c:v>
                </c:pt>
                <c:pt idx="27">
                  <c:v>3618</c:v>
                </c:pt>
                <c:pt idx="28">
                  <c:v>4279</c:v>
                </c:pt>
                <c:pt idx="29">
                  <c:v>5704</c:v>
                </c:pt>
                <c:pt idx="30">
                  <c:v>5572</c:v>
                </c:pt>
                <c:pt idx="31">
                  <c:v>4899</c:v>
                </c:pt>
                <c:pt idx="32">
                  <c:v>4453</c:v>
                </c:pt>
                <c:pt idx="33">
                  <c:v>5079</c:v>
                </c:pt>
                <c:pt idx="34">
                  <c:v>5764</c:v>
                </c:pt>
                <c:pt idx="35">
                  <c:v>6933</c:v>
                </c:pt>
                <c:pt idx="36">
                  <c:v>8662</c:v>
                </c:pt>
                <c:pt idx="37">
                  <c:v>9076</c:v>
                </c:pt>
                <c:pt idx="38">
                  <c:v>9348</c:v>
                </c:pt>
                <c:pt idx="39">
                  <c:v>10153</c:v>
                </c:pt>
                <c:pt idx="40">
                  <c:v>8689</c:v>
                </c:pt>
                <c:pt idx="41">
                  <c:v>6148</c:v>
                </c:pt>
                <c:pt idx="42">
                  <c:v>4518</c:v>
                </c:pt>
                <c:pt idx="43">
                  <c:v>3518</c:v>
                </c:pt>
                <c:pt idx="44">
                  <c:v>3463</c:v>
                </c:pt>
                <c:pt idx="45">
                  <c:v>3348</c:v>
                </c:pt>
                <c:pt idx="46">
                  <c:v>3602</c:v>
                </c:pt>
                <c:pt idx="47">
                  <c:v>4765</c:v>
                </c:pt>
                <c:pt idx="48">
                  <c:v>5617</c:v>
                </c:pt>
                <c:pt idx="49">
                  <c:v>6566</c:v>
                </c:pt>
                <c:pt idx="50">
                  <c:v>8701</c:v>
                </c:pt>
                <c:pt idx="51">
                  <c:v>9799</c:v>
                </c:pt>
                <c:pt idx="52">
                  <c:v>9211</c:v>
                </c:pt>
                <c:pt idx="53">
                  <c:v>10571</c:v>
                </c:pt>
                <c:pt idx="54">
                  <c:v>11487</c:v>
                </c:pt>
                <c:pt idx="55">
                  <c:v>8566</c:v>
                </c:pt>
                <c:pt idx="56">
                  <c:v>6130</c:v>
                </c:pt>
                <c:pt idx="57">
                  <c:v>4680</c:v>
                </c:pt>
                <c:pt idx="58">
                  <c:v>3242</c:v>
                </c:pt>
                <c:pt idx="59">
                  <c:v>2196</c:v>
                </c:pt>
                <c:pt idx="60">
                  <c:v>1414</c:v>
                </c:pt>
                <c:pt idx="61">
                  <c:v>1096</c:v>
                </c:pt>
                <c:pt idx="62">
                  <c:v>831</c:v>
                </c:pt>
                <c:pt idx="63">
                  <c:v>469</c:v>
                </c:pt>
                <c:pt idx="64">
                  <c:v>308</c:v>
                </c:pt>
                <c:pt idx="65">
                  <c:v>344</c:v>
                </c:pt>
                <c:pt idx="66">
                  <c:v>343</c:v>
                </c:pt>
                <c:pt idx="67">
                  <c:v>419</c:v>
                </c:pt>
                <c:pt idx="68">
                  <c:v>411</c:v>
                </c:pt>
                <c:pt idx="69">
                  <c:v>497</c:v>
                </c:pt>
                <c:pt idx="70">
                  <c:v>479</c:v>
                </c:pt>
                <c:pt idx="71">
                  <c:v>678</c:v>
                </c:pt>
                <c:pt idx="72">
                  <c:v>925</c:v>
                </c:pt>
                <c:pt idx="73">
                  <c:v>1081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6E-4DD5-9E1D-BC6748D0CE4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9"/>
        <c:axId val="407444872"/>
        <c:axId val="407439776"/>
      </c:barChart>
      <c:lineChart>
        <c:grouping val="standard"/>
        <c:varyColors val="0"/>
        <c:ser>
          <c:idx val="3"/>
          <c:order val="3"/>
          <c:tx>
            <c:strRef>
              <c:f>Saptaminal!$AF$1</c:f>
              <c:strCache>
                <c:ptCount val="1"/>
                <c:pt idx="0">
                  <c:v>Total probe investigate pînă la 21.03.2021</c:v>
                </c:pt>
              </c:strCache>
            </c:strRef>
          </c:tx>
          <c:spPr>
            <a:ln w="158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val>
            <c:numRef>
              <c:f>Saptaminal!$AF$2:$AF$55</c:f>
              <c:numCache>
                <c:formatCode>General</c:formatCode>
                <c:ptCount val="54"/>
                <c:pt idx="0">
                  <c:v>237</c:v>
                </c:pt>
                <c:pt idx="1">
                  <c:v>575</c:v>
                </c:pt>
                <c:pt idx="2">
                  <c:v>1177</c:v>
                </c:pt>
                <c:pt idx="3">
                  <c:v>2768</c:v>
                </c:pt>
                <c:pt idx="4">
                  <c:v>3896</c:v>
                </c:pt>
                <c:pt idx="5">
                  <c:v>4758</c:v>
                </c:pt>
                <c:pt idx="6">
                  <c:v>5388</c:v>
                </c:pt>
                <c:pt idx="7">
                  <c:v>5491</c:v>
                </c:pt>
                <c:pt idx="8">
                  <c:v>6845</c:v>
                </c:pt>
                <c:pt idx="9">
                  <c:v>7656</c:v>
                </c:pt>
                <c:pt idx="10">
                  <c:v>7790</c:v>
                </c:pt>
                <c:pt idx="11">
                  <c:v>8250</c:v>
                </c:pt>
                <c:pt idx="12">
                  <c:v>9324</c:v>
                </c:pt>
                <c:pt idx="13">
                  <c:v>9285</c:v>
                </c:pt>
                <c:pt idx="14">
                  <c:v>11421</c:v>
                </c:pt>
                <c:pt idx="15">
                  <c:v>11577</c:v>
                </c:pt>
                <c:pt idx="16">
                  <c:v>11093</c:v>
                </c:pt>
                <c:pt idx="17">
                  <c:v>10804</c:v>
                </c:pt>
                <c:pt idx="18">
                  <c:v>10740</c:v>
                </c:pt>
                <c:pt idx="19">
                  <c:v>11126</c:v>
                </c:pt>
                <c:pt idx="20">
                  <c:v>12302</c:v>
                </c:pt>
                <c:pt idx="21">
                  <c:v>13403</c:v>
                </c:pt>
                <c:pt idx="22">
                  <c:v>14283</c:v>
                </c:pt>
                <c:pt idx="23">
                  <c:v>17223</c:v>
                </c:pt>
                <c:pt idx="24">
                  <c:v>15805</c:v>
                </c:pt>
                <c:pt idx="25">
                  <c:v>14228</c:v>
                </c:pt>
                <c:pt idx="26">
                  <c:v>15795</c:v>
                </c:pt>
                <c:pt idx="27">
                  <c:v>15789</c:v>
                </c:pt>
                <c:pt idx="28">
                  <c:v>16342</c:v>
                </c:pt>
                <c:pt idx="29">
                  <c:v>19410</c:v>
                </c:pt>
                <c:pt idx="30">
                  <c:v>19915</c:v>
                </c:pt>
                <c:pt idx="31">
                  <c:v>20394</c:v>
                </c:pt>
                <c:pt idx="32">
                  <c:v>20323</c:v>
                </c:pt>
                <c:pt idx="33">
                  <c:v>19895</c:v>
                </c:pt>
                <c:pt idx="34">
                  <c:v>19678</c:v>
                </c:pt>
                <c:pt idx="35">
                  <c:v>20698</c:v>
                </c:pt>
                <c:pt idx="36">
                  <c:v>22160</c:v>
                </c:pt>
                <c:pt idx="37">
                  <c:v>22019</c:v>
                </c:pt>
                <c:pt idx="38">
                  <c:v>22366</c:v>
                </c:pt>
                <c:pt idx="39">
                  <c:v>23191</c:v>
                </c:pt>
                <c:pt idx="40">
                  <c:v>22507</c:v>
                </c:pt>
                <c:pt idx="41">
                  <c:v>18443</c:v>
                </c:pt>
                <c:pt idx="42">
                  <c:v>14968</c:v>
                </c:pt>
                <c:pt idx="43">
                  <c:v>15193</c:v>
                </c:pt>
                <c:pt idx="44">
                  <c:v>18760</c:v>
                </c:pt>
                <c:pt idx="45">
                  <c:v>15943</c:v>
                </c:pt>
                <c:pt idx="46">
                  <c:v>16944</c:v>
                </c:pt>
                <c:pt idx="47">
                  <c:v>18750</c:v>
                </c:pt>
                <c:pt idx="48">
                  <c:v>21194</c:v>
                </c:pt>
                <c:pt idx="49">
                  <c:v>23077</c:v>
                </c:pt>
                <c:pt idx="50">
                  <c:v>26391</c:v>
                </c:pt>
                <c:pt idx="51">
                  <c:v>27914</c:v>
                </c:pt>
                <c:pt idx="52">
                  <c:v>26259</c:v>
                </c:pt>
                <c:pt idx="53">
                  <c:v>30580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16E-4DD5-9E1D-BC6748D0CE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7444872"/>
        <c:axId val="407439776"/>
      </c:lineChart>
      <c:lineChart>
        <c:grouping val="standard"/>
        <c:varyColors val="0"/>
        <c:ser>
          <c:idx val="2"/>
          <c:order val="2"/>
          <c:tx>
            <c:strRef>
              <c:f>Saptaminal!$AE$1</c:f>
              <c:strCache>
                <c:ptCount val="1"/>
                <c:pt idx="0">
                  <c:v>% pozitive</c:v>
                </c:pt>
              </c:strCache>
            </c:strRef>
          </c:tx>
          <c:spPr>
            <a:ln w="31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Cambria" panose="02040503050406030204" pitchFamily="18" charset="0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Saptaminal!$AE$2:$AE$75</c:f>
              <c:numCache>
                <c:formatCode>0%</c:formatCode>
                <c:ptCount val="74"/>
                <c:pt idx="0">
                  <c:v>9.7457627118644072E-2</c:v>
                </c:pt>
                <c:pt idx="1">
                  <c:v>0.12769784172661872</c:v>
                </c:pt>
                <c:pt idx="2">
                  <c:v>0.16018957345971563</c:v>
                </c:pt>
                <c:pt idx="3">
                  <c:v>0.23485736615865571</c:v>
                </c:pt>
                <c:pt idx="4">
                  <c:v>0.22997118155619597</c:v>
                </c:pt>
                <c:pt idx="5">
                  <c:v>0.20838693079495754</c:v>
                </c:pt>
                <c:pt idx="6">
                  <c:v>0.21258233022938905</c:v>
                </c:pt>
                <c:pt idx="7">
                  <c:v>0.16654987152534453</c:v>
                </c:pt>
                <c:pt idx="8">
                  <c:v>0.14887329146656816</c:v>
                </c:pt>
                <c:pt idx="9">
                  <c:v>0.18342237332038205</c:v>
                </c:pt>
                <c:pt idx="10">
                  <c:v>0.1631911532385466</c:v>
                </c:pt>
                <c:pt idx="11">
                  <c:v>0.17237272997916048</c:v>
                </c:pt>
                <c:pt idx="12">
                  <c:v>0.19222605465640755</c:v>
                </c:pt>
                <c:pt idx="13">
                  <c:v>0.27827035875051154</c:v>
                </c:pt>
                <c:pt idx="14">
                  <c:v>0.27012188426485123</c:v>
                </c:pt>
                <c:pt idx="15">
                  <c:v>0.23135086333370952</c:v>
                </c:pt>
                <c:pt idx="16">
                  <c:v>0.19645773144077378</c:v>
                </c:pt>
                <c:pt idx="17">
                  <c:v>0.21765685730149917</c:v>
                </c:pt>
                <c:pt idx="18">
                  <c:v>0.21031850486970255</c:v>
                </c:pt>
                <c:pt idx="19">
                  <c:v>0.25758715826435918</c:v>
                </c:pt>
                <c:pt idx="20">
                  <c:v>0.25061901173430939</c:v>
                </c:pt>
                <c:pt idx="21">
                  <c:v>0.22551521099116781</c:v>
                </c:pt>
                <c:pt idx="22">
                  <c:v>0.22625773473231101</c:v>
                </c:pt>
                <c:pt idx="23">
                  <c:v>0.24093302135127231</c:v>
                </c:pt>
                <c:pt idx="24">
                  <c:v>0.24822804314329738</c:v>
                </c:pt>
                <c:pt idx="25">
                  <c:v>0.24018923530324182</c:v>
                </c:pt>
                <c:pt idx="26">
                  <c:v>0.22133314778736432</c:v>
                </c:pt>
                <c:pt idx="27">
                  <c:v>0.25725255972696248</c:v>
                </c:pt>
                <c:pt idx="28">
                  <c:v>0.28599117765004678</c:v>
                </c:pt>
                <c:pt idx="29">
                  <c:v>0.32068364535897004</c:v>
                </c:pt>
                <c:pt idx="30">
                  <c:v>0.30979650839541867</c:v>
                </c:pt>
                <c:pt idx="31">
                  <c:v>0.27073777286543244</c:v>
                </c:pt>
                <c:pt idx="32">
                  <c:v>0.24651240035429584</c:v>
                </c:pt>
                <c:pt idx="33">
                  <c:v>0.28581879572312885</c:v>
                </c:pt>
                <c:pt idx="34">
                  <c:v>0.32622106514233967</c:v>
                </c:pt>
                <c:pt idx="35">
                  <c:v>0.3769163857779711</c:v>
                </c:pt>
                <c:pt idx="36">
                  <c:v>0.43635081356102967</c:v>
                </c:pt>
                <c:pt idx="37">
                  <c:v>0.45980039515679622</c:v>
                </c:pt>
                <c:pt idx="38">
                  <c:v>0.46810215322984478</c:v>
                </c:pt>
                <c:pt idx="39">
                  <c:v>0.48796078242899027</c:v>
                </c:pt>
                <c:pt idx="40">
                  <c:v>0.43271912350597608</c:v>
                </c:pt>
                <c:pt idx="41">
                  <c:v>0.38006923837784373</c:v>
                </c:pt>
                <c:pt idx="42">
                  <c:v>0.35388109971019033</c:v>
                </c:pt>
                <c:pt idx="43">
                  <c:v>0.26236110075322544</c:v>
                </c:pt>
                <c:pt idx="44">
                  <c:v>0.20494762383855122</c:v>
                </c:pt>
                <c:pt idx="45">
                  <c:v>0.23015054650443389</c:v>
                </c:pt>
                <c:pt idx="46">
                  <c:v>0.23051324715218227</c:v>
                </c:pt>
                <c:pt idx="47">
                  <c:v>0.27889961954931225</c:v>
                </c:pt>
                <c:pt idx="48">
                  <c:v>0.29094581995234642</c:v>
                </c:pt>
                <c:pt idx="49">
                  <c:v>0.31164269780245857</c:v>
                </c:pt>
                <c:pt idx="50">
                  <c:v>0.35865622423742788</c:v>
                </c:pt>
                <c:pt idx="51">
                  <c:v>0.38331247066186824</c:v>
                </c:pt>
                <c:pt idx="52">
                  <c:v>0.38377567601349943</c:v>
                </c:pt>
                <c:pt idx="53">
                  <c:v>0.3757909704941344</c:v>
                </c:pt>
                <c:pt idx="54">
                  <c:v>0.30563537675606639</c:v>
                </c:pt>
                <c:pt idx="55">
                  <c:v>0.24078030132673714</c:v>
                </c:pt>
                <c:pt idx="56">
                  <c:v>0.1819801098411756</c:v>
                </c:pt>
                <c:pt idx="57">
                  <c:v>0.138996138996139</c:v>
                </c:pt>
                <c:pt idx="58">
                  <c:v>9.9806052396638242E-2</c:v>
                </c:pt>
                <c:pt idx="59">
                  <c:v>8.1243063263041065E-2</c:v>
                </c:pt>
                <c:pt idx="60">
                  <c:v>5.8203671688482755E-2</c:v>
                </c:pt>
                <c:pt idx="61">
                  <c:v>3.8655521461573729E-2</c:v>
                </c:pt>
                <c:pt idx="62">
                  <c:v>3.0013002022536837E-2</c:v>
                </c:pt>
                <c:pt idx="63">
                  <c:v>1.5511311019976187E-2</c:v>
                </c:pt>
                <c:pt idx="64">
                  <c:v>9.7428273178755583E-3</c:v>
                </c:pt>
                <c:pt idx="65">
                  <c:v>1.0101899979443808E-2</c:v>
                </c:pt>
                <c:pt idx="66">
                  <c:v>9.9935901171260416E-3</c:v>
                </c:pt>
                <c:pt idx="67">
                  <c:v>1.2068667549974077E-2</c:v>
                </c:pt>
                <c:pt idx="68">
                  <c:v>1.24019312009656E-2</c:v>
                </c:pt>
                <c:pt idx="69">
                  <c:v>1.585276386718127E-2</c:v>
                </c:pt>
                <c:pt idx="70">
                  <c:v>1.4638022186229869E-2</c:v>
                </c:pt>
                <c:pt idx="71">
                  <c:v>1.9879783023017152E-2</c:v>
                </c:pt>
                <c:pt idx="72">
                  <c:v>2.5451243671582656E-2</c:v>
                </c:pt>
                <c:pt idx="73">
                  <c:v>3.2002131501820658E-2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16E-4DD5-9E1D-BC6748D0CE4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07440168"/>
        <c:axId val="407442128"/>
      </c:lineChart>
      <c:catAx>
        <c:axId val="407444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407439776"/>
        <c:crosses val="autoZero"/>
        <c:auto val="0"/>
        <c:lblAlgn val="ctr"/>
        <c:lblOffset val="100"/>
        <c:tickLblSkip val="1"/>
        <c:noMultiLvlLbl val="1"/>
      </c:catAx>
      <c:valAx>
        <c:axId val="407439776"/>
        <c:scaling>
          <c:orientation val="minMax"/>
          <c:max val="4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407444872"/>
        <c:crossesAt val="43898"/>
        <c:crossBetween val="between"/>
      </c:valAx>
      <c:valAx>
        <c:axId val="407442128"/>
        <c:scaling>
          <c:orientation val="minMax"/>
          <c:max val="0.5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407440168"/>
        <c:crosses val="max"/>
        <c:crossBetween val="between"/>
      </c:valAx>
      <c:catAx>
        <c:axId val="407440168"/>
        <c:scaling>
          <c:orientation val="minMax"/>
        </c:scaling>
        <c:delete val="1"/>
        <c:axPos val="b"/>
        <c:majorTickMark val="out"/>
        <c:minorTickMark val="none"/>
        <c:tickLblPos val="nextTo"/>
        <c:crossAx val="4074421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>
          <a:softEdge rad="0"/>
        </a:effectLst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ea typeface="Cambria" panose="020405030504060302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789633579267153E-2"/>
          <c:y val="2.7777777777777776E-2"/>
          <c:w val="0.91321036642073283"/>
          <c:h val="0.6627161708953047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A871-4885-8341-AD408A232DF8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A871-4885-8341-AD408A232DF8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A871-4885-8341-AD408A232DF8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A871-4885-8341-AD408A232DF8}"/>
              </c:ext>
            </c:extLst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A871-4885-8341-AD408A232DF8}"/>
              </c:ext>
            </c:extLst>
          </c:dPt>
          <c:dPt>
            <c:idx val="5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A871-4885-8341-AD408A232DF8}"/>
              </c:ext>
            </c:extLst>
          </c:dPt>
          <c:dPt>
            <c:idx val="6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A871-4885-8341-AD408A232DF8}"/>
              </c:ext>
            </c:extLst>
          </c:dPt>
          <c:dPt>
            <c:idx val="7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A871-4885-8341-AD408A232DF8}"/>
              </c:ext>
            </c:extLst>
          </c:dPt>
          <c:dPt>
            <c:idx val="8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A871-4885-8341-AD408A232DF8}"/>
              </c:ext>
            </c:extLst>
          </c:dPt>
          <c:dPt>
            <c:idx val="9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A871-4885-8341-AD408A232DF8}"/>
              </c:ext>
            </c:extLst>
          </c:dPt>
          <c:dPt>
            <c:idx val="1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A871-4885-8341-AD408A232DF8}"/>
              </c:ext>
            </c:extLst>
          </c:dPt>
          <c:dPt>
            <c:idx val="1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A871-4885-8341-AD408A232DF8}"/>
              </c:ext>
            </c:extLst>
          </c:dPt>
          <c:dPt>
            <c:idx val="1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871-4885-8341-AD408A232DF8}"/>
              </c:ext>
            </c:extLst>
          </c:dPt>
          <c:dPt>
            <c:idx val="1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A871-4885-8341-AD408A232DF8}"/>
              </c:ext>
            </c:extLst>
          </c:dPt>
          <c:dPt>
            <c:idx val="1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871-4885-8341-AD408A232DF8}"/>
              </c:ext>
            </c:extLst>
          </c:dPt>
          <c:dPt>
            <c:idx val="15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A871-4885-8341-AD408A232DF8}"/>
              </c:ext>
            </c:extLst>
          </c:dPt>
          <c:dPt>
            <c:idx val="16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871-4885-8341-AD408A232DF8}"/>
              </c:ext>
            </c:extLst>
          </c:dPt>
          <c:dPt>
            <c:idx val="17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A871-4885-8341-AD408A232DF8}"/>
              </c:ext>
            </c:extLst>
          </c:dPt>
          <c:dPt>
            <c:idx val="18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871-4885-8341-AD408A232DF8}"/>
              </c:ext>
            </c:extLst>
          </c:dPt>
          <c:dPt>
            <c:idx val="19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A871-4885-8341-AD408A232DF8}"/>
              </c:ext>
            </c:extLst>
          </c:dPt>
          <c:dPt>
            <c:idx val="2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871-4885-8341-AD408A232DF8}"/>
              </c:ext>
            </c:extLst>
          </c:dPt>
          <c:dPt>
            <c:idx val="2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A871-4885-8341-AD408A232DF8}"/>
              </c:ext>
            </c:extLst>
          </c:dPt>
          <c:dPt>
            <c:idx val="2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871-4885-8341-AD408A232DF8}"/>
              </c:ext>
            </c:extLst>
          </c:dPt>
          <c:dPt>
            <c:idx val="2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871-4885-8341-AD408A232DF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'Incidenta crescator'!$A$2:$A$39</c:f>
              <c:strCache>
                <c:ptCount val="38"/>
                <c:pt idx="0">
                  <c:v>Cahul</c:v>
                </c:pt>
                <c:pt idx="1">
                  <c:v>Soroca</c:v>
                </c:pt>
                <c:pt idx="2">
                  <c:v>Vulcănești</c:v>
                </c:pt>
                <c:pt idx="3">
                  <c:v>Transnistria</c:v>
                </c:pt>
                <c:pt idx="4">
                  <c:v>Bălți</c:v>
                </c:pt>
                <c:pt idx="5">
                  <c:v>Sîngerei</c:v>
                </c:pt>
                <c:pt idx="6">
                  <c:v>Comrat</c:v>
                </c:pt>
                <c:pt idx="7">
                  <c:v>Chișinău</c:v>
                </c:pt>
                <c:pt idx="8">
                  <c:v>Ocnița</c:v>
                </c:pt>
                <c:pt idx="9">
                  <c:v>Taraclia</c:v>
                </c:pt>
                <c:pt idx="10">
                  <c:v>Florești</c:v>
                </c:pt>
                <c:pt idx="11">
                  <c:v>Cantemir</c:v>
                </c:pt>
                <c:pt idx="12">
                  <c:v>Călărași</c:v>
                </c:pt>
                <c:pt idx="13">
                  <c:v>Șoldănești</c:v>
                </c:pt>
                <c:pt idx="14">
                  <c:v>Dubăsari</c:v>
                </c:pt>
                <c:pt idx="15">
                  <c:v>Strășeni</c:v>
                </c:pt>
                <c:pt idx="16">
                  <c:v>Anenii Noi</c:v>
                </c:pt>
                <c:pt idx="17">
                  <c:v>Leova</c:v>
                </c:pt>
                <c:pt idx="18">
                  <c:v>Ialoveni</c:v>
                </c:pt>
                <c:pt idx="19">
                  <c:v>Orhei</c:v>
                </c:pt>
                <c:pt idx="20">
                  <c:v>Ceadîr-Lunga</c:v>
                </c:pt>
                <c:pt idx="21">
                  <c:v>Căușeni</c:v>
                </c:pt>
                <c:pt idx="22">
                  <c:v>Criuleni</c:v>
                </c:pt>
                <c:pt idx="23">
                  <c:v>Briceni</c:v>
                </c:pt>
                <c:pt idx="24">
                  <c:v>Ștefan Vodă</c:v>
                </c:pt>
                <c:pt idx="25">
                  <c:v>Basarabeasca</c:v>
                </c:pt>
                <c:pt idx="26">
                  <c:v>Drochia</c:v>
                </c:pt>
                <c:pt idx="27">
                  <c:v>Dondușeni</c:v>
                </c:pt>
                <c:pt idx="28">
                  <c:v>Edineț</c:v>
                </c:pt>
                <c:pt idx="29">
                  <c:v>Glodeni</c:v>
                </c:pt>
                <c:pt idx="30">
                  <c:v>Hîncești</c:v>
                </c:pt>
                <c:pt idx="31">
                  <c:v>Rezina</c:v>
                </c:pt>
                <c:pt idx="32">
                  <c:v>Cimișlia</c:v>
                </c:pt>
                <c:pt idx="33">
                  <c:v>Telenești</c:v>
                </c:pt>
                <c:pt idx="34">
                  <c:v>Ungheni</c:v>
                </c:pt>
                <c:pt idx="35">
                  <c:v>Nisporeni</c:v>
                </c:pt>
                <c:pt idx="36">
                  <c:v>Rîșcani</c:v>
                </c:pt>
                <c:pt idx="37">
                  <c:v>Fălești</c:v>
                </c:pt>
              </c:strCache>
            </c:strRef>
          </c:cat>
          <c:val>
            <c:numRef>
              <c:f>'Incidenta crescator'!$D$2:$D$39</c:f>
              <c:numCache>
                <c:formatCode>0</c:formatCode>
                <c:ptCount val="38"/>
                <c:pt idx="0">
                  <c:v>270.5935969009912</c:v>
                </c:pt>
                <c:pt idx="1">
                  <c:v>146.80127742865974</c:v>
                </c:pt>
                <c:pt idx="2">
                  <c:v>119.30208281552915</c:v>
                </c:pt>
                <c:pt idx="3">
                  <c:v>115.62759505113893</c:v>
                </c:pt>
                <c:pt idx="4">
                  <c:v>86.865709517163296</c:v>
                </c:pt>
                <c:pt idx="5">
                  <c:v>57.633999047786098</c:v>
                </c:pt>
                <c:pt idx="6">
                  <c:v>56.684999923398649</c:v>
                </c:pt>
                <c:pt idx="7">
                  <c:v>55.217278482158484</c:v>
                </c:pt>
                <c:pt idx="8">
                  <c:v>50.60622034791777</c:v>
                </c:pt>
                <c:pt idx="9">
                  <c:v>45.506866183044679</c:v>
                </c:pt>
                <c:pt idx="10">
                  <c:v>44.469440339014085</c:v>
                </c:pt>
                <c:pt idx="11">
                  <c:v>44.133167034443055</c:v>
                </c:pt>
                <c:pt idx="12">
                  <c:v>40.372043912361612</c:v>
                </c:pt>
                <c:pt idx="13">
                  <c:v>38.102495713469231</c:v>
                </c:pt>
                <c:pt idx="14">
                  <c:v>37.579857196542655</c:v>
                </c:pt>
                <c:pt idx="15">
                  <c:v>35.077109162382826</c:v>
                </c:pt>
                <c:pt idx="16">
                  <c:v>31.647172008709301</c:v>
                </c:pt>
                <c:pt idx="17">
                  <c:v>31.318509238960228</c:v>
                </c:pt>
                <c:pt idx="18">
                  <c:v>28.984262618889151</c:v>
                </c:pt>
                <c:pt idx="19">
                  <c:v>28.570865598707414</c:v>
                </c:pt>
                <c:pt idx="20">
                  <c:v>28.487129921660394</c:v>
                </c:pt>
                <c:pt idx="21">
                  <c:v>28.330356592966677</c:v>
                </c:pt>
                <c:pt idx="22">
                  <c:v>26.893896500962519</c:v>
                </c:pt>
                <c:pt idx="23">
                  <c:v>25.703637064644646</c:v>
                </c:pt>
                <c:pt idx="24">
                  <c:v>24.165485242943678</c:v>
                </c:pt>
                <c:pt idx="25">
                  <c:v>21.727794194333391</c:v>
                </c:pt>
                <c:pt idx="26">
                  <c:v>21.492954340905122</c:v>
                </c:pt>
                <c:pt idx="27">
                  <c:v>21.132713440405748</c:v>
                </c:pt>
                <c:pt idx="28">
                  <c:v>20.877117287644921</c:v>
                </c:pt>
                <c:pt idx="29">
                  <c:v>19.490897750750399</c:v>
                </c:pt>
                <c:pt idx="30">
                  <c:v>19.270793185847527</c:v>
                </c:pt>
                <c:pt idx="31">
                  <c:v>18.829732147060206</c:v>
                </c:pt>
                <c:pt idx="32">
                  <c:v>18.255948396519202</c:v>
                </c:pt>
                <c:pt idx="33">
                  <c:v>16.354834489074971</c:v>
                </c:pt>
                <c:pt idx="34">
                  <c:v>13.852608248238742</c:v>
                </c:pt>
                <c:pt idx="35">
                  <c:v>13.169281709749033</c:v>
                </c:pt>
                <c:pt idx="36">
                  <c:v>11.819133488670516</c:v>
                </c:pt>
                <c:pt idx="37">
                  <c:v>10.222597050780751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71-4885-8341-AD408A232D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6296431"/>
        <c:axId val="1623609200"/>
      </c:barChart>
      <c:catAx>
        <c:axId val="606296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623609200"/>
        <c:crosses val="autoZero"/>
        <c:auto val="1"/>
        <c:lblAlgn val="ctr"/>
        <c:lblOffset val="100"/>
        <c:noMultiLvlLbl val="0"/>
      </c:catAx>
      <c:valAx>
        <c:axId val="1623609200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06296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8545717272125E-2"/>
          <c:y val="2.4348371244353146E-2"/>
          <c:w val="0.96811265289416948"/>
          <c:h val="0.8730979339044411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Foaie1!$B$1</c:f>
              <c:strCache>
                <c:ptCount val="1"/>
                <c:pt idx="0">
                  <c:v>Feminin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Foaie1!$A$2:$A$9</c:f>
              <c:strCache>
                <c:ptCount val="8"/>
                <c:pt idx="0">
                  <c:v>0-9 Ani</c:v>
                </c:pt>
                <c:pt idx="1">
                  <c:v>10 - 19 Ani</c:v>
                </c:pt>
                <c:pt idx="2">
                  <c:v>20 - 29 Ani</c:v>
                </c:pt>
                <c:pt idx="3">
                  <c:v>30 - 39 Ani</c:v>
                </c:pt>
                <c:pt idx="4">
                  <c:v>40 - 49 Ani</c:v>
                </c:pt>
                <c:pt idx="5">
                  <c:v>50 - 59 Ani</c:v>
                </c:pt>
                <c:pt idx="6">
                  <c:v>60 - 69 Ani</c:v>
                </c:pt>
                <c:pt idx="7">
                  <c:v>&gt;70 Ani</c:v>
                </c:pt>
              </c:strCache>
            </c:strRef>
          </c:cat>
          <c:val>
            <c:numRef>
              <c:f>Foaie1!$B$2:$B$9</c:f>
              <c:numCache>
                <c:formatCode>0.00%</c:formatCode>
                <c:ptCount val="8"/>
                <c:pt idx="0">
                  <c:v>1.0332655488623719E-2</c:v>
                </c:pt>
                <c:pt idx="1">
                  <c:v>2.2553044545907994E-2</c:v>
                </c:pt>
                <c:pt idx="2">
                  <c:v>5.3386026167363695E-2</c:v>
                </c:pt>
                <c:pt idx="3">
                  <c:v>9.050377930399417E-2</c:v>
                </c:pt>
                <c:pt idx="4">
                  <c:v>9.5338218931051683E-2</c:v>
                </c:pt>
                <c:pt idx="5">
                  <c:v>0.1217166097532901</c:v>
                </c:pt>
                <c:pt idx="6">
                  <c:v>0.12888002148639835</c:v>
                </c:pt>
                <c:pt idx="7">
                  <c:v>6.323140083643479E-2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B2-4581-BDD1-5CB52878C1E4}"/>
            </c:ext>
          </c:extLst>
        </c:ser>
        <c:ser>
          <c:idx val="1"/>
          <c:order val="1"/>
          <c:tx>
            <c:strRef>
              <c:f>Foaie1!$C$1</c:f>
              <c:strCache>
                <c:ptCount val="1"/>
                <c:pt idx="0">
                  <c:v>Masculin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Foaie1!$A$2:$A$9</c:f>
              <c:strCache>
                <c:ptCount val="8"/>
                <c:pt idx="0">
                  <c:v>0-9 Ani</c:v>
                </c:pt>
                <c:pt idx="1">
                  <c:v>10 - 19 Ani</c:v>
                </c:pt>
                <c:pt idx="2">
                  <c:v>20 - 29 Ani</c:v>
                </c:pt>
                <c:pt idx="3">
                  <c:v>30 - 39 Ani</c:v>
                </c:pt>
                <c:pt idx="4">
                  <c:v>40 - 49 Ani</c:v>
                </c:pt>
                <c:pt idx="5">
                  <c:v>50 - 59 Ani</c:v>
                </c:pt>
                <c:pt idx="6">
                  <c:v>60 - 69 Ani</c:v>
                </c:pt>
                <c:pt idx="7">
                  <c:v>&gt;70 Ani</c:v>
                </c:pt>
              </c:strCache>
            </c:strRef>
          </c:cat>
          <c:val>
            <c:numRef>
              <c:f>Foaie1!$C$2:$C$9</c:f>
              <c:numCache>
                <c:formatCode>0.00%</c:formatCode>
                <c:ptCount val="8"/>
                <c:pt idx="0">
                  <c:v>1.1836703372597169E-2</c:v>
                </c:pt>
                <c:pt idx="1">
                  <c:v>2.1210144649503129E-2</c:v>
                </c:pt>
                <c:pt idx="2">
                  <c:v>4.1476422514675974E-2</c:v>
                </c:pt>
                <c:pt idx="3">
                  <c:v>7.0548286843417879E-2</c:v>
                </c:pt>
                <c:pt idx="4">
                  <c:v>6.3699497371753067E-2</c:v>
                </c:pt>
                <c:pt idx="5">
                  <c:v>7.5133330775428775E-2</c:v>
                </c:pt>
                <c:pt idx="6">
                  <c:v>8.6171967923876755E-2</c:v>
                </c:pt>
                <c:pt idx="7">
                  <c:v>4.3978053178835901E-2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B2-4581-BDD1-5CB52878C1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1196479"/>
        <c:axId val="155481983"/>
      </c:barChart>
      <c:catAx>
        <c:axId val="131196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481983"/>
        <c:crosses val="autoZero"/>
        <c:auto val="1"/>
        <c:lblAlgn val="ctr"/>
        <c:lblOffset val="100"/>
        <c:noMultiLvlLbl val="0"/>
      </c:catAx>
      <c:valAx>
        <c:axId val="155481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196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Cazuri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2D9-2547-B5DE-DE52B038285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2D9-2547-B5DE-DE52B038285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2D9-2547-B5DE-DE52B038285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2D9-2547-B5DE-DE52B038285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&lt; 1 an</c:v>
                </c:pt>
                <c:pt idx="1">
                  <c:v>1-5 ani</c:v>
                </c:pt>
                <c:pt idx="2">
                  <c:v>6-10 ani</c:v>
                </c:pt>
                <c:pt idx="3">
                  <c:v>11-17 ani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843</c:v>
                </c:pt>
                <c:pt idx="1">
                  <c:v>2762</c:v>
                </c:pt>
                <c:pt idx="2">
                  <c:v>2813</c:v>
                </c:pt>
                <c:pt idx="3">
                  <c:v>7711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4E-0446-80C7-79F957145C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Cazuri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5B-E040-ADF7-5244A7C6B8A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35B-E040-ADF7-5244A7C6B8A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35B-E040-ADF7-5244A7C6B8A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Trimestrul I</c:v>
                </c:pt>
                <c:pt idx="1">
                  <c:v>Trimestrul II</c:v>
                </c:pt>
                <c:pt idx="2">
                  <c:v>Trimestrul III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208</c:v>
                </c:pt>
                <c:pt idx="1">
                  <c:v>356</c:v>
                </c:pt>
                <c:pt idx="2">
                  <c:v>486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E8-FC4B-A661-4EFA88060B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8545717272125E-2"/>
          <c:y val="2.4348371244353146E-2"/>
          <c:w val="0.96811265289416948"/>
          <c:h val="0.8730979339044411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Foaie1!$B$1</c:f>
              <c:strCache>
                <c:ptCount val="1"/>
                <c:pt idx="0">
                  <c:v>Feminin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Foaie1!$A$2:$A$9</c:f>
              <c:strCache>
                <c:ptCount val="8"/>
                <c:pt idx="0">
                  <c:v>0-9 Ani</c:v>
                </c:pt>
                <c:pt idx="1">
                  <c:v>10 - 19 Ani</c:v>
                </c:pt>
                <c:pt idx="2">
                  <c:v>20 - 29 Ani</c:v>
                </c:pt>
                <c:pt idx="3">
                  <c:v>30 - 39 Ani</c:v>
                </c:pt>
                <c:pt idx="4">
                  <c:v>40 - 49 Ani</c:v>
                </c:pt>
                <c:pt idx="5">
                  <c:v>50 - 59 Ani</c:v>
                </c:pt>
                <c:pt idx="6">
                  <c:v>60 - 69 Ani</c:v>
                </c:pt>
                <c:pt idx="7">
                  <c:v>&gt;70 Ani</c:v>
                </c:pt>
              </c:strCache>
            </c:strRef>
          </c:cat>
          <c:val>
            <c:numRef>
              <c:f>Foaie1!$B$2:$B$9</c:f>
              <c:numCache>
                <c:formatCode>0.00%</c:formatCode>
                <c:ptCount val="8"/>
                <c:pt idx="0">
                  <c:v>1.6170763260025875E-4</c:v>
                </c:pt>
                <c:pt idx="1">
                  <c:v>3.2341526520051749E-4</c:v>
                </c:pt>
                <c:pt idx="2">
                  <c:v>1.29366106080207E-3</c:v>
                </c:pt>
                <c:pt idx="3">
                  <c:v>5.8214747736093147E-3</c:v>
                </c:pt>
                <c:pt idx="4">
                  <c:v>2.0698576972833119E-2</c:v>
                </c:pt>
                <c:pt idx="5">
                  <c:v>6.791720569210867E-2</c:v>
                </c:pt>
                <c:pt idx="6">
                  <c:v>0.18305304010349288</c:v>
                </c:pt>
                <c:pt idx="7">
                  <c:v>0.22930142302716691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AC-4980-8101-74EEC7D8A054}"/>
            </c:ext>
          </c:extLst>
        </c:ser>
        <c:ser>
          <c:idx val="1"/>
          <c:order val="1"/>
          <c:tx>
            <c:strRef>
              <c:f>Foaie1!$C$1</c:f>
              <c:strCache>
                <c:ptCount val="1"/>
                <c:pt idx="0">
                  <c:v>Masculin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3.1363674529883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CAC-4980-8101-74EEC7D8A054}"/>
                </c:ext>
              </c:extLst>
            </c:dLbl>
            <c:dLbl>
              <c:idx val="1"/>
              <c:layout>
                <c:manualLayout>
                  <c:x val="-2.3228265213931149E-3"/>
                  <c:y val="-2.04545703455760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CAC-4980-8101-74EEC7D8A054}"/>
                </c:ext>
              </c:extLst>
            </c:dLbl>
            <c:dLbl>
              <c:idx val="2"/>
              <c:layout>
                <c:manualLayout>
                  <c:x val="5.8070663034826811E-4"/>
                  <c:y val="-1.90909323225375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CAC-4980-8101-74EEC7D8A054}"/>
                </c:ext>
              </c:extLst>
            </c:dLbl>
            <c:dLbl>
              <c:idx val="3"/>
              <c:layout>
                <c:manualLayout>
                  <c:x val="-2.3228265213930724E-3"/>
                  <c:y val="-2.629780985834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88D-4B1D-83B8-41F9F5140C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Foaie1!$A$2:$A$9</c:f>
              <c:strCache>
                <c:ptCount val="8"/>
                <c:pt idx="0">
                  <c:v>0-9 Ani</c:v>
                </c:pt>
                <c:pt idx="1">
                  <c:v>10 - 19 Ani</c:v>
                </c:pt>
                <c:pt idx="2">
                  <c:v>20 - 29 Ani</c:v>
                </c:pt>
                <c:pt idx="3">
                  <c:v>30 - 39 Ani</c:v>
                </c:pt>
                <c:pt idx="4">
                  <c:v>40 - 49 Ani</c:v>
                </c:pt>
                <c:pt idx="5">
                  <c:v>50 - 59 Ani</c:v>
                </c:pt>
                <c:pt idx="6">
                  <c:v>60 - 69 Ani</c:v>
                </c:pt>
                <c:pt idx="7">
                  <c:v>&gt;70 Ani</c:v>
                </c:pt>
              </c:strCache>
            </c:strRef>
          </c:cat>
          <c:val>
            <c:numRef>
              <c:f>Foaie1!$C$2:$C$9</c:f>
              <c:numCache>
                <c:formatCode>0.00%</c:formatCode>
                <c:ptCount val="8"/>
                <c:pt idx="0">
                  <c:v>3.2341526520051749E-4</c:v>
                </c:pt>
                <c:pt idx="1">
                  <c:v>0</c:v>
                </c:pt>
                <c:pt idx="2">
                  <c:v>1.4553686934023287E-3</c:v>
                </c:pt>
                <c:pt idx="3">
                  <c:v>6.4683053040103496E-3</c:v>
                </c:pt>
                <c:pt idx="4">
                  <c:v>2.0375161707632601E-2</c:v>
                </c:pt>
                <c:pt idx="5">
                  <c:v>6.6300129366106075E-2</c:v>
                </c:pt>
                <c:pt idx="6">
                  <c:v>0.18321474773609314</c:v>
                </c:pt>
                <c:pt idx="7">
                  <c:v>0.21329236739974128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AC-4980-8101-74EEC7D8A0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1196479"/>
        <c:axId val="155481983"/>
      </c:barChart>
      <c:catAx>
        <c:axId val="131196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481983"/>
        <c:crosses val="autoZero"/>
        <c:auto val="1"/>
        <c:lblAlgn val="ctr"/>
        <c:lblOffset val="100"/>
        <c:noMultiLvlLbl val="0"/>
      </c:catAx>
      <c:valAx>
        <c:axId val="155481983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196479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246732666135426E-2"/>
          <c:y val="4.9627791563275438E-2"/>
          <c:w val="0.90959603462946204"/>
          <c:h val="0.6993868818506867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Foaie3!$A$2:$A$39</c:f>
              <c:strCache>
                <c:ptCount val="38"/>
                <c:pt idx="0">
                  <c:v>Bălți</c:v>
                </c:pt>
                <c:pt idx="1">
                  <c:v>Chișinău</c:v>
                </c:pt>
                <c:pt idx="2">
                  <c:v>Edineț</c:v>
                </c:pt>
                <c:pt idx="3">
                  <c:v>Cimișlia</c:v>
                </c:pt>
                <c:pt idx="4">
                  <c:v>Anenii Noi</c:v>
                </c:pt>
                <c:pt idx="5">
                  <c:v>Ocnița</c:v>
                </c:pt>
                <c:pt idx="6">
                  <c:v>Glodeni</c:v>
                </c:pt>
                <c:pt idx="7">
                  <c:v>Dondușeni</c:v>
                </c:pt>
                <c:pt idx="8">
                  <c:v>Ceadîr-Lunga</c:v>
                </c:pt>
                <c:pt idx="9">
                  <c:v>Taraclia</c:v>
                </c:pt>
                <c:pt idx="10">
                  <c:v>Comrat</c:v>
                </c:pt>
                <c:pt idx="11">
                  <c:v>Ialoveni</c:v>
                </c:pt>
                <c:pt idx="12">
                  <c:v>Orhei</c:v>
                </c:pt>
                <c:pt idx="13">
                  <c:v>Drochia</c:v>
                </c:pt>
                <c:pt idx="14">
                  <c:v>Șoldănești</c:v>
                </c:pt>
                <c:pt idx="15">
                  <c:v>Basarabeasca</c:v>
                </c:pt>
                <c:pt idx="16">
                  <c:v>Rîșcani</c:v>
                </c:pt>
                <c:pt idx="17">
                  <c:v>Strășeni</c:v>
                </c:pt>
                <c:pt idx="18">
                  <c:v>Călărași</c:v>
                </c:pt>
                <c:pt idx="19">
                  <c:v>Cahul</c:v>
                </c:pt>
                <c:pt idx="20">
                  <c:v>Căușeni</c:v>
                </c:pt>
                <c:pt idx="21">
                  <c:v>Dubăsari</c:v>
                </c:pt>
                <c:pt idx="22">
                  <c:v>Ungheni</c:v>
                </c:pt>
                <c:pt idx="23">
                  <c:v>Briceni</c:v>
                </c:pt>
                <c:pt idx="24">
                  <c:v>Rezina</c:v>
                </c:pt>
                <c:pt idx="25">
                  <c:v>Hîncești</c:v>
                </c:pt>
                <c:pt idx="26">
                  <c:v>Soroca</c:v>
                </c:pt>
                <c:pt idx="27">
                  <c:v>Florești</c:v>
                </c:pt>
                <c:pt idx="28">
                  <c:v>Fălești</c:v>
                </c:pt>
                <c:pt idx="29">
                  <c:v>Sîngerei</c:v>
                </c:pt>
                <c:pt idx="30">
                  <c:v>Criuleni</c:v>
                </c:pt>
                <c:pt idx="31">
                  <c:v>Ștefan Vodă</c:v>
                </c:pt>
                <c:pt idx="32">
                  <c:v>Telenești</c:v>
                </c:pt>
                <c:pt idx="33">
                  <c:v>Transnistria</c:v>
                </c:pt>
                <c:pt idx="34">
                  <c:v>Nisporeni</c:v>
                </c:pt>
                <c:pt idx="35">
                  <c:v>Vulcănești</c:v>
                </c:pt>
                <c:pt idx="36">
                  <c:v>Leova</c:v>
                </c:pt>
                <c:pt idx="37">
                  <c:v>Cantemir</c:v>
                </c:pt>
              </c:strCache>
            </c:strRef>
          </c:cat>
          <c:val>
            <c:numRef>
              <c:f>Foaie3!$D$2:$D$39</c:f>
              <c:numCache>
                <c:formatCode>0</c:formatCode>
                <c:ptCount val="38"/>
                <c:pt idx="0">
                  <c:v>298.66187766575246</c:v>
                </c:pt>
                <c:pt idx="1">
                  <c:v>290.8713467584742</c:v>
                </c:pt>
                <c:pt idx="2">
                  <c:v>260.26806218597335</c:v>
                </c:pt>
                <c:pt idx="3">
                  <c:v>243.41264528692264</c:v>
                </c:pt>
                <c:pt idx="4">
                  <c:v>241.78439414653906</c:v>
                </c:pt>
                <c:pt idx="5">
                  <c:v>238.27095413811281</c:v>
                </c:pt>
                <c:pt idx="6">
                  <c:v>231.94168323392978</c:v>
                </c:pt>
                <c:pt idx="7">
                  <c:v>227.17666948436181</c:v>
                </c:pt>
                <c:pt idx="8">
                  <c:v>221.7926543900702</c:v>
                </c:pt>
                <c:pt idx="9">
                  <c:v>214.14995850844556</c:v>
                </c:pt>
                <c:pt idx="10">
                  <c:v>208.35567539411394</c:v>
                </c:pt>
                <c:pt idx="11">
                  <c:v>190.00794383493999</c:v>
                </c:pt>
                <c:pt idx="12">
                  <c:v>180.29201395046402</c:v>
                </c:pt>
                <c:pt idx="13">
                  <c:v>167.91370578832127</c:v>
                </c:pt>
                <c:pt idx="14">
                  <c:v>166.0180170372588</c:v>
                </c:pt>
                <c:pt idx="15">
                  <c:v>160.78567703806709</c:v>
                </c:pt>
                <c:pt idx="16">
                  <c:v>157.02563063519401</c:v>
                </c:pt>
                <c:pt idx="17">
                  <c:v>152.40399153311159</c:v>
                </c:pt>
                <c:pt idx="18">
                  <c:v>152.17155013120913</c:v>
                </c:pt>
                <c:pt idx="19">
                  <c:v>144.31658501386198</c:v>
                </c:pt>
                <c:pt idx="20">
                  <c:v>144.11529223378705</c:v>
                </c:pt>
                <c:pt idx="21">
                  <c:v>143.48672747770831</c:v>
                </c:pt>
                <c:pt idx="22">
                  <c:v>143.47344257104407</c:v>
                </c:pt>
                <c:pt idx="23">
                  <c:v>142.79798369247027</c:v>
                </c:pt>
                <c:pt idx="24">
                  <c:v>141.22299110295157</c:v>
                </c:pt>
                <c:pt idx="25">
                  <c:v>136.82263161951747</c:v>
                </c:pt>
                <c:pt idx="26">
                  <c:v>135.21170289481816</c:v>
                </c:pt>
                <c:pt idx="27">
                  <c:v>134.71624573289563</c:v>
                </c:pt>
                <c:pt idx="28">
                  <c:v>132.89376166014975</c:v>
                </c:pt>
                <c:pt idx="29">
                  <c:v>125.29130227779588</c:v>
                </c:pt>
                <c:pt idx="30">
                  <c:v>117.48386366209942</c:v>
                </c:pt>
                <c:pt idx="31">
                  <c:v>114.38329681660007</c:v>
                </c:pt>
                <c:pt idx="32">
                  <c:v>111.21287452570979</c:v>
                </c:pt>
                <c:pt idx="33">
                  <c:v>103.43413957301883</c:v>
                </c:pt>
                <c:pt idx="34">
                  <c:v>82.778342175565342</c:v>
                </c:pt>
                <c:pt idx="35">
                  <c:v>79.534721877019436</c:v>
                </c:pt>
                <c:pt idx="36">
                  <c:v>76.059236723189116</c:v>
                </c:pt>
                <c:pt idx="37">
                  <c:v>65.240333877002783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EF-4565-B59E-7793736EF5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5800312"/>
        <c:axId val="745800640"/>
      </c:barChart>
      <c:catAx>
        <c:axId val="745800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45800640"/>
        <c:crosses val="autoZero"/>
        <c:auto val="1"/>
        <c:lblAlgn val="ctr"/>
        <c:lblOffset val="100"/>
        <c:noMultiLvlLbl val="0"/>
      </c:catAx>
      <c:valAx>
        <c:axId val="745800640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45800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2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5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D" dirty="0"/>
          </a:p>
        </p:txBody>
      </p:sp>
    </p:spTree>
    <p:extLst>
      <p:ext uri="{BB962C8B-B14F-4D97-AF65-F5344CB8AC3E}">
        <p14:creationId xmlns:p14="http://schemas.microsoft.com/office/powerpoint/2010/main" val="3677759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Incidența</a:t>
            </a:r>
            <a:r>
              <a:rPr lang="en-GB" dirty="0"/>
              <a:t> </a:t>
            </a:r>
            <a:r>
              <a:rPr lang="en-GB" dirty="0" err="1"/>
              <a:t>cazurilor</a:t>
            </a:r>
            <a:r>
              <a:rPr lang="en-GB" dirty="0"/>
              <a:t> la 1 </a:t>
            </a:r>
            <a:r>
              <a:rPr lang="en-GB" dirty="0" err="1"/>
              <a:t>mln</a:t>
            </a:r>
            <a:r>
              <a:rPr lang="en-GB" dirty="0"/>
              <a:t> de </a:t>
            </a:r>
            <a:r>
              <a:rPr lang="en-GB" dirty="0" err="1"/>
              <a:t>populație</a:t>
            </a:r>
            <a:r>
              <a:rPr lang="en-GB" dirty="0"/>
              <a:t> </a:t>
            </a:r>
            <a:r>
              <a:rPr lang="en-GB" dirty="0" err="1"/>
              <a:t>reprezintă</a:t>
            </a:r>
            <a:r>
              <a:rPr lang="en-GB" dirty="0"/>
              <a:t> un indicator important de </a:t>
            </a:r>
            <a:r>
              <a:rPr lang="en-GB" dirty="0" err="1"/>
              <a:t>prezentarea</a:t>
            </a:r>
            <a:r>
              <a:rPr lang="en-GB" dirty="0"/>
              <a:t> a </a:t>
            </a:r>
            <a:r>
              <a:rPr lang="en-GB" dirty="0" err="1"/>
              <a:t>datelor</a:t>
            </a:r>
            <a:r>
              <a:rPr lang="en-GB" dirty="0"/>
              <a:t> </a:t>
            </a:r>
            <a:r>
              <a:rPr lang="en-GB" dirty="0" err="1"/>
              <a:t>fiind</a:t>
            </a:r>
            <a:r>
              <a:rPr lang="en-GB" dirty="0"/>
              <a:t> </a:t>
            </a:r>
            <a:r>
              <a:rPr lang="en-GB" dirty="0" err="1"/>
              <a:t>ajustată</a:t>
            </a:r>
            <a:r>
              <a:rPr lang="en-GB" dirty="0"/>
              <a:t> la </a:t>
            </a:r>
            <a:r>
              <a:rPr lang="en-GB" dirty="0" err="1"/>
              <a:t>numărul</a:t>
            </a:r>
            <a:r>
              <a:rPr lang="en-GB" dirty="0"/>
              <a:t> de </a:t>
            </a:r>
            <a:r>
              <a:rPr lang="en-GB" dirty="0" err="1"/>
              <a:t>populație</a:t>
            </a:r>
            <a:r>
              <a:rPr lang="en-GB" dirty="0"/>
              <a:t> al </a:t>
            </a:r>
            <a:r>
              <a:rPr lang="en-GB" dirty="0" err="1"/>
              <a:t>țării</a:t>
            </a:r>
            <a:r>
              <a:rPr lang="en-GB" dirty="0"/>
              <a:t> </a:t>
            </a:r>
            <a:r>
              <a:rPr lang="en-GB" dirty="0" err="1"/>
              <a:t>sau</a:t>
            </a:r>
            <a:r>
              <a:rPr lang="en-GB" dirty="0"/>
              <a:t> </a:t>
            </a:r>
            <a:r>
              <a:rPr lang="en-GB" dirty="0" err="1"/>
              <a:t>teritoriului</a:t>
            </a:r>
            <a:r>
              <a:rPr lang="en-GB" dirty="0"/>
              <a:t>. </a:t>
            </a:r>
            <a:endParaRPr lang="en-MD" dirty="0"/>
          </a:p>
        </p:txBody>
      </p:sp>
    </p:spTree>
    <p:extLst>
      <p:ext uri="{BB962C8B-B14F-4D97-AF65-F5344CB8AC3E}">
        <p14:creationId xmlns:p14="http://schemas.microsoft.com/office/powerpoint/2010/main" val="4015072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D" dirty="0"/>
          </a:p>
        </p:txBody>
      </p:sp>
    </p:spTree>
    <p:extLst>
      <p:ext uri="{BB962C8B-B14F-4D97-AF65-F5344CB8AC3E}">
        <p14:creationId xmlns:p14="http://schemas.microsoft.com/office/powerpoint/2010/main" val="2908309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673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D" dirty="0"/>
          </a:p>
        </p:txBody>
      </p:sp>
    </p:spTree>
    <p:extLst>
      <p:ext uri="{BB962C8B-B14F-4D97-AF65-F5344CB8AC3E}">
        <p14:creationId xmlns:p14="http://schemas.microsoft.com/office/powerpoint/2010/main" val="3987071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D" dirty="0"/>
          </a:p>
        </p:txBody>
      </p:sp>
    </p:spTree>
    <p:extLst>
      <p:ext uri="{BB962C8B-B14F-4D97-AF65-F5344CB8AC3E}">
        <p14:creationId xmlns:p14="http://schemas.microsoft.com/office/powerpoint/2010/main" val="1499039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D" dirty="0"/>
          </a:p>
        </p:txBody>
      </p:sp>
    </p:spTree>
    <p:extLst>
      <p:ext uri="{BB962C8B-B14F-4D97-AF65-F5344CB8AC3E}">
        <p14:creationId xmlns:p14="http://schemas.microsoft.com/office/powerpoint/2010/main" val="377176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732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277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7263" y="4699850"/>
            <a:ext cx="6997958" cy="4912884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6895" y="1606372"/>
            <a:ext cx="12563746" cy="10497244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941192" y="13081000"/>
            <a:ext cx="488916" cy="471924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769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659347" y="-118752"/>
            <a:ext cx="25031702" cy="13847596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338587" y="2372967"/>
            <a:ext cx="17696690" cy="8955866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18473" y="4151009"/>
            <a:ext cx="17359830" cy="3497458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10800" spc="-3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18475" y="7812533"/>
            <a:ext cx="17346854" cy="2645174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600" b="0">
                <a:solidFill>
                  <a:srgbClr val="FFFEFF"/>
                </a:solidFill>
              </a:defRPr>
            </a:lvl1pPr>
            <a:lvl2pPr marL="914400" indent="0" algn="ctr">
              <a:buNone/>
              <a:defRPr sz="36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smtClean="0"/>
              <a:pPr/>
              <a:t>8/9/2021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09344" y="12454128"/>
            <a:ext cx="21177504" cy="64008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0939760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626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7263" y="4699850"/>
            <a:ext cx="6997958" cy="4912884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6895" y="1606372"/>
            <a:ext cx="12563746" cy="10497244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372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659347" y="-118752"/>
            <a:ext cx="25031702" cy="13847596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6519091" y="2372967"/>
            <a:ext cx="11332290" cy="8955866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8432" y="4149460"/>
            <a:ext cx="10980448" cy="3378780"/>
          </a:xfrm>
        </p:spPr>
        <p:txBody>
          <a:bodyPr bIns="0" anchor="b">
            <a:normAutofit/>
          </a:bodyPr>
          <a:lstStyle>
            <a:lvl1pPr algn="ctr">
              <a:defRPr sz="88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8431" y="7693702"/>
            <a:ext cx="10980446" cy="2767540"/>
          </a:xfrm>
        </p:spPr>
        <p:txBody>
          <a:bodyPr tIns="0">
            <a:normAutofit/>
          </a:bodyPr>
          <a:lstStyle>
            <a:lvl1pPr marL="0" indent="0" algn="ctr">
              <a:buNone/>
              <a:defRPr sz="3600">
                <a:solidFill>
                  <a:srgbClr val="FFFEFF"/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8/9/2021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09344" y="12454128"/>
            <a:ext cx="21177504" cy="64008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0939760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9389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000" y="4679339"/>
            <a:ext cx="7001656" cy="4940130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757" y="1606375"/>
            <a:ext cx="12539182" cy="476530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36894" y="7344324"/>
            <a:ext cx="12544044" cy="47671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8/9/2021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09344" y="12454128"/>
            <a:ext cx="21177504" cy="640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0939760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2376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002" y="4727831"/>
            <a:ext cx="7001656" cy="4920994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0274" y="1606370"/>
            <a:ext cx="12530176" cy="13716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4400" b="0" cap="all" baseline="0">
                <a:solidFill>
                  <a:schemeClr val="accent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50610" y="2977971"/>
            <a:ext cx="12528700" cy="339370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237306" y="7331774"/>
            <a:ext cx="12528828" cy="13716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4400" b="0" cap="all" baseline="0">
                <a:solidFill>
                  <a:schemeClr val="accent1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236894" y="8703374"/>
            <a:ext cx="12531176" cy="34081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8/9/2021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609344" y="12454128"/>
            <a:ext cx="21177504" cy="640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20939760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347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7264" y="4699850"/>
            <a:ext cx="7002392" cy="4912884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5429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8/9/2021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09344" y="12454128"/>
            <a:ext cx="21177504" cy="640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0939760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324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7263" y="4704052"/>
            <a:ext cx="7002394" cy="2446596"/>
          </a:xfrm>
        </p:spPr>
        <p:txBody>
          <a:bodyPr bIns="0" anchor="b">
            <a:noAutofit/>
          </a:bodyPr>
          <a:lstStyle>
            <a:lvl1pPr algn="ctr">
              <a:defRPr sz="64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19967" y="1605618"/>
            <a:ext cx="12550070" cy="10499880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77263" y="7160372"/>
            <a:ext cx="7002394" cy="2442328"/>
          </a:xfrm>
        </p:spPr>
        <p:txBody>
          <a:bodyPr/>
          <a:lstStyle>
            <a:lvl1pPr marL="0" indent="0" algn="ctr">
              <a:buNone/>
              <a:defRPr sz="3200">
                <a:solidFill>
                  <a:srgbClr val="FFFEFF"/>
                </a:solidFill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0104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659347" y="-118752"/>
            <a:ext cx="25031702" cy="13847596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1610672" y="3396663"/>
            <a:ext cx="11883080" cy="6940842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087020" y="0"/>
            <a:ext cx="9296980" cy="13716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886" y="4720510"/>
            <a:ext cx="11553292" cy="2356064"/>
          </a:xfrm>
        </p:spPr>
        <p:txBody>
          <a:bodyPr bIns="0" anchor="b">
            <a:normAutofit/>
          </a:bodyPr>
          <a:lstStyle>
            <a:lvl1pPr>
              <a:defRPr sz="7200"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70886" y="7090024"/>
            <a:ext cx="11553292" cy="2548396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FFFEFF"/>
                </a:solidFill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8/9/2021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09345" y="12454128"/>
            <a:ext cx="11884406" cy="640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656754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4547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835026" y="0"/>
            <a:ext cx="25168228" cy="13706476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1600288" y="3399179"/>
            <a:ext cx="7348952" cy="6940842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7264" y="4699851"/>
            <a:ext cx="7002392" cy="491288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19967" y="1589438"/>
            <a:ext cx="12550070" cy="1051418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7846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25168228" cy="13706476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15437896" y="3399179"/>
            <a:ext cx="7348952" cy="6940842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614875" y="4699850"/>
            <a:ext cx="7002390" cy="4912884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5494" y="1596889"/>
            <a:ext cx="12537244" cy="10514606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09344" y="640080"/>
            <a:ext cx="7315200" cy="64008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8/9/2021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09344" y="12454128"/>
            <a:ext cx="21177504" cy="640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0939760" y="640080"/>
            <a:ext cx="1828800" cy="64008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1694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1" y="12582940"/>
            <a:ext cx="2007706" cy="1133060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40" bIns="91440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3600"/>
          </a:p>
        </p:txBody>
      </p:sp>
      <p:sp>
        <p:nvSpPr>
          <p:cNvPr id="140" name="Straight Connector 17"/>
          <p:cNvSpPr/>
          <p:nvPr/>
        </p:nvSpPr>
        <p:spPr>
          <a:xfrm>
            <a:off x="630735" y="6778489"/>
            <a:ext cx="804206" cy="2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40" bIns="91440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3600"/>
          </a:p>
        </p:txBody>
      </p:sp>
      <p:sp>
        <p:nvSpPr>
          <p:cNvPr id="141" name="Straight Connector 18"/>
          <p:cNvSpPr/>
          <p:nvPr/>
        </p:nvSpPr>
        <p:spPr>
          <a:xfrm>
            <a:off x="630734" y="6937515"/>
            <a:ext cx="402104" cy="2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40" bIns="91440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3600"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1"/>
            <a:ext cx="427952" cy="462282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6" cy="2499692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85904613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1" r:id="rId9"/>
    <p:sldLayoutId id="2147483662" r:id="rId10"/>
    <p:sldLayoutId id="2147483663" r:id="rId11"/>
    <p:sldLayoutId id="2147483664" r:id="rId12"/>
    <p:sldLayoutId id="2147483666" r:id="rId13"/>
    <p:sldLayoutId id="2147483696" r:id="rId1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2323" y="4716783"/>
            <a:ext cx="6997334" cy="4912970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69964" y="1589438"/>
            <a:ext cx="11900072" cy="105141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09344" y="640080"/>
            <a:ext cx="7315200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8/9/2021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9344" y="12454128"/>
            <a:ext cx="21177504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939760" y="640080"/>
            <a:ext cx="1828800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1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95" r:id="rId12"/>
  </p:sldLayoutIdLst>
  <p:txStyles>
    <p:titleStyle>
      <a:lvl1pPr algn="ctr" defTabSz="1828800" rtl="0" eaLnBrk="1" latinLnBrk="0" hangingPunct="1">
        <a:lnSpc>
          <a:spcPct val="85000"/>
        </a:lnSpc>
        <a:spcBef>
          <a:spcPct val="0"/>
        </a:spcBef>
        <a:buNone/>
        <a:defRPr sz="8000" b="0" i="0" kern="1200" cap="none" spc="-30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120000"/>
        </a:lnSpc>
        <a:spcBef>
          <a:spcPts val="2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36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32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8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image" Target="../media/image5.png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svgsilh.com/tag/baby-10.html" TargetMode="Externa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 dirty="0"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9" y="4859078"/>
            <a:ext cx="20293222" cy="1679637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731454">
              <a:lnSpc>
                <a:spcPct val="100000"/>
              </a:lnSpc>
              <a:defRPr sz="10160" spc="-105"/>
            </a:pPr>
            <a:r>
              <a:rPr lang="ro-RO" dirty="0"/>
              <a:t>Raport săptămânal</a:t>
            </a:r>
            <a:br>
              <a:rPr lang="ro-RO" dirty="0"/>
            </a:br>
            <a:r>
              <a:rPr lang="ro-RO" dirty="0"/>
              <a:t>COVID-19</a:t>
            </a:r>
            <a:endParaRPr dirty="0"/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7" y="8268936"/>
            <a:ext cx="15263624" cy="1916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COVID-19</a:t>
            </a:r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08</a:t>
            </a:r>
            <a:r>
              <a:rPr lang="ro-RO" dirty="0"/>
              <a:t>.0</a:t>
            </a:r>
            <a:r>
              <a:rPr lang="en-US" dirty="0"/>
              <a:t>8</a:t>
            </a:r>
            <a:r>
              <a:rPr lang="ro-RO" dirty="0"/>
              <a:t>.2021</a:t>
            </a:r>
            <a:endParaRPr dirty="0"/>
          </a:p>
        </p:txBody>
      </p:sp>
      <p:pic>
        <p:nvPicPr>
          <p:cNvPr id="203" name="2020-04-30 15.30.45.jpg" descr="2020-04-30 15.30.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22196" y="1449220"/>
            <a:ext cx="6739607" cy="167963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3849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9DC33520-FC18-442D-9984-A8732AC4A7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7523" y="838061"/>
            <a:ext cx="24383999" cy="144149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sz="6000" b="1" dirty="0">
                <a:solidFill>
                  <a:srgbClr val="000000"/>
                </a:solidFill>
                <a:latin typeface="Open Sans"/>
              </a:rPr>
              <a:t>Analiza descriptivă a cazurilor </a:t>
            </a:r>
            <a:r>
              <a:rPr lang="en-US" sz="6000" b="1" dirty="0" err="1">
                <a:solidFill>
                  <a:srgbClr val="000000"/>
                </a:solidFill>
                <a:latin typeface="Open Sans"/>
              </a:rPr>
              <a:t>confirmate</a:t>
            </a:r>
            <a:r>
              <a:rPr lang="en-US" sz="6000" b="1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6000" b="1" dirty="0">
                <a:solidFill>
                  <a:srgbClr val="1D46F3"/>
                </a:solidFill>
                <a:latin typeface="Open Sans"/>
              </a:rPr>
              <a:t>COVID-19 </a:t>
            </a:r>
            <a:r>
              <a:rPr lang="en-US" sz="6000" b="1" dirty="0">
                <a:solidFill>
                  <a:schemeClr val="tx1"/>
                </a:solidFill>
                <a:latin typeface="Open Sans"/>
              </a:rPr>
              <a:t>(</a:t>
            </a:r>
            <a:r>
              <a:rPr lang="en-US" sz="6000" b="1" dirty="0" err="1">
                <a:solidFill>
                  <a:schemeClr val="tx1"/>
                </a:solidFill>
                <a:latin typeface="Open Sans"/>
              </a:rPr>
              <a:t>cumulativ</a:t>
            </a:r>
            <a:r>
              <a:rPr lang="en-US" sz="6000" b="1" dirty="0">
                <a:solidFill>
                  <a:schemeClr val="tx1"/>
                </a:solidFill>
                <a:latin typeface="Open Sans"/>
              </a:rPr>
              <a:t>)</a:t>
            </a:r>
            <a:endParaRPr sz="6000" b="1" dirty="0">
              <a:solidFill>
                <a:schemeClr val="tx1"/>
              </a:solidFill>
              <a:latin typeface="Open Sans"/>
            </a:endParaRPr>
          </a:p>
        </p:txBody>
      </p:sp>
      <p:grpSp>
        <p:nvGrpSpPr>
          <p:cNvPr id="16" name="Group 8">
            <a:extLst>
              <a:ext uri="{FF2B5EF4-FFF2-40B4-BE49-F238E27FC236}">
                <a16:creationId xmlns:a16="http://schemas.microsoft.com/office/drawing/2014/main" id="{62369265-ADEF-4FD5-BB70-807C65D961AA}"/>
              </a:ext>
            </a:extLst>
          </p:cNvPr>
          <p:cNvGrpSpPr/>
          <p:nvPr/>
        </p:nvGrpSpPr>
        <p:grpSpPr>
          <a:xfrm>
            <a:off x="2174685" y="2519916"/>
            <a:ext cx="10017310" cy="923328"/>
            <a:chOff x="0" y="-351964"/>
            <a:chExt cx="17708409" cy="2989332"/>
          </a:xfrm>
        </p:grpSpPr>
        <p:grpSp>
          <p:nvGrpSpPr>
            <p:cNvPr id="22" name="Rectangle 4">
              <a:extLst>
                <a:ext uri="{FF2B5EF4-FFF2-40B4-BE49-F238E27FC236}">
                  <a16:creationId xmlns:a16="http://schemas.microsoft.com/office/drawing/2014/main" id="{E599A54A-DA3D-4892-9AC2-AE4F6AA032EA}"/>
                </a:ext>
              </a:extLst>
            </p:cNvPr>
            <p:cNvGrpSpPr/>
            <p:nvPr/>
          </p:nvGrpSpPr>
          <p:grpSpPr>
            <a:xfrm>
              <a:off x="0" y="-351964"/>
              <a:ext cx="17708409" cy="2989332"/>
              <a:chOff x="0" y="-351962"/>
              <a:chExt cx="17708408" cy="2989329"/>
            </a:xfrm>
          </p:grpSpPr>
          <p:sp>
            <p:nvSpPr>
              <p:cNvPr id="26" name="Rectangle">
                <a:extLst>
                  <a:ext uri="{FF2B5EF4-FFF2-40B4-BE49-F238E27FC236}">
                    <a16:creationId xmlns:a16="http://schemas.microsoft.com/office/drawing/2014/main" id="{E81DB7BA-0B79-4208-9B8C-4F211BAEA414}"/>
                  </a:ext>
                </a:extLst>
              </p:cNvPr>
              <p:cNvSpPr/>
              <p:nvPr/>
            </p:nvSpPr>
            <p:spPr>
              <a:xfrm>
                <a:off x="0" y="0"/>
                <a:ext cx="17708408" cy="2285415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3" name="cazuri noi înregistrate astăzi">
                <a:extLst>
                  <a:ext uri="{FF2B5EF4-FFF2-40B4-BE49-F238E27FC236}">
                    <a16:creationId xmlns:a16="http://schemas.microsoft.com/office/drawing/2014/main" id="{A7EB18BF-36EA-437B-8516-480081FB86CB}"/>
                  </a:ext>
                </a:extLst>
              </p:cNvPr>
              <p:cNvSpPr/>
              <p:nvPr/>
            </p:nvSpPr>
            <p:spPr>
              <a:xfrm>
                <a:off x="257783" y="-351962"/>
                <a:ext cx="11109480" cy="29893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2400" dirty="0"/>
                  <a:t>Rata de contagiozitate (</a:t>
                </a:r>
                <a:r>
                  <a:rPr lang="ro-RO" sz="2400" dirty="0" err="1"/>
                  <a:t>Rt</a:t>
                </a:r>
                <a:r>
                  <a:rPr lang="ro-RO" sz="2400" dirty="0"/>
                  <a:t>) </a:t>
                </a:r>
              </a:p>
              <a:p>
                <a:pPr algn="ctr"/>
                <a:r>
                  <a:rPr lang="ro-RO" sz="2400" dirty="0"/>
                  <a:t>Numărul de reproducție efectiv</a:t>
                </a:r>
                <a:endParaRPr sz="2400" dirty="0"/>
              </a:p>
            </p:txBody>
          </p:sp>
        </p:grpSp>
        <p:grpSp>
          <p:nvGrpSpPr>
            <p:cNvPr id="23" name="Rectangle 5">
              <a:extLst>
                <a:ext uri="{FF2B5EF4-FFF2-40B4-BE49-F238E27FC236}">
                  <a16:creationId xmlns:a16="http://schemas.microsoft.com/office/drawing/2014/main" id="{C8DFE2CF-E099-47ED-9A8E-01CD7A6D8FBB}"/>
                </a:ext>
              </a:extLst>
            </p:cNvPr>
            <p:cNvGrpSpPr/>
            <p:nvPr/>
          </p:nvGrpSpPr>
          <p:grpSpPr>
            <a:xfrm>
              <a:off x="11619968" y="-10953"/>
              <a:ext cx="6088441" cy="2341638"/>
              <a:chOff x="11619966" y="-13964"/>
              <a:chExt cx="6088440" cy="2341636"/>
            </a:xfrm>
          </p:grpSpPr>
          <p:sp>
            <p:nvSpPr>
              <p:cNvPr id="24" name="Rectangle">
                <a:extLst>
                  <a:ext uri="{FF2B5EF4-FFF2-40B4-BE49-F238E27FC236}">
                    <a16:creationId xmlns:a16="http://schemas.microsoft.com/office/drawing/2014/main" id="{67AA6314-8156-4C0B-8AC1-8F81CA326094}"/>
                  </a:ext>
                </a:extLst>
              </p:cNvPr>
              <p:cNvSpPr/>
              <p:nvPr/>
            </p:nvSpPr>
            <p:spPr>
              <a:xfrm>
                <a:off x="11619966" y="0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5" name="+156">
                <a:extLst>
                  <a:ext uri="{FF2B5EF4-FFF2-40B4-BE49-F238E27FC236}">
                    <a16:creationId xmlns:a16="http://schemas.microsoft.com/office/drawing/2014/main" id="{C07A2219-D8ED-4358-AF1A-4A7C76F9039D}"/>
                  </a:ext>
                </a:extLst>
              </p:cNvPr>
              <p:cNvSpPr/>
              <p:nvPr/>
            </p:nvSpPr>
            <p:spPr>
              <a:xfrm>
                <a:off x="11619966" y="-13964"/>
                <a:ext cx="6088438" cy="2341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b="1" dirty="0"/>
                  <a:t>1</a:t>
                </a:r>
                <a:r>
                  <a:rPr lang="en-US" sz="3500" b="1" dirty="0"/>
                  <a:t>.12</a:t>
                </a:r>
                <a:endParaRPr sz="3500" b="1" dirty="0"/>
              </a:p>
            </p:txBody>
          </p:sp>
        </p:grpSp>
      </p:grpSp>
      <p:grpSp>
        <p:nvGrpSpPr>
          <p:cNvPr id="78" name="Group 8">
            <a:extLst>
              <a:ext uri="{FF2B5EF4-FFF2-40B4-BE49-F238E27FC236}">
                <a16:creationId xmlns:a16="http://schemas.microsoft.com/office/drawing/2014/main" id="{C72A1CC7-599D-456B-8C2D-C91C03D53B66}"/>
              </a:ext>
            </a:extLst>
          </p:cNvPr>
          <p:cNvGrpSpPr/>
          <p:nvPr/>
        </p:nvGrpSpPr>
        <p:grpSpPr>
          <a:xfrm>
            <a:off x="2174682" y="3461946"/>
            <a:ext cx="10017310" cy="728574"/>
            <a:chOff x="0" y="-28117"/>
            <a:chExt cx="17708409" cy="2358802"/>
          </a:xfrm>
        </p:grpSpPr>
        <p:grpSp>
          <p:nvGrpSpPr>
            <p:cNvPr id="79" name="Rectangle 4">
              <a:extLst>
                <a:ext uri="{FF2B5EF4-FFF2-40B4-BE49-F238E27FC236}">
                  <a16:creationId xmlns:a16="http://schemas.microsoft.com/office/drawing/2014/main" id="{9EDC548A-F7C8-4F5F-9A1E-6978B7FEC427}"/>
                </a:ext>
              </a:extLst>
            </p:cNvPr>
            <p:cNvGrpSpPr/>
            <p:nvPr/>
          </p:nvGrpSpPr>
          <p:grpSpPr>
            <a:xfrm>
              <a:off x="0" y="-28117"/>
              <a:ext cx="17708409" cy="2341639"/>
              <a:chOff x="0" y="-28116"/>
              <a:chExt cx="17708408" cy="2341637"/>
            </a:xfrm>
          </p:grpSpPr>
          <p:sp>
            <p:nvSpPr>
              <p:cNvPr id="83" name="Rectangle">
                <a:extLst>
                  <a:ext uri="{FF2B5EF4-FFF2-40B4-BE49-F238E27FC236}">
                    <a16:creationId xmlns:a16="http://schemas.microsoft.com/office/drawing/2014/main" id="{7A1BE745-7D12-4747-8832-DE3690975537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84" name="cazuri noi înregistrate astăzi">
                <a:extLst>
                  <a:ext uri="{FF2B5EF4-FFF2-40B4-BE49-F238E27FC236}">
                    <a16:creationId xmlns:a16="http://schemas.microsoft.com/office/drawing/2014/main" id="{232CE98A-F4BD-4F2D-A7F9-62FB596AAA91}"/>
                  </a:ext>
                </a:extLst>
              </p:cNvPr>
              <p:cNvSpPr/>
              <p:nvPr/>
            </p:nvSpPr>
            <p:spPr>
              <a:xfrm>
                <a:off x="257783" y="-28116"/>
                <a:ext cx="11109480" cy="23416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dirty="0"/>
                  <a:t>Vârsta medie</a:t>
                </a:r>
                <a:endParaRPr sz="3500" dirty="0"/>
              </a:p>
            </p:txBody>
          </p:sp>
        </p:grpSp>
        <p:grpSp>
          <p:nvGrpSpPr>
            <p:cNvPr id="80" name="Rectangle 5">
              <a:extLst>
                <a:ext uri="{FF2B5EF4-FFF2-40B4-BE49-F238E27FC236}">
                  <a16:creationId xmlns:a16="http://schemas.microsoft.com/office/drawing/2014/main" id="{1FA9D08C-4AE3-4B19-9ECF-1D6DB2A1B8BD}"/>
                </a:ext>
              </a:extLst>
            </p:cNvPr>
            <p:cNvGrpSpPr/>
            <p:nvPr/>
          </p:nvGrpSpPr>
          <p:grpSpPr>
            <a:xfrm>
              <a:off x="11619968" y="-10953"/>
              <a:ext cx="6088441" cy="2341638"/>
              <a:chOff x="11619966" y="-13964"/>
              <a:chExt cx="6088440" cy="2341636"/>
            </a:xfrm>
          </p:grpSpPr>
          <p:sp>
            <p:nvSpPr>
              <p:cNvPr id="81" name="Rectangle">
                <a:extLst>
                  <a:ext uri="{FF2B5EF4-FFF2-40B4-BE49-F238E27FC236}">
                    <a16:creationId xmlns:a16="http://schemas.microsoft.com/office/drawing/2014/main" id="{3900F4C3-6773-4C28-B79B-62FB1B52BF2E}"/>
                  </a:ext>
                </a:extLst>
              </p:cNvPr>
              <p:cNvSpPr/>
              <p:nvPr/>
            </p:nvSpPr>
            <p:spPr>
              <a:xfrm>
                <a:off x="11619966" y="0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82" name="+156">
                <a:extLst>
                  <a:ext uri="{FF2B5EF4-FFF2-40B4-BE49-F238E27FC236}">
                    <a16:creationId xmlns:a16="http://schemas.microsoft.com/office/drawing/2014/main" id="{1569B915-B43C-43B9-A0E5-6DC6E326EE50}"/>
                  </a:ext>
                </a:extLst>
              </p:cNvPr>
              <p:cNvSpPr/>
              <p:nvPr/>
            </p:nvSpPr>
            <p:spPr>
              <a:xfrm>
                <a:off x="11619966" y="-13964"/>
                <a:ext cx="6088438" cy="2341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en-US" sz="3500" b="1" dirty="0"/>
                  <a:t>48</a:t>
                </a:r>
                <a:r>
                  <a:rPr lang="ro-RO" sz="3500" b="1" dirty="0"/>
                  <a:t>.</a:t>
                </a:r>
                <a:r>
                  <a:rPr lang="en-US" sz="3500" b="1" dirty="0"/>
                  <a:t>5</a:t>
                </a:r>
                <a:r>
                  <a:rPr lang="ro-RO" sz="3500" b="1" dirty="0"/>
                  <a:t> Ani</a:t>
                </a:r>
                <a:endParaRPr sz="3500" b="1" dirty="0"/>
              </a:p>
            </p:txBody>
          </p:sp>
        </p:grpSp>
      </p:grpSp>
      <p:grpSp>
        <p:nvGrpSpPr>
          <p:cNvPr id="85" name="Group 8">
            <a:extLst>
              <a:ext uri="{FF2B5EF4-FFF2-40B4-BE49-F238E27FC236}">
                <a16:creationId xmlns:a16="http://schemas.microsoft.com/office/drawing/2014/main" id="{EDB510F7-4F10-4198-8441-C6872937B5A5}"/>
              </a:ext>
            </a:extLst>
          </p:cNvPr>
          <p:cNvGrpSpPr/>
          <p:nvPr/>
        </p:nvGrpSpPr>
        <p:grpSpPr>
          <a:xfrm>
            <a:off x="12768937" y="2605961"/>
            <a:ext cx="10017310" cy="728574"/>
            <a:chOff x="0" y="-28117"/>
            <a:chExt cx="17708409" cy="2358802"/>
          </a:xfrm>
        </p:grpSpPr>
        <p:grpSp>
          <p:nvGrpSpPr>
            <p:cNvPr id="86" name="Rectangle 4">
              <a:extLst>
                <a:ext uri="{FF2B5EF4-FFF2-40B4-BE49-F238E27FC236}">
                  <a16:creationId xmlns:a16="http://schemas.microsoft.com/office/drawing/2014/main" id="{C3528445-046B-41B2-8F1C-C92C46E308DE}"/>
                </a:ext>
              </a:extLst>
            </p:cNvPr>
            <p:cNvGrpSpPr/>
            <p:nvPr/>
          </p:nvGrpSpPr>
          <p:grpSpPr>
            <a:xfrm>
              <a:off x="0" y="-28117"/>
              <a:ext cx="17708409" cy="2341639"/>
              <a:chOff x="0" y="-28116"/>
              <a:chExt cx="17708408" cy="2341637"/>
            </a:xfrm>
          </p:grpSpPr>
          <p:sp>
            <p:nvSpPr>
              <p:cNvPr id="90" name="Rectangle">
                <a:extLst>
                  <a:ext uri="{FF2B5EF4-FFF2-40B4-BE49-F238E27FC236}">
                    <a16:creationId xmlns:a16="http://schemas.microsoft.com/office/drawing/2014/main" id="{DDBEE73A-1A15-467F-AD36-FF1D01DA468C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91" name="cazuri noi înregistrate astăzi">
                <a:extLst>
                  <a:ext uri="{FF2B5EF4-FFF2-40B4-BE49-F238E27FC236}">
                    <a16:creationId xmlns:a16="http://schemas.microsoft.com/office/drawing/2014/main" id="{84308C58-8278-4B55-80A6-DA135B6CA183}"/>
                  </a:ext>
                </a:extLst>
              </p:cNvPr>
              <p:cNvSpPr/>
              <p:nvPr/>
            </p:nvSpPr>
            <p:spPr>
              <a:xfrm>
                <a:off x="257783" y="-28116"/>
                <a:ext cx="11109480" cy="23416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dirty="0"/>
                  <a:t>Perioada medie de incubație</a:t>
                </a:r>
                <a:endParaRPr sz="3500" dirty="0"/>
              </a:p>
            </p:txBody>
          </p:sp>
        </p:grpSp>
        <p:grpSp>
          <p:nvGrpSpPr>
            <p:cNvPr id="87" name="Rectangle 5">
              <a:extLst>
                <a:ext uri="{FF2B5EF4-FFF2-40B4-BE49-F238E27FC236}">
                  <a16:creationId xmlns:a16="http://schemas.microsoft.com/office/drawing/2014/main" id="{E58370A0-D802-4D43-B2D2-050B4474CAAC}"/>
                </a:ext>
              </a:extLst>
            </p:cNvPr>
            <p:cNvGrpSpPr/>
            <p:nvPr/>
          </p:nvGrpSpPr>
          <p:grpSpPr>
            <a:xfrm>
              <a:off x="11619968" y="-10953"/>
              <a:ext cx="6088441" cy="2341638"/>
              <a:chOff x="11619966" y="-13964"/>
              <a:chExt cx="6088440" cy="2341636"/>
            </a:xfrm>
          </p:grpSpPr>
          <p:sp>
            <p:nvSpPr>
              <p:cNvPr id="88" name="Rectangle">
                <a:extLst>
                  <a:ext uri="{FF2B5EF4-FFF2-40B4-BE49-F238E27FC236}">
                    <a16:creationId xmlns:a16="http://schemas.microsoft.com/office/drawing/2014/main" id="{18E573DD-2AAA-446D-99C5-5A2DC68B7F98}"/>
                  </a:ext>
                </a:extLst>
              </p:cNvPr>
              <p:cNvSpPr/>
              <p:nvPr/>
            </p:nvSpPr>
            <p:spPr>
              <a:xfrm>
                <a:off x="11619966" y="0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89" name="+156">
                <a:extLst>
                  <a:ext uri="{FF2B5EF4-FFF2-40B4-BE49-F238E27FC236}">
                    <a16:creationId xmlns:a16="http://schemas.microsoft.com/office/drawing/2014/main" id="{88A0A1CA-84E1-4C88-BAFA-9EFE676FE920}"/>
                  </a:ext>
                </a:extLst>
              </p:cNvPr>
              <p:cNvSpPr/>
              <p:nvPr/>
            </p:nvSpPr>
            <p:spPr>
              <a:xfrm>
                <a:off x="11619966" y="-13964"/>
                <a:ext cx="6088438" cy="2341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b="1" dirty="0"/>
                  <a:t>5 Zile</a:t>
                </a:r>
                <a:endParaRPr sz="3500" b="1" dirty="0"/>
              </a:p>
            </p:txBody>
          </p:sp>
        </p:grpSp>
      </p:grpSp>
      <p:grpSp>
        <p:nvGrpSpPr>
          <p:cNvPr id="92" name="Group 8">
            <a:extLst>
              <a:ext uri="{FF2B5EF4-FFF2-40B4-BE49-F238E27FC236}">
                <a16:creationId xmlns:a16="http://schemas.microsoft.com/office/drawing/2014/main" id="{940DA01C-18A9-4F07-97B6-52BDAD5260F9}"/>
              </a:ext>
            </a:extLst>
          </p:cNvPr>
          <p:cNvGrpSpPr/>
          <p:nvPr/>
        </p:nvGrpSpPr>
        <p:grpSpPr>
          <a:xfrm>
            <a:off x="12768934" y="3447963"/>
            <a:ext cx="10017310" cy="728574"/>
            <a:chOff x="0" y="-28117"/>
            <a:chExt cx="17708409" cy="2358802"/>
          </a:xfrm>
        </p:grpSpPr>
        <p:grpSp>
          <p:nvGrpSpPr>
            <p:cNvPr id="93" name="Rectangle 4">
              <a:extLst>
                <a:ext uri="{FF2B5EF4-FFF2-40B4-BE49-F238E27FC236}">
                  <a16:creationId xmlns:a16="http://schemas.microsoft.com/office/drawing/2014/main" id="{92B4CD9C-9A28-4DF6-B550-7C3888C74A5C}"/>
                </a:ext>
              </a:extLst>
            </p:cNvPr>
            <p:cNvGrpSpPr/>
            <p:nvPr/>
          </p:nvGrpSpPr>
          <p:grpSpPr>
            <a:xfrm>
              <a:off x="0" y="-28117"/>
              <a:ext cx="17708409" cy="2341639"/>
              <a:chOff x="0" y="-28116"/>
              <a:chExt cx="17708408" cy="2341637"/>
            </a:xfrm>
          </p:grpSpPr>
          <p:sp>
            <p:nvSpPr>
              <p:cNvPr id="97" name="Rectangle">
                <a:extLst>
                  <a:ext uri="{FF2B5EF4-FFF2-40B4-BE49-F238E27FC236}">
                    <a16:creationId xmlns:a16="http://schemas.microsoft.com/office/drawing/2014/main" id="{36A0CEDD-C333-4DFA-B6A0-5ABA912A193B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98" name="cazuri noi înregistrate astăzi">
                <a:extLst>
                  <a:ext uri="{FF2B5EF4-FFF2-40B4-BE49-F238E27FC236}">
                    <a16:creationId xmlns:a16="http://schemas.microsoft.com/office/drawing/2014/main" id="{BB4208E1-59F6-4864-97C1-A0F1B1B648CA}"/>
                  </a:ext>
                </a:extLst>
              </p:cNvPr>
              <p:cNvSpPr/>
              <p:nvPr/>
            </p:nvSpPr>
            <p:spPr>
              <a:xfrm>
                <a:off x="257783" y="-28116"/>
                <a:ext cx="11109480" cy="23416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dirty="0"/>
                  <a:t>Mediul Urban</a:t>
                </a:r>
                <a:endParaRPr sz="3500" dirty="0"/>
              </a:p>
            </p:txBody>
          </p:sp>
        </p:grpSp>
        <p:grpSp>
          <p:nvGrpSpPr>
            <p:cNvPr id="94" name="Rectangle 5">
              <a:extLst>
                <a:ext uri="{FF2B5EF4-FFF2-40B4-BE49-F238E27FC236}">
                  <a16:creationId xmlns:a16="http://schemas.microsoft.com/office/drawing/2014/main" id="{184A8F66-26F7-44F1-9CC0-550F48DC9B2A}"/>
                </a:ext>
              </a:extLst>
            </p:cNvPr>
            <p:cNvGrpSpPr/>
            <p:nvPr/>
          </p:nvGrpSpPr>
          <p:grpSpPr>
            <a:xfrm>
              <a:off x="11619968" y="-10953"/>
              <a:ext cx="6088441" cy="2341638"/>
              <a:chOff x="11619966" y="-13964"/>
              <a:chExt cx="6088440" cy="2341636"/>
            </a:xfrm>
          </p:grpSpPr>
          <p:sp>
            <p:nvSpPr>
              <p:cNvPr id="95" name="Rectangle">
                <a:extLst>
                  <a:ext uri="{FF2B5EF4-FFF2-40B4-BE49-F238E27FC236}">
                    <a16:creationId xmlns:a16="http://schemas.microsoft.com/office/drawing/2014/main" id="{1E06FA82-7536-426A-81D5-87169ADFB41A}"/>
                  </a:ext>
                </a:extLst>
              </p:cNvPr>
              <p:cNvSpPr/>
              <p:nvPr/>
            </p:nvSpPr>
            <p:spPr>
              <a:xfrm>
                <a:off x="11619966" y="-3018"/>
                <a:ext cx="6088440" cy="228541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96" name="+156">
                <a:extLst>
                  <a:ext uri="{FF2B5EF4-FFF2-40B4-BE49-F238E27FC236}">
                    <a16:creationId xmlns:a16="http://schemas.microsoft.com/office/drawing/2014/main" id="{3A70BFC5-283C-4BB5-9C14-3FCDD6E7859C}"/>
                  </a:ext>
                </a:extLst>
              </p:cNvPr>
              <p:cNvSpPr/>
              <p:nvPr/>
            </p:nvSpPr>
            <p:spPr>
              <a:xfrm>
                <a:off x="11619966" y="-13964"/>
                <a:ext cx="6088438" cy="2341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b="1" dirty="0"/>
                  <a:t>68</a:t>
                </a:r>
                <a:r>
                  <a:rPr lang="en-US" sz="3500" b="1" dirty="0"/>
                  <a:t>.2</a:t>
                </a:r>
                <a:r>
                  <a:rPr lang="ro-RO" sz="3500" b="1" dirty="0"/>
                  <a:t>%</a:t>
                </a:r>
                <a:endParaRPr sz="3500" b="1" dirty="0"/>
              </a:p>
            </p:txBody>
          </p:sp>
        </p:grpSp>
      </p:grpSp>
      <p:grpSp>
        <p:nvGrpSpPr>
          <p:cNvPr id="99" name="Group 8">
            <a:extLst>
              <a:ext uri="{FF2B5EF4-FFF2-40B4-BE49-F238E27FC236}">
                <a16:creationId xmlns:a16="http://schemas.microsoft.com/office/drawing/2014/main" id="{88312878-556A-488A-B501-F88F0E26EA53}"/>
              </a:ext>
            </a:extLst>
          </p:cNvPr>
          <p:cNvGrpSpPr/>
          <p:nvPr/>
        </p:nvGrpSpPr>
        <p:grpSpPr>
          <a:xfrm>
            <a:off x="2174681" y="4328962"/>
            <a:ext cx="10017310" cy="728574"/>
            <a:chOff x="0" y="-28117"/>
            <a:chExt cx="17708409" cy="2358802"/>
          </a:xfrm>
        </p:grpSpPr>
        <p:grpSp>
          <p:nvGrpSpPr>
            <p:cNvPr id="100" name="Rectangle 4">
              <a:extLst>
                <a:ext uri="{FF2B5EF4-FFF2-40B4-BE49-F238E27FC236}">
                  <a16:creationId xmlns:a16="http://schemas.microsoft.com/office/drawing/2014/main" id="{601252DD-4DC2-499D-B878-766E6DC2DBD4}"/>
                </a:ext>
              </a:extLst>
            </p:cNvPr>
            <p:cNvGrpSpPr/>
            <p:nvPr/>
          </p:nvGrpSpPr>
          <p:grpSpPr>
            <a:xfrm>
              <a:off x="0" y="-28117"/>
              <a:ext cx="17708409" cy="2341639"/>
              <a:chOff x="0" y="-28116"/>
              <a:chExt cx="17708408" cy="2341637"/>
            </a:xfrm>
          </p:grpSpPr>
          <p:sp>
            <p:nvSpPr>
              <p:cNvPr id="104" name="Rectangle">
                <a:extLst>
                  <a:ext uri="{FF2B5EF4-FFF2-40B4-BE49-F238E27FC236}">
                    <a16:creationId xmlns:a16="http://schemas.microsoft.com/office/drawing/2014/main" id="{01DDDE0D-8C42-4C5D-9A4F-039C50D622F1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05" name="cazuri noi înregistrate astăzi">
                <a:extLst>
                  <a:ext uri="{FF2B5EF4-FFF2-40B4-BE49-F238E27FC236}">
                    <a16:creationId xmlns:a16="http://schemas.microsoft.com/office/drawing/2014/main" id="{A110AC77-C50F-4747-B68B-1FAB3597926E}"/>
                  </a:ext>
                </a:extLst>
              </p:cNvPr>
              <p:cNvSpPr/>
              <p:nvPr/>
            </p:nvSpPr>
            <p:spPr>
              <a:xfrm>
                <a:off x="257783" y="-28116"/>
                <a:ext cx="11109480" cy="23416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dirty="0"/>
                  <a:t>Sex Feminin</a:t>
                </a:r>
                <a:endParaRPr sz="3500" dirty="0"/>
              </a:p>
            </p:txBody>
          </p:sp>
        </p:grpSp>
        <p:grpSp>
          <p:nvGrpSpPr>
            <p:cNvPr id="101" name="Rectangle 5">
              <a:extLst>
                <a:ext uri="{FF2B5EF4-FFF2-40B4-BE49-F238E27FC236}">
                  <a16:creationId xmlns:a16="http://schemas.microsoft.com/office/drawing/2014/main" id="{7CBF189E-E8BF-4C19-A49F-D97F21A002D8}"/>
                </a:ext>
              </a:extLst>
            </p:cNvPr>
            <p:cNvGrpSpPr/>
            <p:nvPr/>
          </p:nvGrpSpPr>
          <p:grpSpPr>
            <a:xfrm>
              <a:off x="11619968" y="-10953"/>
              <a:ext cx="6088441" cy="2341638"/>
              <a:chOff x="11619966" y="-13964"/>
              <a:chExt cx="6088440" cy="2341636"/>
            </a:xfrm>
          </p:grpSpPr>
          <p:sp>
            <p:nvSpPr>
              <p:cNvPr id="102" name="Rectangle">
                <a:extLst>
                  <a:ext uri="{FF2B5EF4-FFF2-40B4-BE49-F238E27FC236}">
                    <a16:creationId xmlns:a16="http://schemas.microsoft.com/office/drawing/2014/main" id="{750FD02A-D881-49A3-8600-50FEDF94F908}"/>
                  </a:ext>
                </a:extLst>
              </p:cNvPr>
              <p:cNvSpPr/>
              <p:nvPr/>
            </p:nvSpPr>
            <p:spPr>
              <a:xfrm>
                <a:off x="11619966" y="0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03" name="+156">
                <a:extLst>
                  <a:ext uri="{FF2B5EF4-FFF2-40B4-BE49-F238E27FC236}">
                    <a16:creationId xmlns:a16="http://schemas.microsoft.com/office/drawing/2014/main" id="{52866704-D061-42B0-B2C2-77435110E39E}"/>
                  </a:ext>
                </a:extLst>
              </p:cNvPr>
              <p:cNvSpPr/>
              <p:nvPr/>
            </p:nvSpPr>
            <p:spPr>
              <a:xfrm>
                <a:off x="11619966" y="-13964"/>
                <a:ext cx="6088438" cy="2341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b="1" dirty="0"/>
                  <a:t>58.</a:t>
                </a:r>
                <a:r>
                  <a:rPr lang="en-US" sz="3500" b="1" dirty="0"/>
                  <a:t>6</a:t>
                </a:r>
                <a:r>
                  <a:rPr lang="ro-RO" sz="3500" b="1" dirty="0"/>
                  <a:t>%</a:t>
                </a:r>
                <a:endParaRPr sz="3500" b="1" dirty="0"/>
              </a:p>
            </p:txBody>
          </p:sp>
        </p:grpSp>
      </p:grpSp>
      <p:grpSp>
        <p:nvGrpSpPr>
          <p:cNvPr id="106" name="Group 8">
            <a:extLst>
              <a:ext uri="{FF2B5EF4-FFF2-40B4-BE49-F238E27FC236}">
                <a16:creationId xmlns:a16="http://schemas.microsoft.com/office/drawing/2014/main" id="{8D4DC8A3-FC1B-45A3-810C-D3CFB1532181}"/>
              </a:ext>
            </a:extLst>
          </p:cNvPr>
          <p:cNvGrpSpPr/>
          <p:nvPr/>
        </p:nvGrpSpPr>
        <p:grpSpPr>
          <a:xfrm>
            <a:off x="12768933" y="4337646"/>
            <a:ext cx="10017310" cy="723273"/>
            <a:chOff x="0" y="-28117"/>
            <a:chExt cx="17708409" cy="2341639"/>
          </a:xfrm>
        </p:grpSpPr>
        <p:grpSp>
          <p:nvGrpSpPr>
            <p:cNvPr id="107" name="Rectangle 4">
              <a:extLst>
                <a:ext uri="{FF2B5EF4-FFF2-40B4-BE49-F238E27FC236}">
                  <a16:creationId xmlns:a16="http://schemas.microsoft.com/office/drawing/2014/main" id="{7DD4D4D2-6050-49AC-B108-B19BE5C78237}"/>
                </a:ext>
              </a:extLst>
            </p:cNvPr>
            <p:cNvGrpSpPr/>
            <p:nvPr/>
          </p:nvGrpSpPr>
          <p:grpSpPr>
            <a:xfrm>
              <a:off x="0" y="-28117"/>
              <a:ext cx="17708409" cy="2341639"/>
              <a:chOff x="0" y="-28116"/>
              <a:chExt cx="17708408" cy="2341637"/>
            </a:xfrm>
          </p:grpSpPr>
          <p:sp>
            <p:nvSpPr>
              <p:cNvPr id="111" name="Rectangle">
                <a:extLst>
                  <a:ext uri="{FF2B5EF4-FFF2-40B4-BE49-F238E27FC236}">
                    <a16:creationId xmlns:a16="http://schemas.microsoft.com/office/drawing/2014/main" id="{7FE68BB7-C43F-4188-B8EB-FCE9E0018143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12" name="cazuri noi înregistrate astăzi">
                <a:extLst>
                  <a:ext uri="{FF2B5EF4-FFF2-40B4-BE49-F238E27FC236}">
                    <a16:creationId xmlns:a16="http://schemas.microsoft.com/office/drawing/2014/main" id="{D2495DA6-B3C4-4688-96EA-CFAD79BA6FD7}"/>
                  </a:ext>
                </a:extLst>
              </p:cNvPr>
              <p:cNvSpPr/>
              <p:nvPr/>
            </p:nvSpPr>
            <p:spPr>
              <a:xfrm>
                <a:off x="257783" y="-28116"/>
                <a:ext cx="11109480" cy="23416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dirty="0"/>
                  <a:t>Cazuri de import</a:t>
                </a:r>
                <a:endParaRPr sz="3500" dirty="0"/>
              </a:p>
            </p:txBody>
          </p:sp>
        </p:grpSp>
        <p:grpSp>
          <p:nvGrpSpPr>
            <p:cNvPr id="108" name="Rectangle 5">
              <a:extLst>
                <a:ext uri="{FF2B5EF4-FFF2-40B4-BE49-F238E27FC236}">
                  <a16:creationId xmlns:a16="http://schemas.microsoft.com/office/drawing/2014/main" id="{5CCA7B16-0547-42B1-8065-803D9097B85E}"/>
                </a:ext>
              </a:extLst>
            </p:cNvPr>
            <p:cNvGrpSpPr/>
            <p:nvPr/>
          </p:nvGrpSpPr>
          <p:grpSpPr>
            <a:xfrm>
              <a:off x="11619968" y="-7"/>
              <a:ext cx="6088441" cy="2285421"/>
              <a:chOff x="11619966" y="-3018"/>
              <a:chExt cx="6088440" cy="2285419"/>
            </a:xfrm>
          </p:grpSpPr>
          <p:sp>
            <p:nvSpPr>
              <p:cNvPr id="109" name="Rectangle">
                <a:extLst>
                  <a:ext uri="{FF2B5EF4-FFF2-40B4-BE49-F238E27FC236}">
                    <a16:creationId xmlns:a16="http://schemas.microsoft.com/office/drawing/2014/main" id="{57C7742D-EA0E-4CEE-8C1A-C2369653D1E3}"/>
                  </a:ext>
                </a:extLst>
              </p:cNvPr>
              <p:cNvSpPr/>
              <p:nvPr/>
            </p:nvSpPr>
            <p:spPr>
              <a:xfrm>
                <a:off x="11619966" y="-3018"/>
                <a:ext cx="6088440" cy="228541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10" name="+156">
                <a:extLst>
                  <a:ext uri="{FF2B5EF4-FFF2-40B4-BE49-F238E27FC236}">
                    <a16:creationId xmlns:a16="http://schemas.microsoft.com/office/drawing/2014/main" id="{CDC1761E-0A9C-4C98-A5A7-7129CDBFA5B0}"/>
                  </a:ext>
                </a:extLst>
              </p:cNvPr>
              <p:cNvSpPr/>
              <p:nvPr/>
            </p:nvSpPr>
            <p:spPr>
              <a:xfrm>
                <a:off x="11619966" y="160414"/>
                <a:ext cx="6088438" cy="19928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en-US" sz="2800" b="1" dirty="0"/>
                  <a:t>0,7 </a:t>
                </a:r>
                <a:r>
                  <a:rPr lang="ro-RO" sz="2800" b="1" dirty="0"/>
                  <a:t>% (</a:t>
                </a:r>
                <a:r>
                  <a:rPr lang="en-US" sz="2800" b="1" dirty="0"/>
                  <a:t>1</a:t>
                </a:r>
                <a:r>
                  <a:rPr lang="ro-RO" sz="2800" b="1" dirty="0"/>
                  <a:t>8</a:t>
                </a:r>
                <a:r>
                  <a:rPr lang="en-US" sz="2800" b="1" dirty="0"/>
                  <a:t>52 </a:t>
                </a:r>
                <a:r>
                  <a:rPr lang="ro-RO" sz="2800" b="1" dirty="0"/>
                  <a:t>cazuri)</a:t>
                </a:r>
                <a:endParaRPr sz="2800" b="1" dirty="0"/>
              </a:p>
            </p:txBody>
          </p:sp>
        </p:grpSp>
      </p:grpSp>
      <p:graphicFrame>
        <p:nvGraphicFramePr>
          <p:cNvPr id="7" name="Diagramă 6">
            <a:extLst>
              <a:ext uri="{FF2B5EF4-FFF2-40B4-BE49-F238E27FC236}">
                <a16:creationId xmlns:a16="http://schemas.microsoft.com/office/drawing/2014/main" id="{AE826351-C247-4938-A733-C3DF4C7AD1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7402013"/>
              </p:ext>
            </p:extLst>
          </p:nvPr>
        </p:nvGraphicFramePr>
        <p:xfrm>
          <a:off x="1471502" y="5613035"/>
          <a:ext cx="21869907" cy="810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0" name="TextBox 49">
            <a:extLst>
              <a:ext uri="{FF2B5EF4-FFF2-40B4-BE49-F238E27FC236}">
                <a16:creationId xmlns:a16="http://schemas.microsoft.com/office/drawing/2014/main" id="{8187F6C1-B5FD-7440-9820-48F6733A09C0}"/>
              </a:ext>
            </a:extLst>
          </p:cNvPr>
          <p:cNvSpPr txBox="1"/>
          <p:nvPr/>
        </p:nvSpPr>
        <p:spPr>
          <a:xfrm>
            <a:off x="8604925" y="5832078"/>
            <a:ext cx="8271717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MD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Total</a:t>
            </a:r>
            <a:r>
              <a:rPr kumimoji="0" lang="en-US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n-US" sz="30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cazuri</a:t>
            </a:r>
            <a:r>
              <a:rPr kumimoji="0" lang="en-US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n-MD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n-US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260.</a:t>
            </a:r>
            <a:r>
              <a:rPr lang="en-US" dirty="0"/>
              <a:t>630</a:t>
            </a:r>
            <a:r>
              <a:rPr kumimoji="0" lang="en-US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n-MD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(</a:t>
            </a:r>
            <a:r>
              <a:rPr lang="ro-RO" dirty="0"/>
              <a:t>0</a:t>
            </a:r>
            <a:r>
              <a:rPr lang="en-US" dirty="0"/>
              <a:t>8</a:t>
            </a:r>
            <a:r>
              <a:rPr lang="en-MD" dirty="0"/>
              <a:t>.0</a:t>
            </a:r>
            <a:r>
              <a:rPr lang="ro-RO" dirty="0"/>
              <a:t>8</a:t>
            </a:r>
            <a:r>
              <a:rPr lang="en-MD" dirty="0"/>
              <a:t>.2021</a:t>
            </a:r>
            <a:r>
              <a:rPr kumimoji="0" lang="en-MD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MD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96895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11</a:t>
            </a:fld>
            <a:endParaRPr dirty="0"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2188029" y="1299023"/>
            <a:ext cx="21031200" cy="144417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1755490">
              <a:defRPr sz="9600" spc="-266"/>
            </a:lvl1pPr>
          </a:lstStyle>
          <a:p>
            <a:r>
              <a:rPr lang="ro-RO" sz="6700" b="1" dirty="0">
                <a:latin typeface="Open Sans"/>
              </a:rPr>
              <a:t>Testarea angajaților din instituțiile medicale la </a:t>
            </a:r>
            <a:r>
              <a:rPr lang="ro-RO" sz="6700" b="1" dirty="0">
                <a:solidFill>
                  <a:srgbClr val="1D46F3"/>
                </a:solidFill>
                <a:latin typeface="Open Sans"/>
              </a:rPr>
              <a:t>COVID-19</a:t>
            </a:r>
            <a:br>
              <a:rPr lang="ro-RO" sz="8000" b="1" dirty="0">
                <a:solidFill>
                  <a:srgbClr val="1D46F3"/>
                </a:solidFill>
                <a:latin typeface="Open Sans"/>
              </a:rPr>
            </a:br>
            <a:endParaRPr sz="8000" b="1" dirty="0">
              <a:solidFill>
                <a:srgbClr val="1D46F3"/>
              </a:solidFill>
              <a:latin typeface="Open Sans"/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82061" y="5839166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72869"/>
                <a:ext cx="10585218" cy="10482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Angajați testați pozitiv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en-US" b="1" dirty="0">
                    <a:solidFill>
                      <a:schemeClr val="bg1"/>
                    </a:solidFill>
                  </a:rPr>
                  <a:t>20</a:t>
                </a:r>
                <a:r>
                  <a:rPr lang="ro-RO" b="1" dirty="0">
                    <a:solidFill>
                      <a:schemeClr val="bg1"/>
                    </a:solidFill>
                  </a:rPr>
                  <a:t>.</a:t>
                </a:r>
                <a:r>
                  <a:rPr lang="en-US" b="1" dirty="0">
                    <a:solidFill>
                      <a:schemeClr val="bg1"/>
                    </a:solidFill>
                  </a:rPr>
                  <a:t>581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50552" y="3354995"/>
            <a:ext cx="17708410" cy="2236423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00162"/>
                <a:ext cx="10752128" cy="10850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Angajați investigați total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en-US" b="1" dirty="0"/>
                  <a:t>53</a:t>
                </a:r>
                <a:r>
                  <a:rPr lang="ro-RO" b="1" dirty="0"/>
                  <a:t>.7</a:t>
                </a:r>
                <a:r>
                  <a:rPr lang="en-US" b="1" dirty="0"/>
                  <a:t>70</a:t>
                </a:r>
                <a:endParaRPr b="1" dirty="0"/>
              </a:p>
            </p:txBody>
          </p:sp>
        </p:grpSp>
      </p:grpSp>
      <p:grpSp>
        <p:nvGrpSpPr>
          <p:cNvPr id="24" name="Group 8">
            <a:extLst>
              <a:ext uri="{FF2B5EF4-FFF2-40B4-BE49-F238E27FC236}">
                <a16:creationId xmlns:a16="http://schemas.microsoft.com/office/drawing/2014/main" id="{A7F1BD85-BD75-4CF5-B112-E393279768AD}"/>
              </a:ext>
            </a:extLst>
          </p:cNvPr>
          <p:cNvGrpSpPr/>
          <p:nvPr/>
        </p:nvGrpSpPr>
        <p:grpSpPr>
          <a:xfrm>
            <a:off x="4082061" y="8339184"/>
            <a:ext cx="17708410" cy="2285418"/>
            <a:chOff x="0" y="-2"/>
            <a:chExt cx="17708409" cy="2285416"/>
          </a:xfrm>
        </p:grpSpPr>
        <p:grpSp>
          <p:nvGrpSpPr>
            <p:cNvPr id="25" name="Rectangle 4">
              <a:extLst>
                <a:ext uri="{FF2B5EF4-FFF2-40B4-BE49-F238E27FC236}">
                  <a16:creationId xmlns:a16="http://schemas.microsoft.com/office/drawing/2014/main" id="{E98C9B18-454D-4EC9-888D-FF81CE14A2C1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9" name="Rectangle">
                <a:extLst>
                  <a:ext uri="{FF2B5EF4-FFF2-40B4-BE49-F238E27FC236}">
                    <a16:creationId xmlns:a16="http://schemas.microsoft.com/office/drawing/2014/main" id="{45E50E35-0138-4E49-BB99-3276C014A4A5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0" name="cazuri noi înregistrate astăzi">
                <a:extLst>
                  <a:ext uri="{FF2B5EF4-FFF2-40B4-BE49-F238E27FC236}">
                    <a16:creationId xmlns:a16="http://schemas.microsoft.com/office/drawing/2014/main" id="{797EAA35-7A07-451C-95DF-8B73AB11BD0F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Angajați investigați în ultimele 7 zile</a:t>
                </a:r>
                <a:endParaRPr dirty="0"/>
              </a:p>
            </p:txBody>
          </p:sp>
        </p:grpSp>
        <p:grpSp>
          <p:nvGrpSpPr>
            <p:cNvPr id="26" name="Rectangle 5">
              <a:extLst>
                <a:ext uri="{FF2B5EF4-FFF2-40B4-BE49-F238E27FC236}">
                  <a16:creationId xmlns:a16="http://schemas.microsoft.com/office/drawing/2014/main" id="{DC4672D5-6216-4174-A7D0-471E5627F1C8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7" name="Rectangle">
                <a:extLst>
                  <a:ext uri="{FF2B5EF4-FFF2-40B4-BE49-F238E27FC236}">
                    <a16:creationId xmlns:a16="http://schemas.microsoft.com/office/drawing/2014/main" id="{6CFFF804-F494-4B93-9746-8A16BC10C36D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8" name="+156">
                <a:extLst>
                  <a:ext uri="{FF2B5EF4-FFF2-40B4-BE49-F238E27FC236}">
                    <a16:creationId xmlns:a16="http://schemas.microsoft.com/office/drawing/2014/main" id="{C9CC88DF-60F2-43EB-95D5-8C85D1318081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en-US" b="1" dirty="0"/>
                  <a:t>52</a:t>
                </a:r>
                <a:endParaRPr b="1" dirty="0"/>
              </a:p>
            </p:txBody>
          </p:sp>
        </p:grpSp>
      </p:grpSp>
      <p:grpSp>
        <p:nvGrpSpPr>
          <p:cNvPr id="31" name="Group 8">
            <a:extLst>
              <a:ext uri="{FF2B5EF4-FFF2-40B4-BE49-F238E27FC236}">
                <a16:creationId xmlns:a16="http://schemas.microsoft.com/office/drawing/2014/main" id="{6780EE86-4681-4522-BD0F-8B33C6DC5E30}"/>
              </a:ext>
            </a:extLst>
          </p:cNvPr>
          <p:cNvGrpSpPr/>
          <p:nvPr/>
        </p:nvGrpSpPr>
        <p:grpSpPr>
          <a:xfrm>
            <a:off x="4082061" y="10868001"/>
            <a:ext cx="17708410" cy="2285418"/>
            <a:chOff x="0" y="-2"/>
            <a:chExt cx="17708409" cy="2285416"/>
          </a:xfrm>
        </p:grpSpPr>
        <p:grpSp>
          <p:nvGrpSpPr>
            <p:cNvPr id="32" name="Rectangle 4">
              <a:extLst>
                <a:ext uri="{FF2B5EF4-FFF2-40B4-BE49-F238E27FC236}">
                  <a16:creationId xmlns:a16="http://schemas.microsoft.com/office/drawing/2014/main" id="{117AE596-2AB1-4C9C-9F70-66EBDCCDCED7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6" name="Rectangle">
                <a:extLst>
                  <a:ext uri="{FF2B5EF4-FFF2-40B4-BE49-F238E27FC236}">
                    <a16:creationId xmlns:a16="http://schemas.microsoft.com/office/drawing/2014/main" id="{B6A059F7-1207-452E-B715-265AD9714F1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7" name="cazuri noi înregistrate astăzi">
                <a:extLst>
                  <a:ext uri="{FF2B5EF4-FFF2-40B4-BE49-F238E27FC236}">
                    <a16:creationId xmlns:a16="http://schemas.microsoft.com/office/drawing/2014/main" id="{D7137698-F937-4BEC-B5BD-3259D7F990EF}"/>
                  </a:ext>
                </a:extLst>
              </p:cNvPr>
              <p:cNvSpPr/>
              <p:nvPr/>
            </p:nvSpPr>
            <p:spPr>
              <a:xfrm>
                <a:off x="6731593" y="173212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Angajați investigați pozitiv în ultimele 7 zile</a:t>
                </a:r>
                <a:endParaRPr dirty="0"/>
              </a:p>
            </p:txBody>
          </p:sp>
        </p:grpSp>
        <p:grpSp>
          <p:nvGrpSpPr>
            <p:cNvPr id="33" name="Rectangle 5">
              <a:extLst>
                <a:ext uri="{FF2B5EF4-FFF2-40B4-BE49-F238E27FC236}">
                  <a16:creationId xmlns:a16="http://schemas.microsoft.com/office/drawing/2014/main" id="{0CF8EC63-FFFC-472C-B2BD-5590E6A912F7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34" name="Rectangle">
                <a:extLst>
                  <a:ext uri="{FF2B5EF4-FFF2-40B4-BE49-F238E27FC236}">
                    <a16:creationId xmlns:a16="http://schemas.microsoft.com/office/drawing/2014/main" id="{958E9109-361D-4263-9185-76310C97151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5" name="+156">
                <a:extLst>
                  <a:ext uri="{FF2B5EF4-FFF2-40B4-BE49-F238E27FC236}">
                    <a16:creationId xmlns:a16="http://schemas.microsoft.com/office/drawing/2014/main" id="{A46A42A0-D3BB-4EA0-962C-9DAA8486E78F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en-US" b="1" dirty="0"/>
                  <a:t>11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353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1044197" y="7010475"/>
            <a:ext cx="4672540" cy="4887835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6765483" y="7061038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2192000" y="7043062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Infirmier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295431"/>
            <a:ext cx="24384000" cy="738386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1755490">
              <a:defRPr sz="9600" spc="-266"/>
            </a:lvl1pPr>
          </a:lstStyle>
          <a:p>
            <a:pPr algn="ctr"/>
            <a:r>
              <a:rPr lang="ro-RO" sz="6000" b="1" dirty="0">
                <a:solidFill>
                  <a:schemeClr val="tx1"/>
                </a:solidFill>
                <a:latin typeface="Open Sans"/>
              </a:rPr>
              <a:t>Personalul </a:t>
            </a:r>
            <a:r>
              <a:rPr lang="en-US" sz="6000" b="1" dirty="0" err="1">
                <a:solidFill>
                  <a:schemeClr val="tx1"/>
                </a:solidFill>
                <a:latin typeface="Open Sans"/>
              </a:rPr>
              <a:t>institu</a:t>
            </a:r>
            <a:r>
              <a:rPr lang="ro-RO" sz="6000" b="1" dirty="0" err="1">
                <a:solidFill>
                  <a:schemeClr val="tx1"/>
                </a:solidFill>
                <a:latin typeface="Open Sans"/>
              </a:rPr>
              <a:t>ților</a:t>
            </a:r>
            <a:r>
              <a:rPr lang="ro-RO" sz="6000" b="1" dirty="0">
                <a:solidFill>
                  <a:schemeClr val="tx1"/>
                </a:solidFill>
                <a:latin typeface="Open Sans"/>
              </a:rPr>
              <a:t> medicale infectat cu </a:t>
            </a:r>
            <a:r>
              <a:rPr lang="ro-RO" sz="6000" b="1" dirty="0">
                <a:solidFill>
                  <a:srgbClr val="1D46F3"/>
                </a:solidFill>
                <a:latin typeface="Open Sans"/>
              </a:rPr>
              <a:t>COVID-19 </a:t>
            </a:r>
            <a:r>
              <a:rPr lang="ro-RO" sz="6000" b="1" dirty="0">
                <a:solidFill>
                  <a:schemeClr val="tx1"/>
                </a:solidFill>
                <a:latin typeface="Open Sans"/>
              </a:rPr>
              <a:t>(cumulativ)</a:t>
            </a:r>
            <a:endParaRPr sz="6000" b="1" dirty="0">
              <a:solidFill>
                <a:schemeClr val="tx1"/>
              </a:solidFill>
              <a:latin typeface="Open Sans"/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1422400" y="3790811"/>
            <a:ext cx="22256914" cy="1876245"/>
            <a:chOff x="0" y="-2"/>
            <a:chExt cx="17754128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54128" cy="2285416"/>
              <a:chOff x="0" y="-1"/>
              <a:chExt cx="17754127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267407" y="656715"/>
                <a:ext cx="11486720" cy="10497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400" dirty="0"/>
                  <a:t>C</a:t>
                </a:r>
                <a:r>
                  <a:rPr lang="en-US" sz="4400" dirty="0" err="1"/>
                  <a:t>azuri</a:t>
                </a:r>
                <a:r>
                  <a:rPr lang="en-US" sz="4400" dirty="0"/>
                  <a:t> de </a:t>
                </a:r>
                <a:r>
                  <a:rPr lang="en-US" sz="4400" dirty="0" err="1"/>
                  <a:t>infectare</a:t>
                </a:r>
                <a:r>
                  <a:rPr lang="en-US" sz="4400" dirty="0"/>
                  <a:t> </a:t>
                </a:r>
                <a:r>
                  <a:rPr lang="en-US" sz="4400" dirty="0" err="1"/>
                  <a:t>în</a:t>
                </a:r>
                <a:r>
                  <a:rPr lang="en-US" sz="4400" dirty="0"/>
                  <a:t> </a:t>
                </a:r>
                <a:r>
                  <a:rPr lang="en-US" sz="4400" dirty="0" err="1"/>
                  <a:t>rândul</a:t>
                </a:r>
                <a:r>
                  <a:rPr lang="en-US" sz="4400" dirty="0"/>
                  <a:t> </a:t>
                </a:r>
                <a:r>
                  <a:rPr lang="ro-RO" sz="4400" dirty="0"/>
                  <a:t>lucrătorilor din sistemul medical</a:t>
                </a:r>
                <a:endParaRPr lang="en-US" sz="4400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0" y="372665"/>
                <a:ext cx="5996999" cy="15370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en-US" sz="7000" b="1" dirty="0"/>
                  <a:t>20</a:t>
                </a:r>
                <a:r>
                  <a:rPr lang="ro-RO" sz="7000" b="1" dirty="0"/>
                  <a:t>.</a:t>
                </a:r>
                <a:r>
                  <a:rPr lang="en-US" sz="7000" b="1" dirty="0"/>
                  <a:t>581</a:t>
                </a:r>
                <a:endParaRPr sz="7000" b="1" dirty="0"/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2192000" y="7079014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1019381" y="8212529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en-US" b="1" dirty="0">
                <a:solidFill>
                  <a:srgbClr val="1D46F3"/>
                </a:solidFill>
              </a:rPr>
              <a:t>6.0</a:t>
            </a:r>
            <a:r>
              <a:rPr lang="ro-RO" b="1" dirty="0">
                <a:solidFill>
                  <a:srgbClr val="1D46F3"/>
                </a:solidFill>
              </a:rPr>
              <a:t>7</a:t>
            </a:r>
            <a:r>
              <a:rPr lang="en-US" b="1" dirty="0">
                <a:solidFill>
                  <a:srgbClr val="1D46F3"/>
                </a:solidFill>
              </a:rPr>
              <a:t>8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6798342" y="818021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en-US" b="1" dirty="0">
                <a:solidFill>
                  <a:srgbClr val="1D46F3"/>
                </a:solidFill>
              </a:rPr>
              <a:t>8.</a:t>
            </a:r>
            <a:r>
              <a:rPr lang="ro-RO" b="1" dirty="0">
                <a:solidFill>
                  <a:srgbClr val="1D46F3"/>
                </a:solidFill>
              </a:rPr>
              <a:t>3</a:t>
            </a:r>
            <a:r>
              <a:rPr lang="en-US" b="1" dirty="0">
                <a:solidFill>
                  <a:srgbClr val="1D46F3"/>
                </a:solidFill>
              </a:rPr>
              <a:t>68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2192000" y="8105337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2.</a:t>
            </a:r>
            <a:r>
              <a:rPr lang="en-US" b="1" dirty="0">
                <a:solidFill>
                  <a:srgbClr val="1D46F3"/>
                </a:solidFill>
              </a:rPr>
              <a:t>815</a:t>
            </a:r>
            <a:endParaRPr b="1" dirty="0">
              <a:solidFill>
                <a:srgbClr val="1D46F3"/>
              </a:solidFill>
            </a:endParaRPr>
          </a:p>
        </p:txBody>
      </p:sp>
      <p:grpSp>
        <p:nvGrpSpPr>
          <p:cNvPr id="26" name="Group 32">
            <a:extLst>
              <a:ext uri="{FF2B5EF4-FFF2-40B4-BE49-F238E27FC236}">
                <a16:creationId xmlns:a16="http://schemas.microsoft.com/office/drawing/2014/main" id="{8F75F1C6-729B-0446-845F-47A1689B276A}"/>
              </a:ext>
            </a:extLst>
          </p:cNvPr>
          <p:cNvGrpSpPr/>
          <p:nvPr/>
        </p:nvGrpSpPr>
        <p:grpSpPr>
          <a:xfrm>
            <a:off x="17611479" y="6991428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7" name="Rectangle 33">
              <a:extLst>
                <a:ext uri="{FF2B5EF4-FFF2-40B4-BE49-F238E27FC236}">
                  <a16:creationId xmlns:a16="http://schemas.microsoft.com/office/drawing/2014/main" id="{1957D24A-C2A1-EA49-BD26-CA296265289C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8" name="Rectangle 34">
              <a:extLst>
                <a:ext uri="{FF2B5EF4-FFF2-40B4-BE49-F238E27FC236}">
                  <a16:creationId xmlns:a16="http://schemas.microsoft.com/office/drawing/2014/main" id="{595B3213-E140-C543-83BC-064DC12E883E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30" name="Rectangle 34">
            <a:extLst>
              <a:ext uri="{FF2B5EF4-FFF2-40B4-BE49-F238E27FC236}">
                <a16:creationId xmlns:a16="http://schemas.microsoft.com/office/drawing/2014/main" id="{EC18C20E-9B90-614E-970D-80210A6E98DD}"/>
              </a:ext>
            </a:extLst>
          </p:cNvPr>
          <p:cNvSpPr/>
          <p:nvPr/>
        </p:nvSpPr>
        <p:spPr>
          <a:xfrm flipV="1">
            <a:off x="17636295" y="7182278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31" name="+156">
            <a:extLst>
              <a:ext uri="{FF2B5EF4-FFF2-40B4-BE49-F238E27FC236}">
                <a16:creationId xmlns:a16="http://schemas.microsoft.com/office/drawing/2014/main" id="{1CA3F770-1D73-A847-A67D-3A81A6F8B2EC}"/>
              </a:ext>
            </a:extLst>
          </p:cNvPr>
          <p:cNvSpPr/>
          <p:nvPr/>
        </p:nvSpPr>
        <p:spPr>
          <a:xfrm>
            <a:off x="17636295" y="8005408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en-US" b="1" dirty="0">
                <a:solidFill>
                  <a:srgbClr val="1D46F3"/>
                </a:solidFill>
              </a:rPr>
              <a:t>3</a:t>
            </a:r>
            <a:r>
              <a:rPr lang="ro-RO" b="1" dirty="0">
                <a:solidFill>
                  <a:srgbClr val="1D46F3"/>
                </a:solidFill>
              </a:rPr>
              <a:t>.</a:t>
            </a:r>
            <a:r>
              <a:rPr lang="en-US" b="1" dirty="0">
                <a:solidFill>
                  <a:srgbClr val="1D46F3"/>
                </a:solidFill>
              </a:rPr>
              <a:t>3</a:t>
            </a:r>
            <a:r>
              <a:rPr lang="ro-RO" b="1" dirty="0">
                <a:solidFill>
                  <a:srgbClr val="1D46F3"/>
                </a:solidFill>
              </a:rPr>
              <a:t>2</a:t>
            </a:r>
            <a:r>
              <a:rPr lang="en-US" b="1" dirty="0">
                <a:solidFill>
                  <a:srgbClr val="1D46F3"/>
                </a:solidFill>
              </a:rPr>
              <a:t>0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264DA-AB7E-664F-B12C-74AF1D74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32" y="486256"/>
            <a:ext cx="22897882" cy="2499691"/>
          </a:xfrm>
        </p:spPr>
        <p:txBody>
          <a:bodyPr>
            <a:normAutofit/>
          </a:bodyPr>
          <a:lstStyle/>
          <a:p>
            <a:r>
              <a:rPr lang="ro-RO" sz="6600" b="1" dirty="0">
                <a:solidFill>
                  <a:srgbClr val="000000"/>
                </a:solidFill>
                <a:latin typeface="Open Sans"/>
              </a:rPr>
              <a:t>Copiii și femeile gravide </a:t>
            </a:r>
            <a:r>
              <a:rPr lang="en-US" sz="6600" b="1" dirty="0" err="1">
                <a:solidFill>
                  <a:srgbClr val="000000"/>
                </a:solidFill>
                <a:latin typeface="Open Sans"/>
              </a:rPr>
              <a:t>confirma</a:t>
            </a:r>
            <a:r>
              <a:rPr lang="ro-RO" sz="6600" b="1" dirty="0">
                <a:solidFill>
                  <a:srgbClr val="000000"/>
                </a:solidFill>
                <a:latin typeface="Open Sans"/>
              </a:rPr>
              <a:t>ți</a:t>
            </a:r>
            <a:r>
              <a:rPr lang="en-US" sz="6600" b="1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6600" b="1" dirty="0">
                <a:solidFill>
                  <a:srgbClr val="1D46F3"/>
                </a:solidFill>
                <a:latin typeface="Open Sans"/>
              </a:rPr>
              <a:t>COVID-19 </a:t>
            </a:r>
            <a:r>
              <a:rPr lang="en-US" sz="6600" b="1" dirty="0">
                <a:solidFill>
                  <a:schemeClr val="tx1"/>
                </a:solidFill>
                <a:latin typeface="Open Sans"/>
              </a:rPr>
              <a:t>(</a:t>
            </a:r>
            <a:r>
              <a:rPr lang="en-US" sz="6600" b="1" dirty="0" err="1">
                <a:solidFill>
                  <a:schemeClr val="tx1"/>
                </a:solidFill>
                <a:latin typeface="Open Sans"/>
              </a:rPr>
              <a:t>cumulativ</a:t>
            </a:r>
            <a:r>
              <a:rPr lang="en-US" sz="6600" b="1" dirty="0">
                <a:solidFill>
                  <a:schemeClr val="tx1"/>
                </a:solidFill>
                <a:latin typeface="Open Sans"/>
              </a:rPr>
              <a:t>)</a:t>
            </a:r>
            <a:endParaRPr lang="en-MD" sz="66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7088D6-CB2A-2D41-9317-1268E68198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719" b="22788"/>
          <a:stretch/>
        </p:blipFill>
        <p:spPr>
          <a:xfrm>
            <a:off x="16469360" y="2167718"/>
            <a:ext cx="3200400" cy="2764972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FC554BE1-3F0C-1D4B-B969-6D327C85E6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575560" y="2419525"/>
            <a:ext cx="1935480" cy="27649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BB17052-EAC6-6E46-B0AE-AB5A246F70F8}"/>
              </a:ext>
            </a:extLst>
          </p:cNvPr>
          <p:cNvSpPr txBox="1"/>
          <p:nvPr/>
        </p:nvSpPr>
        <p:spPr>
          <a:xfrm>
            <a:off x="3102416" y="2985947"/>
            <a:ext cx="7489383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1</a:t>
            </a:r>
            <a:r>
              <a:rPr lang="ro-RO" dirty="0"/>
              <a:t>4</a:t>
            </a:r>
            <a:r>
              <a:rPr lang="en-US" dirty="0"/>
              <a:t>.129</a:t>
            </a:r>
            <a:r>
              <a:rPr kumimoji="0" lang="en-MD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copii infectați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7E14C6-EC1A-2145-92B9-3BD571C5B0C5}"/>
              </a:ext>
            </a:extLst>
          </p:cNvPr>
          <p:cNvSpPr txBox="1"/>
          <p:nvPr/>
        </p:nvSpPr>
        <p:spPr>
          <a:xfrm>
            <a:off x="14581856" y="5178566"/>
            <a:ext cx="7489383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1050</a:t>
            </a:r>
            <a:endParaRPr kumimoji="0" lang="en-MD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C4A9966-712C-874A-9DCF-2A8F72EA1E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2687911"/>
              </p:ext>
            </p:extLst>
          </p:nvPr>
        </p:nvGraphicFramePr>
        <p:xfrm>
          <a:off x="1808878" y="6629399"/>
          <a:ext cx="8118893" cy="622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FBC43F4-C951-244E-8A98-D9D3081F96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1373382"/>
              </p:ext>
            </p:extLst>
          </p:nvPr>
        </p:nvGraphicFramePr>
        <p:xfrm>
          <a:off x="13239930" y="6858000"/>
          <a:ext cx="10065657" cy="6195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35213454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14</a:t>
            </a:fld>
            <a:endParaRPr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9DC33520-FC18-442D-9984-A8732AC4A7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809605"/>
            <a:ext cx="24383999" cy="144149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sz="6000" b="1" dirty="0">
                <a:solidFill>
                  <a:srgbClr val="000000"/>
                </a:solidFill>
                <a:latin typeface="Open Sans"/>
              </a:rPr>
              <a:t>Analiza descriptivă a deceselor cauzate de </a:t>
            </a:r>
            <a:r>
              <a:rPr lang="ro-RO" sz="6000" b="1" dirty="0">
                <a:solidFill>
                  <a:srgbClr val="1D46F3"/>
                </a:solidFill>
                <a:latin typeface="Open Sans"/>
              </a:rPr>
              <a:t>COVID-19</a:t>
            </a:r>
            <a:endParaRPr sz="6000" b="1" dirty="0">
              <a:solidFill>
                <a:srgbClr val="1D46F3"/>
              </a:solidFill>
              <a:latin typeface="Open Sans"/>
            </a:endParaRPr>
          </a:p>
        </p:txBody>
      </p:sp>
      <p:grpSp>
        <p:nvGrpSpPr>
          <p:cNvPr id="48" name="Group 8">
            <a:extLst>
              <a:ext uri="{FF2B5EF4-FFF2-40B4-BE49-F238E27FC236}">
                <a16:creationId xmlns:a16="http://schemas.microsoft.com/office/drawing/2014/main" id="{C97619B2-C906-4D39-A01D-7B384618B3AB}"/>
              </a:ext>
            </a:extLst>
          </p:cNvPr>
          <p:cNvGrpSpPr/>
          <p:nvPr/>
        </p:nvGrpSpPr>
        <p:grpSpPr>
          <a:xfrm>
            <a:off x="1518964" y="2238172"/>
            <a:ext cx="10594247" cy="871161"/>
            <a:chOff x="0" y="-28117"/>
            <a:chExt cx="17708409" cy="2341639"/>
          </a:xfrm>
        </p:grpSpPr>
        <p:grpSp>
          <p:nvGrpSpPr>
            <p:cNvPr id="49" name="Rectangle 4">
              <a:extLst>
                <a:ext uri="{FF2B5EF4-FFF2-40B4-BE49-F238E27FC236}">
                  <a16:creationId xmlns:a16="http://schemas.microsoft.com/office/drawing/2014/main" id="{C472876B-D996-4232-8AF4-6CF4EA70BC98}"/>
                </a:ext>
              </a:extLst>
            </p:cNvPr>
            <p:cNvGrpSpPr/>
            <p:nvPr/>
          </p:nvGrpSpPr>
          <p:grpSpPr>
            <a:xfrm>
              <a:off x="0" y="-28117"/>
              <a:ext cx="17708409" cy="2341639"/>
              <a:chOff x="0" y="-28116"/>
              <a:chExt cx="17708408" cy="2341637"/>
            </a:xfrm>
          </p:grpSpPr>
          <p:sp>
            <p:nvSpPr>
              <p:cNvPr id="53" name="Rectangle">
                <a:extLst>
                  <a:ext uri="{FF2B5EF4-FFF2-40B4-BE49-F238E27FC236}">
                    <a16:creationId xmlns:a16="http://schemas.microsoft.com/office/drawing/2014/main" id="{3A80A110-894D-41DE-9F35-B62D5216B9B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4" name="cazuri noi înregistrate astăzi">
                <a:extLst>
                  <a:ext uri="{FF2B5EF4-FFF2-40B4-BE49-F238E27FC236}">
                    <a16:creationId xmlns:a16="http://schemas.microsoft.com/office/drawing/2014/main" id="{85C875B6-4C30-4E4E-84F2-4824C3C04078}"/>
                  </a:ext>
                </a:extLst>
              </p:cNvPr>
              <p:cNvSpPr/>
              <p:nvPr/>
            </p:nvSpPr>
            <p:spPr>
              <a:xfrm>
                <a:off x="257783" y="-28116"/>
                <a:ext cx="11109480" cy="23416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dirty="0"/>
                  <a:t>Vârsta medie</a:t>
                </a:r>
                <a:endParaRPr sz="3500" dirty="0"/>
              </a:p>
            </p:txBody>
          </p:sp>
        </p:grpSp>
        <p:grpSp>
          <p:nvGrpSpPr>
            <p:cNvPr id="50" name="Rectangle 5">
              <a:extLst>
                <a:ext uri="{FF2B5EF4-FFF2-40B4-BE49-F238E27FC236}">
                  <a16:creationId xmlns:a16="http://schemas.microsoft.com/office/drawing/2014/main" id="{0F578A82-A325-459C-96D3-EFE26A6C4B06}"/>
                </a:ext>
              </a:extLst>
            </p:cNvPr>
            <p:cNvGrpSpPr/>
            <p:nvPr/>
          </p:nvGrpSpPr>
          <p:grpSpPr>
            <a:xfrm>
              <a:off x="11619968" y="3011"/>
              <a:ext cx="6088439" cy="2282404"/>
              <a:chOff x="11619966" y="0"/>
              <a:chExt cx="6088438" cy="2282402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0927A1A2-439A-4CF3-9B0A-D10C5F865098}"/>
                  </a:ext>
                </a:extLst>
              </p:cNvPr>
              <p:cNvSpPr/>
              <p:nvPr/>
            </p:nvSpPr>
            <p:spPr>
              <a:xfrm>
                <a:off x="11802850" y="0"/>
                <a:ext cx="590555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2" name="+156">
                <a:extLst>
                  <a:ext uri="{FF2B5EF4-FFF2-40B4-BE49-F238E27FC236}">
                    <a16:creationId xmlns:a16="http://schemas.microsoft.com/office/drawing/2014/main" id="{281E7017-9223-42D9-A1AE-FA4A3EA26D42}"/>
                  </a:ext>
                </a:extLst>
              </p:cNvPr>
              <p:cNvSpPr/>
              <p:nvPr/>
            </p:nvSpPr>
            <p:spPr>
              <a:xfrm>
                <a:off x="11619966" y="184791"/>
                <a:ext cx="6088438" cy="19441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b="1" dirty="0"/>
                  <a:t>6</a:t>
                </a:r>
                <a:r>
                  <a:rPr lang="en-US" sz="3500" b="1" dirty="0"/>
                  <a:t>8</a:t>
                </a:r>
                <a:r>
                  <a:rPr lang="ro-RO" sz="3500" b="1" dirty="0"/>
                  <a:t>.</a:t>
                </a:r>
                <a:r>
                  <a:rPr lang="en-US" sz="3500" b="1" dirty="0"/>
                  <a:t>0</a:t>
                </a:r>
                <a:r>
                  <a:rPr lang="ro-RO" sz="3500" b="1" dirty="0"/>
                  <a:t> ani</a:t>
                </a:r>
                <a:endParaRPr sz="3500" b="1" dirty="0"/>
              </a:p>
            </p:txBody>
          </p:sp>
        </p:grpSp>
      </p:grpSp>
      <p:grpSp>
        <p:nvGrpSpPr>
          <p:cNvPr id="83" name="Group 8">
            <a:extLst>
              <a:ext uri="{FF2B5EF4-FFF2-40B4-BE49-F238E27FC236}">
                <a16:creationId xmlns:a16="http://schemas.microsoft.com/office/drawing/2014/main" id="{C749C443-D589-A24D-927F-06BA63C868EE}"/>
              </a:ext>
            </a:extLst>
          </p:cNvPr>
          <p:cNvGrpSpPr/>
          <p:nvPr/>
        </p:nvGrpSpPr>
        <p:grpSpPr>
          <a:xfrm>
            <a:off x="12730300" y="2238172"/>
            <a:ext cx="10594242" cy="877545"/>
            <a:chOff x="0" y="-2"/>
            <a:chExt cx="17708409" cy="2285417"/>
          </a:xfrm>
        </p:grpSpPr>
        <p:grpSp>
          <p:nvGrpSpPr>
            <p:cNvPr id="84" name="Rectangle 4">
              <a:extLst>
                <a:ext uri="{FF2B5EF4-FFF2-40B4-BE49-F238E27FC236}">
                  <a16:creationId xmlns:a16="http://schemas.microsoft.com/office/drawing/2014/main" id="{2327ADEA-D882-6C41-99B9-B633F1FA4654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102" name="Rectangle">
                <a:extLst>
                  <a:ext uri="{FF2B5EF4-FFF2-40B4-BE49-F238E27FC236}">
                    <a16:creationId xmlns:a16="http://schemas.microsoft.com/office/drawing/2014/main" id="{A7ADF35E-5AE4-EC46-83E4-426D6BB0C550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03" name="cazuri noi înregistrate astăzi">
                <a:extLst>
                  <a:ext uri="{FF2B5EF4-FFF2-40B4-BE49-F238E27FC236}">
                    <a16:creationId xmlns:a16="http://schemas.microsoft.com/office/drawing/2014/main" id="{4351F2D3-11DE-E640-A0C1-EEBB79AC3DA6}"/>
                  </a:ext>
                </a:extLst>
              </p:cNvPr>
              <p:cNvSpPr/>
              <p:nvPr/>
            </p:nvSpPr>
            <p:spPr>
              <a:xfrm>
                <a:off x="257782" y="200883"/>
                <a:ext cx="11109481" cy="18836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dirty="0"/>
                  <a:t>Sex </a:t>
                </a:r>
                <a:r>
                  <a:rPr lang="en-US" sz="3500" dirty="0" err="1"/>
                  <a:t>feminin</a:t>
                </a:r>
                <a:endParaRPr sz="3500" dirty="0"/>
              </a:p>
            </p:txBody>
          </p:sp>
        </p:grpSp>
        <p:grpSp>
          <p:nvGrpSpPr>
            <p:cNvPr id="99" name="Rectangle 5">
              <a:extLst>
                <a:ext uri="{FF2B5EF4-FFF2-40B4-BE49-F238E27FC236}">
                  <a16:creationId xmlns:a16="http://schemas.microsoft.com/office/drawing/2014/main" id="{8F51C35D-B681-E44F-AC9D-E6713F0854B4}"/>
                </a:ext>
              </a:extLst>
            </p:cNvPr>
            <p:cNvGrpSpPr/>
            <p:nvPr/>
          </p:nvGrpSpPr>
          <p:grpSpPr>
            <a:xfrm>
              <a:off x="11543546" y="3011"/>
              <a:ext cx="6164863" cy="2282404"/>
              <a:chOff x="11543544" y="0"/>
              <a:chExt cx="6164862" cy="2282402"/>
            </a:xfrm>
          </p:grpSpPr>
          <p:sp>
            <p:nvSpPr>
              <p:cNvPr id="100" name="Rectangle">
                <a:extLst>
                  <a:ext uri="{FF2B5EF4-FFF2-40B4-BE49-F238E27FC236}">
                    <a16:creationId xmlns:a16="http://schemas.microsoft.com/office/drawing/2014/main" id="{CFAC79F6-00E5-4248-83CE-10D30AB4BA49}"/>
                  </a:ext>
                </a:extLst>
              </p:cNvPr>
              <p:cNvSpPr/>
              <p:nvPr/>
            </p:nvSpPr>
            <p:spPr>
              <a:xfrm>
                <a:off x="11619966" y="0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01" name="+156">
                <a:extLst>
                  <a:ext uri="{FF2B5EF4-FFF2-40B4-BE49-F238E27FC236}">
                    <a16:creationId xmlns:a16="http://schemas.microsoft.com/office/drawing/2014/main" id="{A4D07E39-926A-664B-830F-B52E22C56F43}"/>
                  </a:ext>
                </a:extLst>
              </p:cNvPr>
              <p:cNvSpPr/>
              <p:nvPr/>
            </p:nvSpPr>
            <p:spPr>
              <a:xfrm>
                <a:off x="11543544" y="215032"/>
                <a:ext cx="6088438" cy="18836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sz="3500" b="1" dirty="0"/>
                  <a:t>5</a:t>
                </a:r>
                <a:r>
                  <a:rPr lang="en-US" sz="3500" b="1" dirty="0"/>
                  <a:t>0</a:t>
                </a:r>
                <a:r>
                  <a:rPr lang="ro-RO" sz="3500" b="1" dirty="0"/>
                  <a:t>.</a:t>
                </a:r>
                <a:r>
                  <a:rPr lang="en-US" sz="3500" b="1" dirty="0"/>
                  <a:t>86</a:t>
                </a:r>
                <a:r>
                  <a:rPr lang="ro-RO" sz="3500" b="1" dirty="0"/>
                  <a:t>%</a:t>
                </a:r>
                <a:endParaRPr sz="3500" b="1" dirty="0"/>
              </a:p>
            </p:txBody>
          </p:sp>
        </p:grpSp>
      </p:grpSp>
      <p:graphicFrame>
        <p:nvGraphicFramePr>
          <p:cNvPr id="27" name="Diagramă 26">
            <a:extLst>
              <a:ext uri="{FF2B5EF4-FFF2-40B4-BE49-F238E27FC236}">
                <a16:creationId xmlns:a16="http://schemas.microsoft.com/office/drawing/2014/main" id="{3FF213AE-C45E-46EF-9CFC-FD9E96688C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419495"/>
              </p:ext>
            </p:extLst>
          </p:nvPr>
        </p:nvGraphicFramePr>
        <p:xfrm>
          <a:off x="1518964" y="3690122"/>
          <a:ext cx="21869907" cy="9658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TextBox 49">
            <a:extLst>
              <a:ext uri="{FF2B5EF4-FFF2-40B4-BE49-F238E27FC236}">
                <a16:creationId xmlns:a16="http://schemas.microsoft.com/office/drawing/2014/main" id="{69631805-3806-4010-B49E-ADA19901D86E}"/>
              </a:ext>
            </a:extLst>
          </p:cNvPr>
          <p:cNvSpPr txBox="1"/>
          <p:nvPr/>
        </p:nvSpPr>
        <p:spPr>
          <a:xfrm>
            <a:off x="8982612" y="4024942"/>
            <a:ext cx="6244135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MD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Total </a:t>
            </a:r>
            <a:r>
              <a:rPr kumimoji="0" lang="en-US" sz="30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decese</a:t>
            </a:r>
            <a:r>
              <a:rPr kumimoji="0" lang="en-US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 6.2</a:t>
            </a:r>
            <a:r>
              <a:rPr lang="en-US" dirty="0"/>
              <a:t>82</a:t>
            </a:r>
            <a:r>
              <a:rPr kumimoji="0" lang="en-US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kumimoji="0" lang="en-MD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(</a:t>
            </a:r>
            <a:r>
              <a:rPr lang="ro-RO" dirty="0"/>
              <a:t>0</a:t>
            </a:r>
            <a:r>
              <a:rPr lang="en-US" dirty="0"/>
              <a:t>8</a:t>
            </a:r>
            <a:r>
              <a:rPr lang="en-MD" dirty="0"/>
              <a:t>.0</a:t>
            </a:r>
            <a:r>
              <a:rPr lang="ro-RO" dirty="0"/>
              <a:t>8</a:t>
            </a:r>
            <a:r>
              <a:rPr lang="en-MD" dirty="0"/>
              <a:t>.2021</a:t>
            </a:r>
            <a:r>
              <a:rPr kumimoji="0" lang="en-MD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)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MD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1404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ă 7">
            <a:extLst>
              <a:ext uri="{FF2B5EF4-FFF2-40B4-BE49-F238E27FC236}">
                <a16:creationId xmlns:a16="http://schemas.microsoft.com/office/drawing/2014/main" id="{1DB0A866-EEF4-43B7-B471-63B14213D1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3790880"/>
              </p:ext>
            </p:extLst>
          </p:nvPr>
        </p:nvGraphicFramePr>
        <p:xfrm>
          <a:off x="1765005" y="3636336"/>
          <a:ext cx="21770687" cy="9712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5" name="Straight Connector 5">
            <a:extLst>
              <a:ext uri="{FF2B5EF4-FFF2-40B4-BE49-F238E27FC236}">
                <a16:creationId xmlns:a16="http://schemas.microsoft.com/office/drawing/2014/main" id="{62784D1D-3A85-4E1A-A97B-D42264E6E8FA}"/>
              </a:ext>
            </a:extLst>
          </p:cNvPr>
          <p:cNvCxnSpPr>
            <a:cxnSpLocks/>
          </p:cNvCxnSpPr>
          <p:nvPr/>
        </p:nvCxnSpPr>
        <p:spPr>
          <a:xfrm>
            <a:off x="2177296" y="7402285"/>
            <a:ext cx="2135839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15</a:t>
            </a:fld>
            <a:endParaRPr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3" name="CasetăText 22">
            <a:extLst>
              <a:ext uri="{FF2B5EF4-FFF2-40B4-BE49-F238E27FC236}">
                <a16:creationId xmlns:a16="http://schemas.microsoft.com/office/drawing/2014/main" id="{F6F6F5E0-0250-40CD-B2E5-F6DF7923FA00}"/>
              </a:ext>
            </a:extLst>
          </p:cNvPr>
          <p:cNvSpPr txBox="1"/>
          <p:nvPr/>
        </p:nvSpPr>
        <p:spPr>
          <a:xfrm>
            <a:off x="1159735" y="1197078"/>
            <a:ext cx="18900167" cy="1323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en-US" sz="4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Mortalitatea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total</a:t>
            </a:r>
            <a:r>
              <a:rPr lang="ro-RO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ă </a:t>
            </a:r>
            <a:r>
              <a:rPr lang="en-MD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100 mii populație distribuită după teritorii administrative (</a:t>
            </a:r>
            <a:r>
              <a:rPr lang="ro-RO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</a:t>
            </a:r>
            <a:r>
              <a:rPr lang="en-MD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.0</a:t>
            </a:r>
            <a:r>
              <a:rPr lang="ro-RO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</a:t>
            </a:r>
            <a:r>
              <a:rPr lang="en-MD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.2021) COVID-19 </a:t>
            </a:r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867D159E-271C-4226-BCD5-62574D5DD8E3}"/>
              </a:ext>
            </a:extLst>
          </p:cNvPr>
          <p:cNvSpPr/>
          <p:nvPr/>
        </p:nvSpPr>
        <p:spPr>
          <a:xfrm>
            <a:off x="12343859" y="4683835"/>
            <a:ext cx="94003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/>
              <a:t>Mortalitatea</a:t>
            </a:r>
            <a:r>
              <a:rPr lang="en-US" sz="4000" dirty="0"/>
              <a:t> total</a:t>
            </a:r>
            <a:r>
              <a:rPr lang="ro-RO" sz="4000" dirty="0"/>
              <a:t>ă </a:t>
            </a:r>
            <a:r>
              <a:rPr lang="en-US" sz="4000" dirty="0"/>
              <a:t>la 100 mii RM </a:t>
            </a:r>
            <a:r>
              <a:rPr lang="ro-RO" sz="4000" dirty="0"/>
              <a:t>– </a:t>
            </a:r>
            <a:r>
              <a:rPr lang="en-US" sz="4000" dirty="0"/>
              <a:t>181</a:t>
            </a:r>
            <a:endParaRPr lang="en-MD" sz="4000" dirty="0"/>
          </a:p>
        </p:txBody>
      </p:sp>
    </p:spTree>
    <p:extLst>
      <p:ext uri="{BB962C8B-B14F-4D97-AF65-F5344CB8AC3E}">
        <p14:creationId xmlns:p14="http://schemas.microsoft.com/office/powerpoint/2010/main" val="161425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5D143-D5D2-8C41-B51D-DEBE97478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D" sz="7200" dirty="0"/>
              <a:t>Cazuri de import</a:t>
            </a:r>
            <a:br>
              <a:rPr lang="en-MD" sz="7200" dirty="0"/>
            </a:br>
            <a:r>
              <a:rPr lang="en-US" sz="4800" dirty="0"/>
              <a:t>02.</a:t>
            </a:r>
            <a:r>
              <a:rPr lang="en-MD" sz="4800" dirty="0"/>
              <a:t>0</a:t>
            </a:r>
            <a:r>
              <a:rPr lang="en-US" sz="4800" dirty="0"/>
              <a:t>8</a:t>
            </a:r>
            <a:r>
              <a:rPr lang="en-MD" sz="4800" dirty="0"/>
              <a:t>  - </a:t>
            </a:r>
            <a:r>
              <a:rPr lang="ro-RO" sz="4800" dirty="0"/>
              <a:t>0</a:t>
            </a:r>
            <a:r>
              <a:rPr lang="en-US" sz="4800" dirty="0"/>
              <a:t>8</a:t>
            </a:r>
            <a:r>
              <a:rPr lang="en-MD" sz="4800" dirty="0"/>
              <a:t>.0</a:t>
            </a:r>
            <a:r>
              <a:rPr lang="ro-RO" sz="4800" dirty="0"/>
              <a:t>8</a:t>
            </a:r>
            <a:r>
              <a:rPr lang="en-MD" sz="4800" dirty="0"/>
              <a:t>.2021</a:t>
            </a:r>
            <a:endParaRPr lang="en-MD" sz="7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C296EA-1437-794D-A480-4F43C8242D7B}"/>
              </a:ext>
            </a:extLst>
          </p:cNvPr>
          <p:cNvSpPr txBox="1"/>
          <p:nvPr/>
        </p:nvSpPr>
        <p:spPr>
          <a:xfrm>
            <a:off x="10539302" y="1541778"/>
            <a:ext cx="1098400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MD" sz="4400" b="0" dirty="0"/>
              <a:t>Cazuri total de import – 1</a:t>
            </a:r>
            <a:r>
              <a:rPr lang="en-US" sz="4400" b="0" dirty="0"/>
              <a:t>.</a:t>
            </a:r>
            <a:r>
              <a:rPr lang="ro-RO" sz="4400" b="0" dirty="0"/>
              <a:t>8</a:t>
            </a:r>
            <a:r>
              <a:rPr lang="en-US" sz="4400" b="0" dirty="0"/>
              <a:t>52</a:t>
            </a:r>
            <a:r>
              <a:rPr lang="en-MD" sz="4400" b="0" dirty="0"/>
              <a:t> cazuri</a:t>
            </a:r>
          </a:p>
          <a:p>
            <a:pPr algn="l"/>
            <a:r>
              <a:rPr lang="en-MD" sz="4400" b="0" dirty="0"/>
              <a:t>Cazuri de import în săptămâna </a:t>
            </a:r>
            <a:r>
              <a:rPr lang="ro-RO" sz="4400" b="0" dirty="0"/>
              <a:t>3</a:t>
            </a:r>
            <a:r>
              <a:rPr lang="en-US" sz="4400" b="0" dirty="0"/>
              <a:t>1</a:t>
            </a:r>
            <a:r>
              <a:rPr lang="en-MD" sz="4400" b="0" dirty="0"/>
              <a:t> din 2021</a:t>
            </a:r>
          </a:p>
          <a:p>
            <a:pPr algn="l"/>
            <a:r>
              <a:rPr lang="en-US" sz="4400" dirty="0"/>
              <a:t>51</a:t>
            </a:r>
            <a:r>
              <a:rPr lang="en-MD" sz="4400" dirty="0"/>
              <a:t> de cazuri de import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C2A92F98-9DC5-4473-9DF9-713DA7788453}"/>
              </a:ext>
            </a:extLst>
          </p:cNvPr>
          <p:cNvSpPr txBox="1"/>
          <p:nvPr/>
        </p:nvSpPr>
        <p:spPr>
          <a:xfrm>
            <a:off x="3561349" y="3602600"/>
            <a:ext cx="4659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800" dirty="0">
                <a:solidFill>
                  <a:schemeClr val="bg1"/>
                </a:solidFill>
              </a:rPr>
              <a:t>0</a:t>
            </a:r>
            <a:r>
              <a:rPr lang="en-US" sz="4800" dirty="0">
                <a:solidFill>
                  <a:schemeClr val="bg1"/>
                </a:solidFill>
              </a:rPr>
              <a:t>8</a:t>
            </a:r>
            <a:r>
              <a:rPr lang="en-MD" sz="4800" dirty="0">
                <a:solidFill>
                  <a:schemeClr val="bg1"/>
                </a:solidFill>
              </a:rPr>
              <a:t>.0</a:t>
            </a:r>
            <a:r>
              <a:rPr lang="ro-RO" sz="4800" dirty="0">
                <a:solidFill>
                  <a:schemeClr val="bg1"/>
                </a:solidFill>
              </a:rPr>
              <a:t>8</a:t>
            </a:r>
            <a:r>
              <a:rPr lang="en-MD" sz="4800" dirty="0">
                <a:solidFill>
                  <a:schemeClr val="bg1"/>
                </a:solidFill>
              </a:rPr>
              <a:t>.2021</a:t>
            </a:r>
          </a:p>
        </p:txBody>
      </p:sp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73E34360-C2A3-FB43-9698-7F456EDDDB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7366821"/>
              </p:ext>
            </p:extLst>
          </p:nvPr>
        </p:nvGraphicFramePr>
        <p:xfrm>
          <a:off x="9896474" y="3912781"/>
          <a:ext cx="12283041" cy="8420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33812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2020-04-30 15.30.45.jpg" descr="2020-04-30 15.30.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20819" y="5768619"/>
            <a:ext cx="8742361" cy="21787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964578" y="12932917"/>
            <a:ext cx="268020" cy="36933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 sz="1200"/>
              <a:pPr/>
              <a:t>2</a:t>
            </a:fld>
            <a:endParaRPr sz="1200" dirty="0"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133162" y="1719354"/>
            <a:ext cx="11899174" cy="2499692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6600" b="1" dirty="0">
                <a:solidFill>
                  <a:srgbClr val="1D46F3"/>
                </a:solidFill>
                <a:latin typeface="Open Sans"/>
              </a:rPr>
              <a:t>COVID-19</a:t>
            </a:r>
            <a:r>
              <a:rPr lang="en-US" sz="6600" b="1" dirty="0">
                <a:solidFill>
                  <a:srgbClr val="1D46F3"/>
                </a:solidFill>
                <a:latin typeface="Open Sans"/>
              </a:rPr>
              <a:t> </a:t>
            </a:r>
            <a:r>
              <a:rPr lang="ro-RO" sz="6600" b="1" dirty="0">
                <a:solidFill>
                  <a:srgbClr val="1D46F3"/>
                </a:solidFill>
                <a:latin typeface="Open Sans"/>
              </a:rPr>
              <a:t> </a:t>
            </a:r>
            <a:endParaRPr sz="6600" b="1" dirty="0">
              <a:solidFill>
                <a:srgbClr val="1D46F3"/>
              </a:solidFill>
              <a:latin typeface="Open Sans"/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69843" y="12932918"/>
            <a:ext cx="268022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40" tIns="91440" rIns="91440" bIns="9144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z="1200"/>
              <a:pPr/>
              <a:t>2</a:t>
            </a:fld>
            <a:endParaRPr lang="en-US" sz="12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9" y="5327593"/>
            <a:ext cx="17718914" cy="1332853"/>
            <a:chOff x="0" y="-2"/>
            <a:chExt cx="17697906" cy="2285417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482830"/>
                <a:ext cx="10585218" cy="1228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000" dirty="0"/>
                  <a:t>Persoane vindecate</a:t>
                </a:r>
                <a:endParaRPr sz="4000"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5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112110"/>
                <a:ext cx="5512438" cy="20581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en-US" sz="6600" b="1" dirty="0">
                    <a:solidFill>
                      <a:schemeClr val="bg1"/>
                    </a:solidFill>
                  </a:rPr>
                  <a:t>252.908</a:t>
                </a:r>
                <a:endParaRPr lang="ro-RO" sz="6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8" y="3785711"/>
            <a:ext cx="17483724" cy="1200329"/>
            <a:chOff x="0" y="-28349"/>
            <a:chExt cx="17708409" cy="2345122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2" y="360998"/>
                <a:ext cx="10752129" cy="15634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000" dirty="0"/>
                  <a:t>Numărul total de cazuri</a:t>
                </a:r>
                <a:endParaRPr sz="4000"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-28349"/>
              <a:ext cx="6088441" cy="2345122"/>
              <a:chOff x="-1" y="-31360"/>
              <a:chExt cx="6088440" cy="2345119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59" y="-31360"/>
                <a:ext cx="5512438" cy="23451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en-US" sz="6600" b="1" dirty="0"/>
                  <a:t>260.630</a:t>
                </a:r>
                <a:endParaRPr sz="6600" b="1" dirty="0"/>
              </a:p>
            </p:txBody>
          </p:sp>
        </p:grpSp>
      </p:grpSp>
      <p:grpSp>
        <p:nvGrpSpPr>
          <p:cNvPr id="24" name="Group 8">
            <a:extLst>
              <a:ext uri="{FF2B5EF4-FFF2-40B4-BE49-F238E27FC236}">
                <a16:creationId xmlns:a16="http://schemas.microsoft.com/office/drawing/2014/main" id="{A7F1BD85-BD75-4CF5-B112-E393279768AD}"/>
              </a:ext>
            </a:extLst>
          </p:cNvPr>
          <p:cNvGrpSpPr/>
          <p:nvPr/>
        </p:nvGrpSpPr>
        <p:grpSpPr>
          <a:xfrm>
            <a:off x="4071559" y="6997261"/>
            <a:ext cx="17718914" cy="1200329"/>
            <a:chOff x="0" y="-31449"/>
            <a:chExt cx="17708409" cy="2351317"/>
          </a:xfrm>
        </p:grpSpPr>
        <p:grpSp>
          <p:nvGrpSpPr>
            <p:cNvPr id="25" name="Rectangle 4">
              <a:extLst>
                <a:ext uri="{FF2B5EF4-FFF2-40B4-BE49-F238E27FC236}">
                  <a16:creationId xmlns:a16="http://schemas.microsoft.com/office/drawing/2014/main" id="{E98C9B18-454D-4EC9-888D-FF81CE14A2C1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9" name="Rectangle">
                <a:extLst>
                  <a:ext uri="{FF2B5EF4-FFF2-40B4-BE49-F238E27FC236}">
                    <a16:creationId xmlns:a16="http://schemas.microsoft.com/office/drawing/2014/main" id="{45E50E35-0138-4E49-BB99-3276C014A4A5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30" name="cazuri noi înregistrate astăzi">
                <a:extLst>
                  <a:ext uri="{FF2B5EF4-FFF2-40B4-BE49-F238E27FC236}">
                    <a16:creationId xmlns:a16="http://schemas.microsoft.com/office/drawing/2014/main" id="{797EAA35-7A07-451C-95DF-8B73AB11BD0F}"/>
                  </a:ext>
                </a:extLst>
              </p:cNvPr>
              <p:cNvSpPr/>
              <p:nvPr/>
            </p:nvSpPr>
            <p:spPr>
              <a:xfrm>
                <a:off x="6731592" y="358933"/>
                <a:ext cx="10752127" cy="15675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000" dirty="0"/>
                  <a:t>Total decese</a:t>
                </a:r>
                <a:endParaRPr sz="4000" dirty="0"/>
              </a:p>
            </p:txBody>
          </p:sp>
        </p:grpSp>
        <p:grpSp>
          <p:nvGrpSpPr>
            <p:cNvPr id="26" name="Rectangle 5">
              <a:extLst>
                <a:ext uri="{FF2B5EF4-FFF2-40B4-BE49-F238E27FC236}">
                  <a16:creationId xmlns:a16="http://schemas.microsoft.com/office/drawing/2014/main" id="{DC4672D5-6216-4174-A7D0-471E5627F1C8}"/>
                </a:ext>
              </a:extLst>
            </p:cNvPr>
            <p:cNvGrpSpPr/>
            <p:nvPr/>
          </p:nvGrpSpPr>
          <p:grpSpPr>
            <a:xfrm>
              <a:off x="0" y="-31449"/>
              <a:ext cx="6088441" cy="2351317"/>
              <a:chOff x="-1" y="-34460"/>
              <a:chExt cx="6088440" cy="2351314"/>
            </a:xfrm>
          </p:grpSpPr>
          <p:sp>
            <p:nvSpPr>
              <p:cNvPr id="27" name="Rectangle">
                <a:extLst>
                  <a:ext uri="{FF2B5EF4-FFF2-40B4-BE49-F238E27FC236}">
                    <a16:creationId xmlns:a16="http://schemas.microsoft.com/office/drawing/2014/main" id="{6CFFF804-F494-4B93-9746-8A16BC10C36D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28" name="+156">
                <a:extLst>
                  <a:ext uri="{FF2B5EF4-FFF2-40B4-BE49-F238E27FC236}">
                    <a16:creationId xmlns:a16="http://schemas.microsoft.com/office/drawing/2014/main" id="{C9CC88DF-60F2-43EB-95D5-8C85D1318081}"/>
                  </a:ext>
                </a:extLst>
              </p:cNvPr>
              <p:cNvSpPr/>
              <p:nvPr/>
            </p:nvSpPr>
            <p:spPr>
              <a:xfrm>
                <a:off x="484560" y="-34460"/>
                <a:ext cx="5512438" cy="2351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en-US" sz="6600" b="1" dirty="0"/>
                  <a:t>6.282</a:t>
                </a:r>
                <a:endParaRPr sz="6600" b="1" dirty="0"/>
              </a:p>
            </p:txBody>
          </p:sp>
        </p:grpSp>
      </p:grpSp>
      <p:grpSp>
        <p:nvGrpSpPr>
          <p:cNvPr id="31" name="Group 8">
            <a:extLst>
              <a:ext uri="{FF2B5EF4-FFF2-40B4-BE49-F238E27FC236}">
                <a16:creationId xmlns:a16="http://schemas.microsoft.com/office/drawing/2014/main" id="{49CCBB90-F538-E64E-AC39-7F7E580C3DD3}"/>
              </a:ext>
            </a:extLst>
          </p:cNvPr>
          <p:cNvGrpSpPr/>
          <p:nvPr/>
        </p:nvGrpSpPr>
        <p:grpSpPr>
          <a:xfrm>
            <a:off x="4071559" y="10392722"/>
            <a:ext cx="17718914" cy="1200329"/>
            <a:chOff x="0" y="-31449"/>
            <a:chExt cx="17708409" cy="2351317"/>
          </a:xfrm>
        </p:grpSpPr>
        <p:grpSp>
          <p:nvGrpSpPr>
            <p:cNvPr id="32" name="Rectangle 4">
              <a:extLst>
                <a:ext uri="{FF2B5EF4-FFF2-40B4-BE49-F238E27FC236}">
                  <a16:creationId xmlns:a16="http://schemas.microsoft.com/office/drawing/2014/main" id="{D8B22C2C-B603-2C41-A75E-19BB1121F33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6" name="Rectangle">
                <a:extLst>
                  <a:ext uri="{FF2B5EF4-FFF2-40B4-BE49-F238E27FC236}">
                    <a16:creationId xmlns:a16="http://schemas.microsoft.com/office/drawing/2014/main" id="{56D4AB99-28E6-FF45-93A2-CF965C7C76C6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37" name="cazuri noi înregistrate astăzi">
                <a:extLst>
                  <a:ext uri="{FF2B5EF4-FFF2-40B4-BE49-F238E27FC236}">
                    <a16:creationId xmlns:a16="http://schemas.microsoft.com/office/drawing/2014/main" id="{7727311F-AA82-A94C-8298-AC08DEF19C7E}"/>
                  </a:ext>
                </a:extLst>
              </p:cNvPr>
              <p:cNvSpPr/>
              <p:nvPr/>
            </p:nvSpPr>
            <p:spPr>
              <a:xfrm>
                <a:off x="6731592" y="358936"/>
                <a:ext cx="10752127" cy="15675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000" dirty="0"/>
                  <a:t>Pacienți în stare extrem de gravă</a:t>
                </a:r>
                <a:endParaRPr sz="4000" dirty="0"/>
              </a:p>
            </p:txBody>
          </p:sp>
        </p:grpSp>
        <p:grpSp>
          <p:nvGrpSpPr>
            <p:cNvPr id="33" name="Rectangle 5">
              <a:extLst>
                <a:ext uri="{FF2B5EF4-FFF2-40B4-BE49-F238E27FC236}">
                  <a16:creationId xmlns:a16="http://schemas.microsoft.com/office/drawing/2014/main" id="{22737E8D-81C7-7F4B-B0F7-A50EE219EBC9}"/>
                </a:ext>
              </a:extLst>
            </p:cNvPr>
            <p:cNvGrpSpPr/>
            <p:nvPr/>
          </p:nvGrpSpPr>
          <p:grpSpPr>
            <a:xfrm>
              <a:off x="0" y="-31449"/>
              <a:ext cx="6088441" cy="2351317"/>
              <a:chOff x="-1" y="-34460"/>
              <a:chExt cx="6088440" cy="2351314"/>
            </a:xfrm>
          </p:grpSpPr>
          <p:sp>
            <p:nvSpPr>
              <p:cNvPr id="34" name="Rectangle">
                <a:extLst>
                  <a:ext uri="{FF2B5EF4-FFF2-40B4-BE49-F238E27FC236}">
                    <a16:creationId xmlns:a16="http://schemas.microsoft.com/office/drawing/2014/main" id="{69A4EE90-76E0-734E-AF12-291BC5DAFA1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35" name="+156">
                <a:extLst>
                  <a:ext uri="{FF2B5EF4-FFF2-40B4-BE49-F238E27FC236}">
                    <a16:creationId xmlns:a16="http://schemas.microsoft.com/office/drawing/2014/main" id="{48D69092-5CCD-7F4E-A99A-C435BE90D7C7}"/>
                  </a:ext>
                </a:extLst>
              </p:cNvPr>
              <p:cNvSpPr/>
              <p:nvPr/>
            </p:nvSpPr>
            <p:spPr>
              <a:xfrm>
                <a:off x="484560" y="-34460"/>
                <a:ext cx="5512438" cy="23513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en-US" sz="6600" b="1" dirty="0"/>
                  <a:t>65</a:t>
                </a:r>
                <a:endParaRPr sz="6600" b="1" dirty="0"/>
              </a:p>
            </p:txBody>
          </p:sp>
        </p:grpSp>
      </p:grpSp>
      <p:grpSp>
        <p:nvGrpSpPr>
          <p:cNvPr id="38" name="Group 9">
            <a:extLst>
              <a:ext uri="{FF2B5EF4-FFF2-40B4-BE49-F238E27FC236}">
                <a16:creationId xmlns:a16="http://schemas.microsoft.com/office/drawing/2014/main" id="{C12D0322-D179-4742-BDE6-1B161FF68F64}"/>
              </a:ext>
            </a:extLst>
          </p:cNvPr>
          <p:cNvGrpSpPr/>
          <p:nvPr/>
        </p:nvGrpSpPr>
        <p:grpSpPr>
          <a:xfrm>
            <a:off x="4071558" y="8641927"/>
            <a:ext cx="17697908" cy="1200329"/>
            <a:chOff x="0" y="-32997"/>
            <a:chExt cx="17697906" cy="2354422"/>
          </a:xfrm>
        </p:grpSpPr>
        <p:grpSp>
          <p:nvGrpSpPr>
            <p:cNvPr id="39" name="Rectangle 10">
              <a:extLst>
                <a:ext uri="{FF2B5EF4-FFF2-40B4-BE49-F238E27FC236}">
                  <a16:creationId xmlns:a16="http://schemas.microsoft.com/office/drawing/2014/main" id="{65E39343-8A39-9F49-A5CA-60A6444D8EDC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C0278440-8C4E-8C42-91B2-BEF3C4E52B7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44" name="cazuri totale">
                <a:extLst>
                  <a:ext uri="{FF2B5EF4-FFF2-40B4-BE49-F238E27FC236}">
                    <a16:creationId xmlns:a16="http://schemas.microsoft.com/office/drawing/2014/main" id="{F32FCE49-072A-7A4D-A945-AF6096F34A6E}"/>
                  </a:ext>
                </a:extLst>
              </p:cNvPr>
              <p:cNvSpPr/>
              <p:nvPr/>
            </p:nvSpPr>
            <p:spPr>
              <a:xfrm>
                <a:off x="6768001" y="394431"/>
                <a:ext cx="10585218" cy="14051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sz="4000" dirty="0"/>
                  <a:t>C</a:t>
                </a:r>
                <a:r>
                  <a:rPr sz="4000" dirty="0" err="1"/>
                  <a:t>azuri</a:t>
                </a:r>
                <a:r>
                  <a:rPr sz="4000" dirty="0"/>
                  <a:t> </a:t>
                </a:r>
                <a:r>
                  <a:rPr lang="ro-RO" sz="4000" dirty="0"/>
                  <a:t>active</a:t>
                </a:r>
                <a:endParaRPr sz="4000" dirty="0"/>
              </a:p>
            </p:txBody>
          </p:sp>
        </p:grpSp>
        <p:grpSp>
          <p:nvGrpSpPr>
            <p:cNvPr id="40" name="Rectangle 11">
              <a:extLst>
                <a:ext uri="{FF2B5EF4-FFF2-40B4-BE49-F238E27FC236}">
                  <a16:creationId xmlns:a16="http://schemas.microsoft.com/office/drawing/2014/main" id="{86C5233C-581E-8741-AEED-C6226BD92E20}"/>
                </a:ext>
              </a:extLst>
            </p:cNvPr>
            <p:cNvGrpSpPr/>
            <p:nvPr/>
          </p:nvGrpSpPr>
          <p:grpSpPr>
            <a:xfrm>
              <a:off x="0" y="-32997"/>
              <a:ext cx="6088441" cy="2354422"/>
              <a:chOff x="-1" y="-36008"/>
              <a:chExt cx="6088440" cy="2354418"/>
            </a:xfrm>
          </p:grpSpPr>
          <p:sp>
            <p:nvSpPr>
              <p:cNvPr id="41" name="Rectangle">
                <a:extLst>
                  <a:ext uri="{FF2B5EF4-FFF2-40B4-BE49-F238E27FC236}">
                    <a16:creationId xmlns:a16="http://schemas.microsoft.com/office/drawing/2014/main" id="{0CA6203E-3288-B543-B7D2-AA8B4D1A137C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40" tIns="91440" rIns="91440" bIns="91440" numCol="1" anchor="ctr">
                <a:noAutofit/>
              </a:bodyPr>
              <a:lstStyle/>
              <a:p>
                <a:pPr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sz="2000" dirty="0"/>
              </a:p>
            </p:txBody>
          </p:sp>
          <p:sp>
            <p:nvSpPr>
              <p:cNvPr id="42" name="+156">
                <a:extLst>
                  <a:ext uri="{FF2B5EF4-FFF2-40B4-BE49-F238E27FC236}">
                    <a16:creationId xmlns:a16="http://schemas.microsoft.com/office/drawing/2014/main" id="{E9FE8758-7DC7-6D46-B366-2183D613FE94}"/>
                  </a:ext>
                </a:extLst>
              </p:cNvPr>
              <p:cNvSpPr/>
              <p:nvPr/>
            </p:nvSpPr>
            <p:spPr>
              <a:xfrm>
                <a:off x="484561" y="-36008"/>
                <a:ext cx="5512438" cy="23544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40" tIns="91440" rIns="91440" bIns="91440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en-US" sz="6600" b="1" dirty="0">
                    <a:solidFill>
                      <a:schemeClr val="bg1"/>
                    </a:solidFill>
                  </a:rPr>
                  <a:t>1440</a:t>
                </a:r>
                <a:endParaRPr sz="6600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0986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B03AD-49CD-3249-9CF8-32005526D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D" sz="7200" dirty="0"/>
              <a:t>Indicatori COVID</a:t>
            </a:r>
            <a:br>
              <a:rPr lang="en-MD" sz="7200" dirty="0"/>
            </a:br>
            <a:r>
              <a:rPr lang="en-US" sz="7200" dirty="0">
                <a:solidFill>
                  <a:schemeClr val="bg1"/>
                </a:solidFill>
              </a:rPr>
              <a:t>08</a:t>
            </a:r>
            <a:r>
              <a:rPr lang="en-MD" sz="7200" dirty="0">
                <a:solidFill>
                  <a:schemeClr val="bg1"/>
                </a:solidFill>
              </a:rPr>
              <a:t>.0</a:t>
            </a:r>
            <a:r>
              <a:rPr lang="en-US" sz="7200" dirty="0">
                <a:solidFill>
                  <a:schemeClr val="bg1"/>
                </a:solidFill>
              </a:rPr>
              <a:t>8</a:t>
            </a:r>
            <a:r>
              <a:rPr lang="en-MD" sz="7200" dirty="0">
                <a:solidFill>
                  <a:schemeClr val="bg1"/>
                </a:solidFill>
              </a:rPr>
              <a:t>.2021</a:t>
            </a:r>
            <a:endParaRPr lang="en-MD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11ADA-3820-3543-A292-C7E3A49C3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0508" y="685801"/>
            <a:ext cx="15083492" cy="12472746"/>
          </a:xfrm>
        </p:spPr>
        <p:txBody>
          <a:bodyPr>
            <a:normAutofit/>
          </a:bodyPr>
          <a:lstStyle/>
          <a:p>
            <a:r>
              <a:rPr lang="en-MD" dirty="0"/>
              <a:t>Incidența ultimele 14 zile – </a:t>
            </a:r>
            <a:r>
              <a:rPr lang="en-US" dirty="0"/>
              <a:t>58</a:t>
            </a:r>
            <a:r>
              <a:rPr lang="en-MD" dirty="0"/>
              <a:t> cazuri la 100 mii persoane</a:t>
            </a:r>
          </a:p>
          <a:p>
            <a:r>
              <a:rPr lang="en-MD" dirty="0"/>
              <a:t>Incidența totală – </a:t>
            </a:r>
            <a:r>
              <a:rPr lang="en-US" dirty="0"/>
              <a:t>7.503 </a:t>
            </a:r>
            <a:r>
              <a:rPr lang="en-MD" dirty="0"/>
              <a:t>cazuri la 100 mii persoane</a:t>
            </a:r>
          </a:p>
          <a:p>
            <a:r>
              <a:rPr lang="en-MD" dirty="0"/>
              <a:t>Mortalitatea ultimele 14 zile – </a:t>
            </a:r>
            <a:r>
              <a:rPr lang="en-US" dirty="0"/>
              <a:t>1</a:t>
            </a:r>
            <a:r>
              <a:rPr lang="en-MD" dirty="0"/>
              <a:t> decese la 100 mii persoane</a:t>
            </a:r>
          </a:p>
          <a:p>
            <a:r>
              <a:rPr lang="en-MD" dirty="0"/>
              <a:t>Mortalitatea totală – 1</a:t>
            </a:r>
            <a:r>
              <a:rPr lang="en-US" dirty="0"/>
              <a:t>81</a:t>
            </a:r>
            <a:r>
              <a:rPr lang="ro-RO" dirty="0"/>
              <a:t> </a:t>
            </a:r>
            <a:r>
              <a:rPr lang="en-MD" dirty="0"/>
              <a:t>decese la 100 mii persoane</a:t>
            </a:r>
          </a:p>
          <a:p>
            <a:r>
              <a:rPr lang="en-MD" dirty="0"/>
              <a:t>Rata fatalității ultimele 14 zile – </a:t>
            </a:r>
            <a:r>
              <a:rPr lang="en-US" dirty="0"/>
              <a:t>1.89 </a:t>
            </a:r>
            <a:r>
              <a:rPr lang="en-MD" dirty="0"/>
              <a:t>decese la 100 de cazuri</a:t>
            </a:r>
          </a:p>
          <a:p>
            <a:r>
              <a:rPr lang="en-MD" dirty="0"/>
              <a:t>Rata fatalității totală – 2.</a:t>
            </a:r>
            <a:r>
              <a:rPr lang="en-US" dirty="0"/>
              <a:t>4</a:t>
            </a:r>
            <a:r>
              <a:rPr lang="en-MD" dirty="0"/>
              <a:t> decese la 100 de cazuri</a:t>
            </a:r>
          </a:p>
          <a:p>
            <a:r>
              <a:rPr lang="en-MD" dirty="0"/>
              <a:t>Forme grave – </a:t>
            </a:r>
            <a:r>
              <a:rPr lang="en-US" dirty="0"/>
              <a:t>10.1</a:t>
            </a:r>
            <a:r>
              <a:rPr lang="en-MD" dirty="0"/>
              <a:t>%</a:t>
            </a:r>
          </a:p>
          <a:p>
            <a:r>
              <a:rPr lang="en-MD" dirty="0"/>
              <a:t>Forme medii – </a:t>
            </a:r>
            <a:r>
              <a:rPr lang="en-US" dirty="0"/>
              <a:t>6.9</a:t>
            </a:r>
            <a:r>
              <a:rPr lang="en-MD" dirty="0"/>
              <a:t>%</a:t>
            </a:r>
          </a:p>
          <a:p>
            <a:r>
              <a:rPr lang="en-MD" dirty="0"/>
              <a:t>Forme ușoare și asimptomatici – </a:t>
            </a:r>
            <a:r>
              <a:rPr lang="en-US" dirty="0"/>
              <a:t>83.0</a:t>
            </a:r>
            <a:r>
              <a:rPr lang="en-MD" dirty="0"/>
              <a:t>%</a:t>
            </a:r>
          </a:p>
          <a:p>
            <a:r>
              <a:rPr lang="en-MD" dirty="0"/>
              <a:t>Media cazurilor ultimele 14 zile – </a:t>
            </a:r>
            <a:r>
              <a:rPr lang="en-US" dirty="0"/>
              <a:t>143</a:t>
            </a:r>
            <a:r>
              <a:rPr lang="en-MD" dirty="0"/>
              <a:t> cazuri</a:t>
            </a:r>
          </a:p>
          <a:p>
            <a:r>
              <a:rPr lang="en-MD" b="1" dirty="0"/>
              <a:t>Rt ultimele 14 zile </a:t>
            </a:r>
            <a:r>
              <a:rPr lang="en-MD" dirty="0"/>
              <a:t>(numărul de reproducție efectiv/rata de contagiozitate) </a:t>
            </a:r>
            <a:r>
              <a:rPr lang="en-MD" b="1" dirty="0"/>
              <a:t>– </a:t>
            </a:r>
            <a:r>
              <a:rPr lang="ro-RO" b="1" dirty="0"/>
              <a:t>1.</a:t>
            </a:r>
            <a:r>
              <a:rPr lang="en-US" b="1" dirty="0"/>
              <a:t>12</a:t>
            </a:r>
            <a:endParaRPr lang="en-MD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ABDD2E-4291-8A4F-A078-14E160ECBBCF}"/>
              </a:ext>
            </a:extLst>
          </p:cNvPr>
          <p:cNvSpPr txBox="1"/>
          <p:nvPr/>
        </p:nvSpPr>
        <p:spPr>
          <a:xfrm>
            <a:off x="3048001" y="3570516"/>
            <a:ext cx="46590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08</a:t>
            </a:r>
            <a:r>
              <a:rPr lang="en-MD" sz="6000" dirty="0">
                <a:solidFill>
                  <a:schemeClr val="bg1"/>
                </a:solidFill>
              </a:rPr>
              <a:t>.0</a:t>
            </a:r>
            <a:r>
              <a:rPr lang="en-US" sz="6000" dirty="0">
                <a:solidFill>
                  <a:schemeClr val="bg1"/>
                </a:solidFill>
              </a:rPr>
              <a:t>8</a:t>
            </a:r>
            <a:r>
              <a:rPr lang="en-MD" sz="6000" dirty="0">
                <a:solidFill>
                  <a:schemeClr val="bg1"/>
                </a:solidFill>
              </a:rPr>
              <a:t>.2021</a:t>
            </a:r>
          </a:p>
        </p:txBody>
      </p:sp>
    </p:spTree>
    <p:extLst>
      <p:ext uri="{BB962C8B-B14F-4D97-AF65-F5344CB8AC3E}">
        <p14:creationId xmlns:p14="http://schemas.microsoft.com/office/powerpoint/2010/main" val="1218062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ă 8">
            <a:extLst>
              <a:ext uri="{FF2B5EF4-FFF2-40B4-BE49-F238E27FC236}">
                <a16:creationId xmlns:a16="http://schemas.microsoft.com/office/drawing/2014/main" id="{F5403DC6-0A4D-489D-8847-2E4930D98A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0271443"/>
              </p:ext>
            </p:extLst>
          </p:nvPr>
        </p:nvGraphicFramePr>
        <p:xfrm>
          <a:off x="1616149" y="4082901"/>
          <a:ext cx="21945599" cy="9080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FA10AD2-85A4-0A44-9A63-18169135F4D3}"/>
              </a:ext>
            </a:extLst>
          </p:cNvPr>
          <p:cNvCxnSpPr>
            <a:cxnSpLocks/>
          </p:cNvCxnSpPr>
          <p:nvPr/>
        </p:nvCxnSpPr>
        <p:spPr>
          <a:xfrm>
            <a:off x="18597794" y="6640677"/>
            <a:ext cx="0" cy="2886104"/>
          </a:xfrm>
          <a:prstGeom prst="straightConnector1">
            <a:avLst/>
          </a:prstGeom>
          <a:noFill/>
          <a:ln w="120650" cap="flat">
            <a:solidFill>
              <a:srgbClr val="C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7B6CD268-541C-49D5-A417-E9C8071B04E9}"/>
              </a:ext>
            </a:extLst>
          </p:cNvPr>
          <p:cNvSpPr txBox="1">
            <a:spLocks/>
          </p:cNvSpPr>
          <p:nvPr/>
        </p:nvSpPr>
        <p:spPr>
          <a:xfrm>
            <a:off x="-1" y="558865"/>
            <a:ext cx="24383999" cy="14414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algn="ctr" hangingPunct="1"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it-IT" sz="5500" b="1" dirty="0">
                <a:solidFill>
                  <a:srgbClr val="000000"/>
                </a:solidFill>
                <a:latin typeface="Open Sans"/>
              </a:rPr>
              <a:t>Incidența </a:t>
            </a:r>
            <a:r>
              <a:rPr lang="it-IT" sz="5500" b="1" dirty="0">
                <a:solidFill>
                  <a:srgbClr val="1D46F3"/>
                </a:solidFill>
                <a:latin typeface="Open Sans"/>
              </a:rPr>
              <a:t>COVID-19</a:t>
            </a:r>
            <a:r>
              <a:rPr lang="it-IT" sz="5500" b="1" dirty="0">
                <a:solidFill>
                  <a:srgbClr val="000000"/>
                </a:solidFill>
                <a:latin typeface="Open Sans"/>
              </a:rPr>
              <a:t> la 100 mii populație ultimele 14 zile, </a:t>
            </a:r>
            <a:br>
              <a:rPr lang="it-IT" sz="5500" b="1" dirty="0">
                <a:solidFill>
                  <a:srgbClr val="000000"/>
                </a:solidFill>
                <a:latin typeface="Open Sans"/>
              </a:rPr>
            </a:br>
            <a:r>
              <a:rPr lang="it-IT" sz="5500" b="1" dirty="0">
                <a:solidFill>
                  <a:srgbClr val="000000"/>
                </a:solidFill>
                <a:latin typeface="Open Sans"/>
              </a:rPr>
              <a:t>comparativ cu alte state</a:t>
            </a:r>
            <a:br>
              <a:rPr lang="it-IT" sz="5500" b="1" dirty="0">
                <a:solidFill>
                  <a:srgbClr val="000000"/>
                </a:solidFill>
                <a:latin typeface="Open Sans"/>
              </a:rPr>
            </a:br>
            <a:endParaRPr lang="it-IT" sz="5500" b="1" dirty="0">
              <a:solidFill>
                <a:srgbClr val="1D46F3"/>
              </a:solidFill>
              <a:latin typeface="Open Sans"/>
            </a:endParaRP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671A03FC-1195-423D-A969-117D71B5DEE9}"/>
              </a:ext>
            </a:extLst>
          </p:cNvPr>
          <p:cNvSpPr txBox="1"/>
          <p:nvPr/>
        </p:nvSpPr>
        <p:spPr>
          <a:xfrm>
            <a:off x="13273864" y="3130409"/>
            <a:ext cx="8000995" cy="14875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MD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Total = </a:t>
            </a:r>
            <a:r>
              <a:rPr lang="en-US" dirty="0"/>
              <a:t>2</a:t>
            </a:r>
            <a:r>
              <a:rPr lang="ro-RO" dirty="0"/>
              <a:t>60</a:t>
            </a:r>
            <a:r>
              <a:rPr kumimoji="0" lang="en-MD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r>
              <a:rPr lang="ro-RO" dirty="0"/>
              <a:t>630</a:t>
            </a:r>
            <a:r>
              <a:rPr lang="en-MD" dirty="0"/>
              <a:t> </a:t>
            </a:r>
            <a:r>
              <a:rPr kumimoji="0" lang="en-MD" sz="3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cazuri</a:t>
            </a:r>
            <a:endParaRPr kumimoji="0" lang="ro-RO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MD" dirty="0"/>
              <a:t>Incidența </a:t>
            </a:r>
            <a:r>
              <a:rPr lang="ro-RO" dirty="0"/>
              <a:t>ultimele 14 zile </a:t>
            </a:r>
            <a:r>
              <a:rPr lang="en-MD" dirty="0"/>
              <a:t>= </a:t>
            </a:r>
            <a:r>
              <a:rPr lang="ro-RO" dirty="0"/>
              <a:t>58 c</a:t>
            </a:r>
            <a:r>
              <a:rPr lang="en-MD" dirty="0"/>
              <a:t>azuri la 1</a:t>
            </a:r>
            <a:r>
              <a:rPr lang="ro-RO" dirty="0"/>
              <a:t>00 mii</a:t>
            </a:r>
            <a:r>
              <a:rPr lang="en-MD" dirty="0"/>
              <a:t> populație</a:t>
            </a:r>
            <a:endParaRPr kumimoji="0" lang="en-MD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12846188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BE189-7831-B844-AA4F-246C97382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7263" y="4699850"/>
            <a:ext cx="6601194" cy="4869452"/>
          </a:xfrm>
        </p:spPr>
        <p:txBody>
          <a:bodyPr>
            <a:noAutofit/>
          </a:bodyPr>
          <a:lstStyle/>
          <a:p>
            <a:r>
              <a:rPr lang="en-MD" sz="6400" dirty="0"/>
              <a:t>Distribuția săptămânală a cazurilor, deceselor și vindecaților</a:t>
            </a:r>
            <a:br>
              <a:rPr lang="en-MD" sz="6400" dirty="0"/>
            </a:br>
            <a:r>
              <a:rPr lang="en-MD" sz="6400" dirty="0"/>
              <a:t>COVID-19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6BC6A-40AC-034E-A496-27F8B6824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8153" y="669851"/>
            <a:ext cx="15217524" cy="4869452"/>
          </a:xfr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3800" b="1" dirty="0"/>
          </a:p>
          <a:p>
            <a:pPr marL="0" indent="0">
              <a:buNone/>
            </a:pPr>
            <a:r>
              <a:rPr lang="en-MD" sz="3800" b="1" dirty="0"/>
              <a:t>Săptămâna </a:t>
            </a:r>
            <a:r>
              <a:rPr lang="en-US" sz="3800" b="1" dirty="0"/>
              <a:t>31</a:t>
            </a:r>
            <a:r>
              <a:rPr lang="en-MD" sz="3800" b="1" dirty="0"/>
              <a:t> din 2021  (</a:t>
            </a:r>
            <a:r>
              <a:rPr lang="en-US" sz="3800" b="1" dirty="0"/>
              <a:t>02</a:t>
            </a:r>
            <a:r>
              <a:rPr lang="en-MD" sz="3800" b="1" dirty="0"/>
              <a:t>.0</a:t>
            </a:r>
            <a:r>
              <a:rPr lang="en-US" sz="3800" b="1" dirty="0"/>
              <a:t>8 </a:t>
            </a:r>
            <a:r>
              <a:rPr lang="en-MD" sz="3800" b="1" dirty="0"/>
              <a:t>-</a:t>
            </a:r>
            <a:r>
              <a:rPr lang="en-US" sz="3800" b="1" dirty="0"/>
              <a:t> 08</a:t>
            </a:r>
            <a:r>
              <a:rPr lang="en-MD" sz="3800" b="1" dirty="0"/>
              <a:t>.0</a:t>
            </a:r>
            <a:r>
              <a:rPr lang="en-US" sz="3800" b="1" dirty="0"/>
              <a:t>8</a:t>
            </a:r>
            <a:r>
              <a:rPr lang="en-MD" sz="3800" b="1" dirty="0"/>
              <a:t>.2021) comparativ </a:t>
            </a:r>
          </a:p>
          <a:p>
            <a:pPr marL="0" indent="0">
              <a:buNone/>
            </a:pPr>
            <a:r>
              <a:rPr lang="en-MD" sz="3800" b="1" dirty="0"/>
              <a:t>cu săptămâna </a:t>
            </a:r>
            <a:r>
              <a:rPr lang="en-US" sz="3800" b="1" dirty="0"/>
              <a:t>30</a:t>
            </a:r>
            <a:r>
              <a:rPr lang="en-MD" sz="3800" b="1" dirty="0"/>
              <a:t> din 2021:</a:t>
            </a:r>
          </a:p>
          <a:p>
            <a:r>
              <a:rPr lang="en-MD" sz="3800" dirty="0"/>
              <a:t>Numărul de cazuri a </a:t>
            </a:r>
            <a:r>
              <a:rPr lang="en-US" sz="3800" dirty="0" err="1"/>
              <a:t>crescut</a:t>
            </a:r>
            <a:r>
              <a:rPr lang="en-MD" sz="3800" dirty="0"/>
              <a:t> cu </a:t>
            </a:r>
            <a:r>
              <a:rPr lang="en-US" sz="3800" dirty="0"/>
              <a:t>16.9</a:t>
            </a:r>
            <a:r>
              <a:rPr lang="en-MD" sz="3800" dirty="0"/>
              <a:t>%</a:t>
            </a:r>
          </a:p>
          <a:p>
            <a:r>
              <a:rPr lang="en-MD" sz="3800" dirty="0"/>
              <a:t>Numărul de decese a </a:t>
            </a:r>
            <a:r>
              <a:rPr lang="en-US" sz="3800" dirty="0" err="1"/>
              <a:t>crescut</a:t>
            </a:r>
            <a:r>
              <a:rPr lang="en-US" sz="3800" dirty="0"/>
              <a:t> </a:t>
            </a:r>
            <a:r>
              <a:rPr lang="en-MD" sz="3800" dirty="0"/>
              <a:t>cu </a:t>
            </a:r>
            <a:r>
              <a:rPr lang="en-US" sz="3800" dirty="0"/>
              <a:t>145.5</a:t>
            </a:r>
            <a:r>
              <a:rPr lang="en-MD" sz="3800" dirty="0"/>
              <a:t>%</a:t>
            </a:r>
          </a:p>
          <a:p>
            <a:r>
              <a:rPr lang="en-MD" sz="3800" dirty="0"/>
              <a:t>Numărul de vindecați a</a:t>
            </a:r>
            <a:r>
              <a:rPr lang="en-US" sz="3800" dirty="0"/>
              <a:t> </a:t>
            </a:r>
            <a:r>
              <a:rPr lang="en-US" sz="3800" dirty="0" err="1"/>
              <a:t>crescut</a:t>
            </a:r>
            <a:r>
              <a:rPr lang="en-US" sz="3800" dirty="0"/>
              <a:t> cu 30.7</a:t>
            </a:r>
            <a:r>
              <a:rPr lang="en-MD" sz="3800" dirty="0"/>
              <a:t>%</a:t>
            </a:r>
          </a:p>
          <a:p>
            <a:endParaRPr lang="en-MD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8B3339-A038-F942-9165-CF8476E0371A}"/>
              </a:ext>
            </a:extLst>
          </p:cNvPr>
          <p:cNvSpPr txBox="1"/>
          <p:nvPr/>
        </p:nvSpPr>
        <p:spPr>
          <a:xfrm>
            <a:off x="3048001" y="3570516"/>
            <a:ext cx="46590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08</a:t>
            </a:r>
            <a:r>
              <a:rPr lang="en-MD" sz="6000" dirty="0">
                <a:solidFill>
                  <a:schemeClr val="bg1"/>
                </a:solidFill>
              </a:rPr>
              <a:t>.0</a:t>
            </a:r>
            <a:r>
              <a:rPr lang="en-US" sz="6000" dirty="0">
                <a:solidFill>
                  <a:schemeClr val="bg1"/>
                </a:solidFill>
              </a:rPr>
              <a:t>8</a:t>
            </a:r>
            <a:r>
              <a:rPr lang="en-MD" sz="6000" dirty="0">
                <a:solidFill>
                  <a:schemeClr val="bg1"/>
                </a:solidFill>
              </a:rPr>
              <a:t>.2021</a:t>
            </a:r>
          </a:p>
        </p:txBody>
      </p:sp>
      <p:graphicFrame>
        <p:nvGraphicFramePr>
          <p:cNvPr id="8" name="Chart 4">
            <a:extLst>
              <a:ext uri="{FF2B5EF4-FFF2-40B4-BE49-F238E27FC236}">
                <a16:creationId xmlns:a16="http://schemas.microsoft.com/office/drawing/2014/main" id="{A44FC61B-7F3F-A94F-9A85-65AD6CC85B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5443450"/>
              </p:ext>
            </p:extLst>
          </p:nvPr>
        </p:nvGraphicFramePr>
        <p:xfrm>
          <a:off x="446566" y="4933507"/>
          <a:ext cx="23370363" cy="8569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1766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E6B773-187C-4E3F-9086-2BF2CF06B95E}"/>
              </a:ext>
            </a:extLst>
          </p:cNvPr>
          <p:cNvCxnSpPr/>
          <p:nvPr/>
        </p:nvCxnSpPr>
        <p:spPr>
          <a:xfrm>
            <a:off x="3622994" y="1431208"/>
            <a:ext cx="1713790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">
            <a:extLst>
              <a:ext uri="{FF2B5EF4-FFF2-40B4-BE49-F238E27FC236}">
                <a16:creationId xmlns:a16="http://schemas.microsoft.com/office/drawing/2014/main" id="{174D58CC-BD94-4343-B049-62191B71CE44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387598"/>
            <a:ext cx="24384000" cy="2286000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altLang="zh-CN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Distribuția în timp (săptămânal) a cazurilor și investigațiilor de COVID-19,</a:t>
            </a:r>
            <a:r>
              <a:rPr lang="en-US" altLang="zh-CN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o-RO" altLang="zh-CN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</a:t>
            </a:r>
            <a:r>
              <a:rPr lang="en-US" altLang="zh-CN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  <a:r>
              <a:rPr lang="ro-RO" altLang="zh-CN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.08.2021</a:t>
            </a:r>
            <a:endParaRPr lang="en-US" altLang="zh-CN" dirty="0">
              <a:solidFill>
                <a:schemeClr val="tx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0CFEB3B-4727-D643-8A92-24649A7FE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818884"/>
              </p:ext>
            </p:extLst>
          </p:nvPr>
        </p:nvGraphicFramePr>
        <p:xfrm>
          <a:off x="5829214" y="1705528"/>
          <a:ext cx="13582192" cy="1341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9064">
                  <a:extLst>
                    <a:ext uri="{9D8B030D-6E8A-4147-A177-3AD203B41FA5}">
                      <a16:colId xmlns:a16="http://schemas.microsoft.com/office/drawing/2014/main" val="3374647112"/>
                    </a:ext>
                  </a:extLst>
                </a:gridCol>
                <a:gridCol w="569064">
                  <a:extLst>
                    <a:ext uri="{9D8B030D-6E8A-4147-A177-3AD203B41FA5}">
                      <a16:colId xmlns:a16="http://schemas.microsoft.com/office/drawing/2014/main" val="3937827211"/>
                    </a:ext>
                  </a:extLst>
                </a:gridCol>
                <a:gridCol w="12444064">
                  <a:extLst>
                    <a:ext uri="{9D8B030D-6E8A-4147-A177-3AD203B41FA5}">
                      <a16:colId xmlns:a16="http://schemas.microsoft.com/office/drawing/2014/main" val="2715252042"/>
                    </a:ext>
                  </a:extLst>
                </a:gridCol>
              </a:tblGrid>
              <a:tr h="670560">
                <a:tc>
                  <a:txBody>
                    <a:bodyPr/>
                    <a:lstStyle/>
                    <a:p>
                      <a:pPr algn="ctr"/>
                      <a:endParaRPr lang="ro-RO" sz="32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sz="32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MD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26 februarie 2020 – </a:t>
                      </a:r>
                      <a:r>
                        <a:rPr lang="ro-RO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</a:t>
                      </a:r>
                      <a:r>
                        <a:rPr lang="en-US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r>
                        <a:rPr lang="ro-RO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august </a:t>
                      </a:r>
                      <a:r>
                        <a:rPr lang="ro-MD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2021</a:t>
                      </a:r>
                      <a:endParaRPr lang="ro-RO" sz="32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4995693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endParaRPr lang="ro-RO" sz="32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o-RO" sz="32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r>
                        <a:rPr lang="ro-RO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r>
                        <a:rPr lang="en-US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49.183 </a:t>
                      </a:r>
                      <a:r>
                        <a:rPr lang="ro-MD" sz="3200" dirty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teste efectuate </a:t>
                      </a:r>
                      <a:endParaRPr lang="ro-RO" sz="32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82880" marR="182880"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607760"/>
                  </a:ext>
                </a:extLst>
              </a:tr>
            </a:tbl>
          </a:graphicData>
        </a:graphic>
      </p:graphicFrame>
      <p:sp>
        <p:nvSpPr>
          <p:cNvPr id="10" name="CasetăText 9">
            <a:extLst>
              <a:ext uri="{FF2B5EF4-FFF2-40B4-BE49-F238E27FC236}">
                <a16:creationId xmlns:a16="http://schemas.microsoft.com/office/drawing/2014/main" id="{920FFCBE-8EC0-4ABB-A499-0882C2C1F908}"/>
              </a:ext>
            </a:extLst>
          </p:cNvPr>
          <p:cNvSpPr txBox="1"/>
          <p:nvPr/>
        </p:nvSpPr>
        <p:spPr>
          <a:xfrm>
            <a:off x="424710" y="12907043"/>
            <a:ext cx="235344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i="1" dirty="0"/>
              <a:t>* din </a:t>
            </a:r>
            <a:r>
              <a:rPr lang="en-US" sz="2800" i="1" dirty="0" err="1"/>
              <a:t>săptăm</a:t>
            </a:r>
            <a:r>
              <a:rPr lang="ro-RO" sz="2800" i="1" dirty="0"/>
              <a:t>â</a:t>
            </a:r>
            <a:r>
              <a:rPr lang="en-US" sz="2800" i="1" dirty="0" err="1"/>
              <a:t>na</a:t>
            </a:r>
            <a:r>
              <a:rPr lang="en-US" sz="2800" i="1" dirty="0"/>
              <a:t> 22/03-28/03 </a:t>
            </a:r>
            <a:r>
              <a:rPr lang="ro-RO" sz="2800" i="1" dirty="0"/>
              <a:t>este</a:t>
            </a:r>
            <a:r>
              <a:rPr lang="en-US" sz="2800" i="1" dirty="0"/>
              <a:t> </a:t>
            </a:r>
            <a:r>
              <a:rPr lang="en-US" sz="2800" i="1" dirty="0" err="1"/>
              <a:t>calculat</a:t>
            </a:r>
            <a:r>
              <a:rPr lang="en-US" sz="2800" i="1" dirty="0"/>
              <a:t> </a:t>
            </a:r>
            <a:r>
              <a:rPr lang="en-US" sz="2800" i="1" dirty="0" err="1"/>
              <a:t>numărul</a:t>
            </a:r>
            <a:r>
              <a:rPr lang="en-US" sz="2800" i="1" dirty="0"/>
              <a:t> total de teste </a:t>
            </a:r>
            <a:r>
              <a:rPr lang="en-US" sz="2800" i="1" dirty="0" err="1"/>
              <a:t>efectuate</a:t>
            </a:r>
            <a:r>
              <a:rPr lang="en-US" sz="2800" i="1" dirty="0"/>
              <a:t> </a:t>
            </a:r>
            <a:r>
              <a:rPr lang="en-US" sz="2800" i="1" dirty="0" err="1"/>
              <a:t>inclusiv</a:t>
            </a:r>
            <a:r>
              <a:rPr lang="en-US" sz="2800" i="1" dirty="0"/>
              <a:t> </a:t>
            </a:r>
            <a:r>
              <a:rPr lang="en-US" sz="2800" i="1" dirty="0" err="1"/>
              <a:t>cele</a:t>
            </a:r>
            <a:r>
              <a:rPr lang="en-US" sz="2800" i="1" dirty="0"/>
              <a:t> antigen</a:t>
            </a:r>
          </a:p>
        </p:txBody>
      </p:sp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5AA50606-42AF-4DF1-95A4-318FC86A00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4149506"/>
              </p:ext>
            </p:extLst>
          </p:nvPr>
        </p:nvGraphicFramePr>
        <p:xfrm>
          <a:off x="744279" y="3320968"/>
          <a:ext cx="23214903" cy="9118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558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B224026A-855E-7A42-83D7-C9278F1A63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7508095"/>
              </p:ext>
            </p:extLst>
          </p:nvPr>
        </p:nvGraphicFramePr>
        <p:xfrm>
          <a:off x="589717" y="4465673"/>
          <a:ext cx="22938499" cy="8463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CFA23-1866-5F4D-B58C-902374645E0E}"/>
              </a:ext>
            </a:extLst>
          </p:cNvPr>
          <p:cNvSpPr txBox="1">
            <a:spLocks/>
          </p:cNvSpPr>
          <p:nvPr/>
        </p:nvSpPr>
        <p:spPr>
          <a:xfrm>
            <a:off x="1437692" y="352509"/>
            <a:ext cx="22090524" cy="16161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MD" sz="4000" dirty="0"/>
              <a:t>Incidența pentru ultimele 14 zile la 100 mii populație distribuită</a:t>
            </a:r>
            <a:r>
              <a:rPr lang="ro-RO" sz="4000" dirty="0"/>
              <a:t> </a:t>
            </a:r>
            <a:r>
              <a:rPr lang="en-MD" sz="4000" dirty="0"/>
              <a:t>după teritorii </a:t>
            </a:r>
            <a:r>
              <a:rPr lang="ro-RO" sz="4000" dirty="0"/>
              <a:t> </a:t>
            </a:r>
            <a:r>
              <a:rPr lang="en-MD" sz="4000" dirty="0"/>
              <a:t>administrative (</a:t>
            </a:r>
            <a:r>
              <a:rPr lang="ro-RO" sz="4000" dirty="0"/>
              <a:t>0</a:t>
            </a:r>
            <a:r>
              <a:rPr lang="en-US" sz="4000" dirty="0"/>
              <a:t>8</a:t>
            </a:r>
            <a:r>
              <a:rPr lang="en-MD" sz="4000" dirty="0"/>
              <a:t>.0</a:t>
            </a:r>
            <a:r>
              <a:rPr lang="ro-RO" sz="4000" dirty="0"/>
              <a:t>8</a:t>
            </a:r>
            <a:r>
              <a:rPr lang="en-MD" sz="4000" dirty="0"/>
              <a:t>.2021) COVID-19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FF60DD-D1A1-4B47-9E37-5DAF1A97D4DD}"/>
              </a:ext>
            </a:extLst>
          </p:cNvPr>
          <p:cNvCxnSpPr>
            <a:cxnSpLocks/>
          </p:cNvCxnSpPr>
          <p:nvPr/>
        </p:nvCxnSpPr>
        <p:spPr>
          <a:xfrm>
            <a:off x="2681369" y="9201628"/>
            <a:ext cx="205826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A553367A-EC17-2E44-9527-29AD4F0307FC}"/>
              </a:ext>
            </a:extLst>
          </p:cNvPr>
          <p:cNvSpPr/>
          <p:nvPr/>
        </p:nvSpPr>
        <p:spPr>
          <a:xfrm>
            <a:off x="10992380" y="5850573"/>
            <a:ext cx="128019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D" sz="4400" dirty="0"/>
              <a:t>Incidența la 100 mii RM din ultimele 14 zile – </a:t>
            </a:r>
            <a:r>
              <a:rPr lang="en-US" sz="4400" dirty="0"/>
              <a:t>58</a:t>
            </a:r>
            <a:endParaRPr lang="en-MD" sz="4400" dirty="0"/>
          </a:p>
        </p:txBody>
      </p:sp>
    </p:spTree>
    <p:extLst>
      <p:ext uri="{BB962C8B-B14F-4D97-AF65-F5344CB8AC3E}">
        <p14:creationId xmlns:p14="http://schemas.microsoft.com/office/powerpoint/2010/main" val="4127111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ine 1">
            <a:extLst>
              <a:ext uri="{FF2B5EF4-FFF2-40B4-BE49-F238E27FC236}">
                <a16:creationId xmlns:a16="http://schemas.microsoft.com/office/drawing/2014/main" id="{E9A2A3CD-1330-4339-A772-C4948831F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999" y="2062334"/>
            <a:ext cx="9999672" cy="115367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3DAC552-FEB6-C844-A880-DC39BA03ECA4}"/>
              </a:ext>
            </a:extLst>
          </p:cNvPr>
          <p:cNvSpPr txBox="1"/>
          <p:nvPr/>
        </p:nvSpPr>
        <p:spPr>
          <a:xfrm>
            <a:off x="3886200" y="373673"/>
            <a:ext cx="15054944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MD" dirty="0"/>
              <a:t>Incidența COVID-19 la 100 mii populație, conform teritoriilor administrative în ultimele 14 zile, comparativ cu perioada  precedentă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1CBB9B39-EB4A-46CF-93FC-C77583C6CDB0}"/>
              </a:ext>
            </a:extLst>
          </p:cNvPr>
          <p:cNvSpPr txBox="1"/>
          <p:nvPr/>
        </p:nvSpPr>
        <p:spPr>
          <a:xfrm>
            <a:off x="4360877" y="1592365"/>
            <a:ext cx="4620694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ro-RO" dirty="0"/>
              <a:t>19.07 - </a:t>
            </a:r>
            <a:r>
              <a:rPr lang="en-US" dirty="0"/>
              <a:t>01</a:t>
            </a:r>
            <a:r>
              <a:rPr lang="en-MD" dirty="0"/>
              <a:t>.0</a:t>
            </a:r>
            <a:r>
              <a:rPr lang="en-US" dirty="0"/>
              <a:t>8</a:t>
            </a:r>
            <a:r>
              <a:rPr lang="en-MD" dirty="0"/>
              <a:t>.2021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267814B7-215F-426C-A0BF-CE29A15556EE}"/>
              </a:ext>
            </a:extLst>
          </p:cNvPr>
          <p:cNvSpPr txBox="1"/>
          <p:nvPr/>
        </p:nvSpPr>
        <p:spPr>
          <a:xfrm>
            <a:off x="15745077" y="1615035"/>
            <a:ext cx="4620694" cy="5642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ro-RO" dirty="0"/>
              <a:t>26.07 - 0</a:t>
            </a:r>
            <a:r>
              <a:rPr lang="en-US" dirty="0"/>
              <a:t>8</a:t>
            </a:r>
            <a:r>
              <a:rPr lang="en-MD" dirty="0"/>
              <a:t>.0</a:t>
            </a:r>
            <a:r>
              <a:rPr lang="ro-RO" dirty="0"/>
              <a:t>8</a:t>
            </a:r>
            <a:r>
              <a:rPr lang="en-MD" dirty="0"/>
              <a:t>.2021</a:t>
            </a:r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id="{0FCF6EAC-BFDE-47AD-B378-97DF5A006FEE}"/>
              </a:ext>
            </a:extLst>
          </p:cNvPr>
          <p:cNvSpPr txBox="1"/>
          <p:nvPr/>
        </p:nvSpPr>
        <p:spPr>
          <a:xfrm>
            <a:off x="1413999" y="8534761"/>
            <a:ext cx="4134708" cy="14875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MD" dirty="0"/>
              <a:t>Incidența RM – </a:t>
            </a:r>
          </a:p>
          <a:p>
            <a:r>
              <a:rPr lang="en-MD" dirty="0"/>
              <a:t> </a:t>
            </a:r>
            <a:r>
              <a:rPr lang="ro-RO" dirty="0"/>
              <a:t>46</a:t>
            </a:r>
            <a:r>
              <a:rPr lang="en-MD" dirty="0"/>
              <a:t> cazuri la 100 mii populație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939BD198-8452-4BA1-AC92-92202ACF3579}"/>
              </a:ext>
            </a:extLst>
          </p:cNvPr>
          <p:cNvSpPr txBox="1"/>
          <p:nvPr/>
        </p:nvSpPr>
        <p:spPr>
          <a:xfrm>
            <a:off x="2945478" y="4670809"/>
            <a:ext cx="3881690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1100" b="0" dirty="0"/>
              <a:t>B</a:t>
            </a:r>
            <a:r>
              <a:rPr lang="ro-RO" sz="1100" b="0" dirty="0" err="1"/>
              <a:t>ălți</a:t>
            </a:r>
            <a:r>
              <a:rPr lang="en-MD" sz="1200" b="0" dirty="0"/>
              <a:t> – </a:t>
            </a:r>
            <a:r>
              <a:rPr lang="ro-RO" sz="1200" b="0" dirty="0"/>
              <a:t>52</a:t>
            </a:r>
            <a:endParaRPr lang="en-MD" sz="1200" b="0" dirty="0"/>
          </a:p>
        </p:txBody>
      </p:sp>
      <p:sp>
        <p:nvSpPr>
          <p:cNvPr id="23" name="TextBox 12">
            <a:extLst>
              <a:ext uri="{FF2B5EF4-FFF2-40B4-BE49-F238E27FC236}">
                <a16:creationId xmlns:a16="http://schemas.microsoft.com/office/drawing/2014/main" id="{6CA0F7DB-C21C-4216-B5E6-571F97AF1B08}"/>
              </a:ext>
            </a:extLst>
          </p:cNvPr>
          <p:cNvSpPr txBox="1"/>
          <p:nvPr/>
        </p:nvSpPr>
        <p:spPr>
          <a:xfrm>
            <a:off x="7214393" y="5570265"/>
            <a:ext cx="3881690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MD" sz="1800" dirty="0"/>
              <a:t>Transnistria</a:t>
            </a:r>
            <a:r>
              <a:rPr lang="en-MD" sz="2000" dirty="0"/>
              <a:t> – </a:t>
            </a:r>
            <a:r>
              <a:rPr lang="ro-RO" sz="2000" dirty="0"/>
              <a:t>11</a:t>
            </a:r>
            <a:r>
              <a:rPr lang="en-US" sz="2000" dirty="0"/>
              <a:t>5</a:t>
            </a:r>
            <a:endParaRPr lang="en-MD" sz="2000" dirty="0"/>
          </a:p>
        </p:txBody>
      </p:sp>
      <p:pic>
        <p:nvPicPr>
          <p:cNvPr id="3" name="Imagine 2">
            <a:extLst>
              <a:ext uri="{FF2B5EF4-FFF2-40B4-BE49-F238E27FC236}">
                <a16:creationId xmlns:a16="http://schemas.microsoft.com/office/drawing/2014/main" id="{39B3EC6D-235E-4D74-8AD9-0A5549EE66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45150" y="2179292"/>
            <a:ext cx="9999672" cy="11536708"/>
          </a:xfrm>
          <a:prstGeom prst="rect">
            <a:avLst/>
          </a:prstGeom>
        </p:spPr>
      </p:pic>
      <p:sp>
        <p:nvSpPr>
          <p:cNvPr id="16" name="TextBox 16">
            <a:extLst>
              <a:ext uri="{FF2B5EF4-FFF2-40B4-BE49-F238E27FC236}">
                <a16:creationId xmlns:a16="http://schemas.microsoft.com/office/drawing/2014/main" id="{5D624565-6715-42EC-9FA2-2E2241C48E16}"/>
              </a:ext>
            </a:extLst>
          </p:cNvPr>
          <p:cNvSpPr txBox="1"/>
          <p:nvPr/>
        </p:nvSpPr>
        <p:spPr>
          <a:xfrm>
            <a:off x="13198418" y="8534760"/>
            <a:ext cx="4134708" cy="14875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MD" dirty="0"/>
              <a:t>Incidența RM – </a:t>
            </a:r>
          </a:p>
          <a:p>
            <a:r>
              <a:rPr lang="en-MD" dirty="0"/>
              <a:t> </a:t>
            </a:r>
            <a:r>
              <a:rPr lang="en-US" dirty="0"/>
              <a:t>58</a:t>
            </a:r>
            <a:r>
              <a:rPr lang="en-MD" dirty="0"/>
              <a:t> cazuri la 100 mii populație</a:t>
            </a:r>
          </a:p>
        </p:txBody>
      </p:sp>
      <p:sp>
        <p:nvSpPr>
          <p:cNvPr id="17" name="TextBox 12">
            <a:extLst>
              <a:ext uri="{FF2B5EF4-FFF2-40B4-BE49-F238E27FC236}">
                <a16:creationId xmlns:a16="http://schemas.microsoft.com/office/drawing/2014/main" id="{68B13662-0B9F-4FF8-B779-D61A93E655EE}"/>
              </a:ext>
            </a:extLst>
          </p:cNvPr>
          <p:cNvSpPr txBox="1"/>
          <p:nvPr/>
        </p:nvSpPr>
        <p:spPr>
          <a:xfrm>
            <a:off x="14538511" y="4743365"/>
            <a:ext cx="3881690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1100" b="0" dirty="0"/>
              <a:t>B</a:t>
            </a:r>
            <a:r>
              <a:rPr lang="ro-RO" sz="1100" b="0" dirty="0" err="1"/>
              <a:t>ălți</a:t>
            </a:r>
            <a:r>
              <a:rPr lang="en-MD" sz="1200" b="0" dirty="0"/>
              <a:t> – </a:t>
            </a:r>
            <a:r>
              <a:rPr lang="en-US" sz="1200" b="0" dirty="0"/>
              <a:t>87</a:t>
            </a:r>
            <a:endParaRPr lang="en-MD" sz="1200" b="0" dirty="0"/>
          </a:p>
        </p:txBody>
      </p:sp>
      <p:sp>
        <p:nvSpPr>
          <p:cNvPr id="24" name="TextBox 12">
            <a:extLst>
              <a:ext uri="{FF2B5EF4-FFF2-40B4-BE49-F238E27FC236}">
                <a16:creationId xmlns:a16="http://schemas.microsoft.com/office/drawing/2014/main" id="{51CA087E-22B6-48D6-88A8-983900600D89}"/>
              </a:ext>
            </a:extLst>
          </p:cNvPr>
          <p:cNvSpPr txBox="1"/>
          <p:nvPr/>
        </p:nvSpPr>
        <p:spPr>
          <a:xfrm>
            <a:off x="18941144" y="5570264"/>
            <a:ext cx="3881690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MD" sz="1800" dirty="0"/>
              <a:t>Transnistria</a:t>
            </a:r>
            <a:r>
              <a:rPr lang="en-MD" sz="2000" dirty="0"/>
              <a:t> – </a:t>
            </a:r>
            <a:r>
              <a:rPr lang="ro-RO" sz="2000" dirty="0"/>
              <a:t>11</a:t>
            </a:r>
            <a:r>
              <a:rPr lang="en-US" sz="2000" dirty="0"/>
              <a:t>6</a:t>
            </a:r>
            <a:endParaRPr lang="en-MD" sz="2000" dirty="0"/>
          </a:p>
        </p:txBody>
      </p:sp>
    </p:spTree>
    <p:extLst>
      <p:ext uri="{BB962C8B-B14F-4D97-AF65-F5344CB8AC3E}">
        <p14:creationId xmlns:p14="http://schemas.microsoft.com/office/powerpoint/2010/main" val="139314404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ine 4">
            <a:extLst>
              <a:ext uri="{FF2B5EF4-FFF2-40B4-BE49-F238E27FC236}">
                <a16:creationId xmlns:a16="http://schemas.microsoft.com/office/drawing/2014/main" id="{964DA4E9-3DF8-4A4E-BDE9-65F19F821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9922" y="0"/>
            <a:ext cx="10904063" cy="1371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D8A619-C26C-914F-A29E-358BBDFF0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D" sz="6400" dirty="0"/>
              <a:t>Rt – GIS</a:t>
            </a:r>
            <a:br>
              <a:rPr lang="en-MD" sz="6400" dirty="0"/>
            </a:br>
            <a:r>
              <a:rPr lang="en-MD" sz="4800" dirty="0"/>
              <a:t>Numărul de reproducție efectiv</a:t>
            </a:r>
            <a:br>
              <a:rPr lang="en-MD" sz="4800" dirty="0"/>
            </a:br>
            <a:r>
              <a:rPr lang="ro-RO" sz="4800" dirty="0"/>
              <a:t>1.</a:t>
            </a:r>
            <a:r>
              <a:rPr lang="en-US" sz="4800" dirty="0"/>
              <a:t>12</a:t>
            </a:r>
            <a:endParaRPr lang="en-MD" sz="6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512216-C39A-894F-8BCF-9C047179813E}"/>
              </a:ext>
            </a:extLst>
          </p:cNvPr>
          <p:cNvSpPr txBox="1"/>
          <p:nvPr/>
        </p:nvSpPr>
        <p:spPr>
          <a:xfrm>
            <a:off x="2948917" y="3602600"/>
            <a:ext cx="46590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dirty="0">
                <a:solidFill>
                  <a:schemeClr val="bg1"/>
                </a:solidFill>
              </a:rPr>
              <a:t>0</a:t>
            </a:r>
            <a:r>
              <a:rPr lang="en-US" sz="6000" dirty="0">
                <a:solidFill>
                  <a:schemeClr val="bg1"/>
                </a:solidFill>
              </a:rPr>
              <a:t>8</a:t>
            </a:r>
            <a:r>
              <a:rPr lang="en-MD" sz="6000" dirty="0">
                <a:solidFill>
                  <a:schemeClr val="bg1"/>
                </a:solidFill>
              </a:rPr>
              <a:t>.0</a:t>
            </a:r>
            <a:r>
              <a:rPr lang="ro-RO" sz="6000" dirty="0">
                <a:solidFill>
                  <a:schemeClr val="bg1"/>
                </a:solidFill>
              </a:rPr>
              <a:t>8</a:t>
            </a:r>
            <a:r>
              <a:rPr lang="en-MD" sz="6000" dirty="0">
                <a:solidFill>
                  <a:schemeClr val="bg1"/>
                </a:solidFill>
              </a:rPr>
              <a:t>.2021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545F7A56-A861-4E4E-82E4-A2A55A80470C}"/>
              </a:ext>
            </a:extLst>
          </p:cNvPr>
          <p:cNvSpPr txBox="1"/>
          <p:nvPr/>
        </p:nvSpPr>
        <p:spPr>
          <a:xfrm>
            <a:off x="17974859" y="4474633"/>
            <a:ext cx="3881690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MD" sz="1200" b="0" dirty="0"/>
              <a:t>Transnistria – </a:t>
            </a:r>
            <a:r>
              <a:rPr lang="en-US" sz="1200" b="0" dirty="0"/>
              <a:t>1.</a:t>
            </a:r>
            <a:r>
              <a:rPr lang="ro-RO" sz="1200" b="0" dirty="0"/>
              <a:t>0</a:t>
            </a:r>
            <a:r>
              <a:rPr lang="en-US" sz="1200" b="0" dirty="0"/>
              <a:t>0</a:t>
            </a:r>
            <a:endParaRPr lang="en-MD" sz="1200" b="0" dirty="0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71A026B1-CD7F-4BDD-8D5A-2E6314A8C96A}"/>
              </a:ext>
            </a:extLst>
          </p:cNvPr>
          <p:cNvSpPr txBox="1"/>
          <p:nvPr/>
        </p:nvSpPr>
        <p:spPr>
          <a:xfrm>
            <a:off x="13682850" y="3292258"/>
            <a:ext cx="3881690" cy="2718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ro-RO" sz="1100" b="0" dirty="0"/>
              <a:t>Bălți</a:t>
            </a:r>
            <a:r>
              <a:rPr lang="en-MD" sz="1100" b="0" dirty="0"/>
              <a:t> – </a:t>
            </a:r>
            <a:r>
              <a:rPr lang="en-US" sz="1100" b="0" dirty="0"/>
              <a:t>1.19</a:t>
            </a:r>
            <a:endParaRPr lang="en-MD" sz="1100" b="0" dirty="0"/>
          </a:p>
        </p:txBody>
      </p:sp>
    </p:spTree>
    <p:extLst>
      <p:ext uri="{BB962C8B-B14F-4D97-AF65-F5344CB8AC3E}">
        <p14:creationId xmlns:p14="http://schemas.microsoft.com/office/powerpoint/2010/main" val="3119586613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10B6F4"/>
      </a:accent1>
      <a:accent2>
        <a:srgbClr val="3C78C3"/>
      </a:accent2>
      <a:accent3>
        <a:srgbClr val="9F52D0"/>
      </a:accent3>
      <a:accent4>
        <a:srgbClr val="D64198"/>
      </a:accent4>
      <a:accent5>
        <a:srgbClr val="DA2228"/>
      </a:accent5>
      <a:accent6>
        <a:srgbClr val="F18318"/>
      </a:accent6>
      <a:hlink>
        <a:srgbClr val="38DDEC"/>
      </a:hlink>
      <a:folHlink>
        <a:srgbClr val="A8DEE8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C0CB9708-C445-4049-9D7F-4C8684E69AF3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18305</TotalTime>
  <Words>728</Words>
  <Application>Microsoft Office PowerPoint</Application>
  <PresentationFormat>Particularizare</PresentationFormat>
  <Paragraphs>124</Paragraphs>
  <Slides>17</Slides>
  <Notes>9</Notes>
  <HiddenSlides>0</HiddenSlides>
  <MMClips>0</MMClips>
  <ScaleCrop>false</ScaleCrop>
  <HeadingPairs>
    <vt:vector size="6" baseType="variant">
      <vt:variant>
        <vt:lpstr>Fonturi utilizate</vt:lpstr>
      </vt:variant>
      <vt:variant>
        <vt:i4>13</vt:i4>
      </vt:variant>
      <vt:variant>
        <vt:lpstr>Temă</vt:lpstr>
      </vt:variant>
      <vt:variant>
        <vt:i4>2</vt:i4>
      </vt:variant>
      <vt:variant>
        <vt:lpstr>Titluri diapozitive</vt:lpstr>
      </vt:variant>
      <vt:variant>
        <vt:i4>17</vt:i4>
      </vt:variant>
    </vt:vector>
  </HeadingPairs>
  <TitlesOfParts>
    <vt:vector size="32" baseType="lpstr">
      <vt:lpstr>Calibri Light</vt:lpstr>
      <vt:lpstr>Cambria</vt:lpstr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Rockwell</vt:lpstr>
      <vt:lpstr>Times New Roman</vt:lpstr>
      <vt:lpstr>Wingdings</vt:lpstr>
      <vt:lpstr>White</vt:lpstr>
      <vt:lpstr>Atlas</vt:lpstr>
      <vt:lpstr>Raport săptămânal COVID-19</vt:lpstr>
      <vt:lpstr>COVID-19  </vt:lpstr>
      <vt:lpstr>Indicatori COVID 08.08.2021</vt:lpstr>
      <vt:lpstr>Prezentare PowerPoint</vt:lpstr>
      <vt:lpstr>Distribuția săptămânală a cazurilor, deceselor și vindecaților COVID-19</vt:lpstr>
      <vt:lpstr>Prezentare PowerPoint</vt:lpstr>
      <vt:lpstr>Prezentare PowerPoint</vt:lpstr>
      <vt:lpstr>Prezentare PowerPoint</vt:lpstr>
      <vt:lpstr>Rt – GIS Numărul de reproducție efectiv 1.12</vt:lpstr>
      <vt:lpstr>Analiza descriptivă a cazurilor confirmate COVID-19 (cumulativ)</vt:lpstr>
      <vt:lpstr>Testarea angajaților din instituțiile medicale la COVID-19 </vt:lpstr>
      <vt:lpstr>Personalul instituților medicale infectat cu COVID-19 (cumulativ)</vt:lpstr>
      <vt:lpstr>Copiii și femeile gravide confirmați COVID-19 (cumulativ)</vt:lpstr>
      <vt:lpstr>Analiza descriptivă a deceselor cauzate de COVID-19</vt:lpstr>
      <vt:lpstr>Prezentare PowerPoint</vt:lpstr>
      <vt:lpstr>Cazuri de import 02.08  - 08.08.2021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Vadim</cp:lastModifiedBy>
  <cp:revision>715</cp:revision>
  <dcterms:modified xsi:type="dcterms:W3CDTF">2021-08-09T09:30:29Z</dcterms:modified>
</cp:coreProperties>
</file>