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0"/>
  </p:notesMasterIdLst>
  <p:sldIdLst>
    <p:sldId id="400" r:id="rId3"/>
    <p:sldId id="433" r:id="rId4"/>
    <p:sldId id="269" r:id="rId5"/>
    <p:sldId id="402" r:id="rId6"/>
    <p:sldId id="258" r:id="rId7"/>
    <p:sldId id="497" r:id="rId8"/>
    <p:sldId id="498" r:id="rId9"/>
    <p:sldId id="500" r:id="rId10"/>
    <p:sldId id="501" r:id="rId11"/>
    <p:sldId id="407" r:id="rId12"/>
    <p:sldId id="409" r:id="rId13"/>
    <p:sldId id="349" r:id="rId14"/>
    <p:sldId id="387" r:id="rId15"/>
    <p:sldId id="367" r:id="rId16"/>
    <p:sldId id="451" r:id="rId17"/>
    <p:sldId id="270" r:id="rId18"/>
    <p:sldId id="35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1"/>
    <a:srgbClr val="DA0010"/>
    <a:srgbClr val="1D46F3"/>
    <a:srgbClr val="007949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5958"/>
  </p:normalViewPr>
  <p:slideViewPr>
    <p:cSldViewPr snapToGrid="0">
      <p:cViewPr varScale="1">
        <p:scale>
          <a:sx n="30" d="100"/>
          <a:sy n="30" d="100"/>
        </p:scale>
        <p:origin x="764" y="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adim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adim\Covid%20raportare\Saptaminal\Saptaminal_COVID-08.08.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adim\Covid%20raportare\Rata%20de%20atac\COVID_MDA_R0_AC_08.08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13%20Baza%20COVID-19%2008-08-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adim\Covid%20raportare\Saptaminal\Saptaminal_COVID-08.08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adim\Covid%20raportare\Decese\Baza_de%20_lucru_decese_COVID-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Incidenta!$B$1</c:f>
              <c:strCache>
                <c:ptCount val="1"/>
                <c:pt idx="0">
                  <c:v>Incidenta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EB-4601-91A8-26081C19B645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EB-4601-91A8-26081C19B6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Incidenta!$A$2:$A$38</c:f>
              <c:strCache>
                <c:ptCount val="37"/>
                <c:pt idx="0">
                  <c:v>Spania</c:v>
                </c:pt>
                <c:pt idx="1">
                  <c:v>Regatul Unit</c:v>
                </c:pt>
                <c:pt idx="2">
                  <c:v>Franţa</c:v>
                </c:pt>
                <c:pt idx="3">
                  <c:v>Islanda</c:v>
                </c:pt>
                <c:pt idx="4">
                  <c:v>Muntenegru</c:v>
                </c:pt>
                <c:pt idx="5">
                  <c:v>Irlanda</c:v>
                </c:pt>
                <c:pt idx="6">
                  <c:v>Grecia</c:v>
                </c:pt>
                <c:pt idx="7">
                  <c:v>Portugalia</c:v>
                </c:pt>
                <c:pt idx="8">
                  <c:v>Malta</c:v>
                </c:pt>
                <c:pt idx="9">
                  <c:v>Olanda</c:v>
                </c:pt>
                <c:pt idx="10">
                  <c:v>Uniunea Europeană</c:v>
                </c:pt>
                <c:pt idx="11">
                  <c:v>Rusia</c:v>
                </c:pt>
                <c:pt idx="12">
                  <c:v>Danemarca</c:v>
                </c:pt>
                <c:pt idx="13">
                  <c:v>Estonia</c:v>
                </c:pt>
                <c:pt idx="14">
                  <c:v>Lituania</c:v>
                </c:pt>
                <c:pt idx="15">
                  <c:v>Belgia</c:v>
                </c:pt>
                <c:pt idx="16">
                  <c:v>Finlanda</c:v>
                </c:pt>
                <c:pt idx="17">
                  <c:v>Bielorusia</c:v>
                </c:pt>
                <c:pt idx="18">
                  <c:v>Italia</c:v>
                </c:pt>
                <c:pt idx="19">
                  <c:v>Elveţia</c:v>
                </c:pt>
                <c:pt idx="20">
                  <c:v>Macedonia de Nord</c:v>
                </c:pt>
                <c:pt idx="21">
                  <c:v>Norvegia</c:v>
                </c:pt>
                <c:pt idx="22">
                  <c:v>Austria</c:v>
                </c:pt>
                <c:pt idx="23">
                  <c:v>Suedia</c:v>
                </c:pt>
                <c:pt idx="24">
                  <c:v>Slovenia</c:v>
                </c:pt>
                <c:pt idx="25">
                  <c:v>Serbia</c:v>
                </c:pt>
                <c:pt idx="26">
                  <c:v>Bulgaria</c:v>
                </c:pt>
                <c:pt idx="27">
                  <c:v>Croaţia</c:v>
                </c:pt>
                <c:pt idx="28">
                  <c:v>Moldova</c:v>
                </c:pt>
                <c:pt idx="29">
                  <c:v>Letonia</c:v>
                </c:pt>
                <c:pt idx="30">
                  <c:v>Germania</c:v>
                </c:pt>
                <c:pt idx="31">
                  <c:v>Albania</c:v>
                </c:pt>
                <c:pt idx="32">
                  <c:v>Ucraina</c:v>
                </c:pt>
                <c:pt idx="33">
                  <c:v>Cehia</c:v>
                </c:pt>
                <c:pt idx="34">
                  <c:v>Bosnia si Hertegovina</c:v>
                </c:pt>
                <c:pt idx="35">
                  <c:v>România</c:v>
                </c:pt>
                <c:pt idx="36">
                  <c:v>Slovacia</c:v>
                </c:pt>
              </c:strCache>
            </c:strRef>
          </c:cat>
          <c:val>
            <c:numRef>
              <c:f>Incidenta!$B$2:$B$38</c:f>
              <c:numCache>
                <c:formatCode>0</c:formatCode>
                <c:ptCount val="37"/>
                <c:pt idx="0">
                  <c:v>570.00630211866883</c:v>
                </c:pt>
                <c:pt idx="1">
                  <c:v>548.50635293803361</c:v>
                </c:pt>
                <c:pt idx="2">
                  <c:v>475.63514020615798</c:v>
                </c:pt>
                <c:pt idx="3">
                  <c:v>453.90797306812698</c:v>
                </c:pt>
                <c:pt idx="4">
                  <c:v>412.63766528590128</c:v>
                </c:pt>
                <c:pt idx="5">
                  <c:v>389.49817374591453</c:v>
                </c:pt>
                <c:pt idx="6">
                  <c:v>369.18554233416944</c:v>
                </c:pt>
                <c:pt idx="7">
                  <c:v>333.61173666318012</c:v>
                </c:pt>
                <c:pt idx="8">
                  <c:v>266.01089786581582</c:v>
                </c:pt>
                <c:pt idx="9">
                  <c:v>246.17121497930071</c:v>
                </c:pt>
                <c:pt idx="10">
                  <c:v>222.68382908577811</c:v>
                </c:pt>
                <c:pt idx="11">
                  <c:v>220.00095518286255</c:v>
                </c:pt>
                <c:pt idx="12">
                  <c:v>210.94883983297447</c:v>
                </c:pt>
                <c:pt idx="13">
                  <c:v>197.20998343526534</c:v>
                </c:pt>
                <c:pt idx="14">
                  <c:v>192.29025755477977</c:v>
                </c:pt>
                <c:pt idx="15">
                  <c:v>186.6605983581218</c:v>
                </c:pt>
                <c:pt idx="16">
                  <c:v>166.39013053382314</c:v>
                </c:pt>
                <c:pt idx="17">
                  <c:v>139.99730676687525</c:v>
                </c:pt>
                <c:pt idx="18">
                  <c:v>130.87983073290485</c:v>
                </c:pt>
                <c:pt idx="19">
                  <c:v>129.52292922637903</c:v>
                </c:pt>
                <c:pt idx="20">
                  <c:v>93.458392534848898</c:v>
                </c:pt>
                <c:pt idx="21">
                  <c:v>92.704355586767917</c:v>
                </c:pt>
                <c:pt idx="22">
                  <c:v>75.162683294552977</c:v>
                </c:pt>
                <c:pt idx="23">
                  <c:v>71.189530939762776</c:v>
                </c:pt>
                <c:pt idx="24">
                  <c:v>70.073242650124826</c:v>
                </c:pt>
                <c:pt idx="25">
                  <c:v>64.263658039165193</c:v>
                </c:pt>
                <c:pt idx="26">
                  <c:v>63.317178721190359</c:v>
                </c:pt>
                <c:pt idx="27">
                  <c:v>59.450728246895139</c:v>
                </c:pt>
                <c:pt idx="28">
                  <c:v>57.74489766544805</c:v>
                </c:pt>
                <c:pt idx="29">
                  <c:v>50.451730843236277</c:v>
                </c:pt>
                <c:pt idx="30">
                  <c:v>41.429988510950622</c:v>
                </c:pt>
                <c:pt idx="31">
                  <c:v>36.077947850143964</c:v>
                </c:pt>
                <c:pt idx="32">
                  <c:v>24.631831687777666</c:v>
                </c:pt>
                <c:pt idx="33">
                  <c:v>21.852818981032406</c:v>
                </c:pt>
                <c:pt idx="34">
                  <c:v>21.053949671853015</c:v>
                </c:pt>
                <c:pt idx="35">
                  <c:v>13.756776010780033</c:v>
                </c:pt>
                <c:pt idx="36">
                  <c:v>12.668057712156099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B-4601-91A8-26081C19B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002832"/>
        <c:axId val="862995288"/>
      </c:barChart>
      <c:catAx>
        <c:axId val="8630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2995288"/>
        <c:crosses val="autoZero"/>
        <c:auto val="1"/>
        <c:lblAlgn val="ctr"/>
        <c:lblOffset val="100"/>
        <c:noMultiLvlLbl val="0"/>
      </c:catAx>
      <c:valAx>
        <c:axId val="86299528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300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'Tari de import'!$A$1:$A$14</c:f>
              <c:strCache>
                <c:ptCount val="14"/>
                <c:pt idx="0">
                  <c:v>Albania</c:v>
                </c:pt>
                <c:pt idx="1">
                  <c:v>Belgia</c:v>
                </c:pt>
                <c:pt idx="2">
                  <c:v>Egipt</c:v>
                </c:pt>
                <c:pt idx="3">
                  <c:v>Marea Britanie</c:v>
                </c:pt>
                <c:pt idx="4">
                  <c:v>Portugalia</c:v>
                </c:pt>
                <c:pt idx="5">
                  <c:v>SUA</c:v>
                </c:pt>
                <c:pt idx="6">
                  <c:v>România</c:v>
                </c:pt>
                <c:pt idx="7">
                  <c:v>Ucraina</c:v>
                </c:pt>
                <c:pt idx="8">
                  <c:v>Franța</c:v>
                </c:pt>
                <c:pt idx="9">
                  <c:v>Germania</c:v>
                </c:pt>
                <c:pt idx="10">
                  <c:v>Rusia</c:v>
                </c:pt>
                <c:pt idx="11">
                  <c:v>Bulgaria</c:v>
                </c:pt>
                <c:pt idx="12">
                  <c:v>Italia</c:v>
                </c:pt>
                <c:pt idx="13">
                  <c:v>Turcia</c:v>
                </c:pt>
              </c:strCache>
            </c:strRef>
          </c:cat>
          <c:val>
            <c:numRef>
              <c:f>'Tari de import'!$B$1:$B$14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4-465C-A735-BF6A964D6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4781968"/>
        <c:axId val="1644757264"/>
      </c:barChart>
      <c:catAx>
        <c:axId val="164478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4757264"/>
        <c:crosses val="autoZero"/>
        <c:auto val="1"/>
        <c:lblAlgn val="ctr"/>
        <c:lblOffset val="100"/>
        <c:noMultiLvlLbl val="0"/>
      </c:catAx>
      <c:valAx>
        <c:axId val="16447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47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11557800792402E-2"/>
          <c:y val="4.1522235765840257E-2"/>
          <c:w val="0.93995934081126609"/>
          <c:h val="0.7717313808119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6F-4FA6-911F-49718CF93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Saptamini!$A$2:$A$75</c:f>
              <c:strCache>
                <c:ptCount val="74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  <c:pt idx="70">
                  <c:v>12.07 - 18.07.2021</c:v>
                </c:pt>
                <c:pt idx="71">
                  <c:v>19.07 - 25.07.2021</c:v>
                </c:pt>
                <c:pt idx="72">
                  <c:v>26.07 - 01.08.2021</c:v>
                </c:pt>
                <c:pt idx="73">
                  <c:v>02.08 - 08.08.2021</c:v>
                </c:pt>
              </c:strCache>
            </c:strRef>
          </c:cat>
          <c:val>
            <c:numRef>
              <c:f>Saptamini!$B$2:$B$75</c:f>
              <c:numCache>
                <c:formatCode>General</c:formatCode>
                <c:ptCount val="74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F-4FA6-911F-49718CF93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Saptamini!$A$2:$A$75</c:f>
              <c:strCache>
                <c:ptCount val="74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  <c:pt idx="70">
                  <c:v>12.07 - 18.07.2021</c:v>
                </c:pt>
                <c:pt idx="71">
                  <c:v>19.07 - 25.07.2021</c:v>
                </c:pt>
                <c:pt idx="72">
                  <c:v>26.07 - 01.08.2021</c:v>
                </c:pt>
                <c:pt idx="73">
                  <c:v>02.08 - 08.08.2021</c:v>
                </c:pt>
              </c:strCache>
            </c:strRef>
          </c:cat>
          <c:val>
            <c:numRef>
              <c:f>Saptamini!$D$2:$D$75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6F-4FA6-911F-49718CF93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Saptamini!$A$2:$A$75</c:f>
              <c:strCache>
                <c:ptCount val="74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  <c:pt idx="70">
                  <c:v>12.07 - 18.07.2021</c:v>
                </c:pt>
                <c:pt idx="71">
                  <c:v>19.07 - 25.07.2021</c:v>
                </c:pt>
                <c:pt idx="72">
                  <c:v>26.07 - 01.08.2021</c:v>
                </c:pt>
                <c:pt idx="73">
                  <c:v>02.08 - 08.08.2021</c:v>
                </c:pt>
              </c:strCache>
            </c:strRef>
          </c:cat>
          <c:val>
            <c:numRef>
              <c:f>Saptamini!$C$2:$C$75</c:f>
              <c:numCache>
                <c:formatCode>General</c:formatCode>
                <c:ptCount val="7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6F-4FA6-911F-49718CF93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103312"/>
        <c:axId val="38910757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389107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9103312"/>
        <c:crosses val="max"/>
        <c:crossBetween val="between"/>
      </c:valAx>
      <c:catAx>
        <c:axId val="38910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107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en-US" sz="2000"/>
              <a:t>Num</a:t>
            </a:r>
            <a:r>
              <a:rPr lang="ro-RO" sz="2000"/>
              <a:t>ă</a:t>
            </a:r>
            <a:r>
              <a:rPr lang="en-US" sz="2000"/>
              <a:t>rul de </a:t>
            </a:r>
            <a:r>
              <a:rPr lang="x-none" sz="2000"/>
              <a:t>persoane investigate </a:t>
            </a:r>
            <a:r>
              <a:rPr lang="ro-RO" sz="2000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Total Probe investigate + Ag din 22.03.2021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Saptaminal!$A$2:$A$75</c:f>
              <c:strCache>
                <c:ptCount val="74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</c:strCache>
            </c:strRef>
          </c:cat>
          <c:val>
            <c:numRef>
              <c:f>Saptaminal!$B$2:$B$75</c:f>
              <c:numCache>
                <c:formatCode>General</c:formatCode>
                <c:ptCount val="74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  <c:pt idx="48">
                  <c:v>19306</c:v>
                </c:pt>
                <c:pt idx="49">
                  <c:v>21069</c:v>
                </c:pt>
                <c:pt idx="50">
                  <c:v>24260</c:v>
                </c:pt>
                <c:pt idx="51">
                  <c:v>25564</c:v>
                </c:pt>
                <c:pt idx="52">
                  <c:v>24001</c:v>
                </c:pt>
                <c:pt idx="53">
                  <c:v>28130</c:v>
                </c:pt>
                <c:pt idx="54">
                  <c:v>37584</c:v>
                </c:pt>
                <c:pt idx="55">
                  <c:v>35576</c:v>
                </c:pt>
                <c:pt idx="56">
                  <c:v>33685</c:v>
                </c:pt>
                <c:pt idx="57">
                  <c:v>33670</c:v>
                </c:pt>
                <c:pt idx="58">
                  <c:v>32483</c:v>
                </c:pt>
                <c:pt idx="59">
                  <c:v>27030</c:v>
                </c:pt>
                <c:pt idx="60">
                  <c:v>24294</c:v>
                </c:pt>
                <c:pt idx="61">
                  <c:v>28353</c:v>
                </c:pt>
                <c:pt idx="62">
                  <c:v>27688</c:v>
                </c:pt>
                <c:pt idx="63">
                  <c:v>30236</c:v>
                </c:pt>
                <c:pt idx="64">
                  <c:v>31613</c:v>
                </c:pt>
                <c:pt idx="65">
                  <c:v>34053</c:v>
                </c:pt>
                <c:pt idx="66">
                  <c:v>34322</c:v>
                </c:pt>
                <c:pt idx="67">
                  <c:v>34718</c:v>
                </c:pt>
                <c:pt idx="68">
                  <c:v>33140</c:v>
                </c:pt>
                <c:pt idx="69">
                  <c:v>31351</c:v>
                </c:pt>
                <c:pt idx="70">
                  <c:v>32723</c:v>
                </c:pt>
                <c:pt idx="71">
                  <c:v>34105</c:v>
                </c:pt>
                <c:pt idx="72">
                  <c:v>36344</c:v>
                </c:pt>
                <c:pt idx="73">
                  <c:v>33779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E-4DD5-9E1D-BC6748D0CE49}"/>
            </c:ext>
          </c:extLst>
        </c:ser>
        <c:ser>
          <c:idx val="1"/>
          <c:order val="1"/>
          <c:tx>
            <c:strRef>
              <c:f>Saptaminal!$P$1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Saptaminal!$A$2:$A$75</c:f>
              <c:strCache>
                <c:ptCount val="74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</c:strCache>
            </c:strRef>
          </c:cat>
          <c:val>
            <c:numRef>
              <c:f>Saptaminal!$P$2:$P$75</c:f>
              <c:numCache>
                <c:formatCode>General</c:formatCode>
                <c:ptCount val="74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E-4DD5-9E1D-BC6748D0CE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407444872"/>
        <c:axId val="407439776"/>
      </c:barChart>
      <c:lineChart>
        <c:grouping val="standard"/>
        <c:varyColors val="0"/>
        <c:ser>
          <c:idx val="3"/>
          <c:order val="3"/>
          <c:tx>
            <c:strRef>
              <c:f>Saptaminal!$AF$1</c:f>
              <c:strCache>
                <c:ptCount val="1"/>
                <c:pt idx="0">
                  <c:v>Total probe investigate pînă la 21.03.2021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Saptaminal!$AF$2:$AF$55</c:f>
              <c:numCache>
                <c:formatCode>General</c:formatCode>
                <c:ptCount val="54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  <c:pt idx="48">
                  <c:v>21194</c:v>
                </c:pt>
                <c:pt idx="49">
                  <c:v>23077</c:v>
                </c:pt>
                <c:pt idx="50">
                  <c:v>26391</c:v>
                </c:pt>
                <c:pt idx="51">
                  <c:v>27914</c:v>
                </c:pt>
                <c:pt idx="52">
                  <c:v>26259</c:v>
                </c:pt>
                <c:pt idx="53">
                  <c:v>30580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6E-4DD5-9E1D-BC6748D0C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444872"/>
        <c:axId val="407439776"/>
      </c:lineChart>
      <c:lineChart>
        <c:grouping val="standard"/>
        <c:varyColors val="0"/>
        <c:ser>
          <c:idx val="2"/>
          <c:order val="2"/>
          <c:tx>
            <c:strRef>
              <c:f>Saptaminal!$AE$1</c:f>
              <c:strCache>
                <c:ptCount val="1"/>
                <c:pt idx="0">
                  <c:v>% pozitive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Saptaminal!$AE$2:$AE$75</c:f>
              <c:numCache>
                <c:formatCode>0%</c:formatCode>
                <c:ptCount val="74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  <c:pt idx="48">
                  <c:v>0.29094581995234642</c:v>
                </c:pt>
                <c:pt idx="49">
                  <c:v>0.31164269780245857</c:v>
                </c:pt>
                <c:pt idx="50">
                  <c:v>0.35865622423742788</c:v>
                </c:pt>
                <c:pt idx="51">
                  <c:v>0.38331247066186824</c:v>
                </c:pt>
                <c:pt idx="52">
                  <c:v>0.38377567601349943</c:v>
                </c:pt>
                <c:pt idx="53">
                  <c:v>0.3757909704941344</c:v>
                </c:pt>
                <c:pt idx="54">
                  <c:v>0.30563537675606639</c:v>
                </c:pt>
                <c:pt idx="55">
                  <c:v>0.24078030132673714</c:v>
                </c:pt>
                <c:pt idx="56">
                  <c:v>0.1819801098411756</c:v>
                </c:pt>
                <c:pt idx="57">
                  <c:v>0.138996138996139</c:v>
                </c:pt>
                <c:pt idx="58">
                  <c:v>9.9806052396638242E-2</c:v>
                </c:pt>
                <c:pt idx="59">
                  <c:v>8.1243063263041065E-2</c:v>
                </c:pt>
                <c:pt idx="60">
                  <c:v>5.8203671688482755E-2</c:v>
                </c:pt>
                <c:pt idx="61">
                  <c:v>3.8655521461573729E-2</c:v>
                </c:pt>
                <c:pt idx="62">
                  <c:v>3.0013002022536837E-2</c:v>
                </c:pt>
                <c:pt idx="63">
                  <c:v>1.5511311019976187E-2</c:v>
                </c:pt>
                <c:pt idx="64">
                  <c:v>9.7428273178755583E-3</c:v>
                </c:pt>
                <c:pt idx="65">
                  <c:v>1.0101899979443808E-2</c:v>
                </c:pt>
                <c:pt idx="66">
                  <c:v>9.9935901171260416E-3</c:v>
                </c:pt>
                <c:pt idx="67">
                  <c:v>1.2068667549974077E-2</c:v>
                </c:pt>
                <c:pt idx="68">
                  <c:v>1.24019312009656E-2</c:v>
                </c:pt>
                <c:pt idx="69">
                  <c:v>1.585276386718127E-2</c:v>
                </c:pt>
                <c:pt idx="70">
                  <c:v>1.4638022186229869E-2</c:v>
                </c:pt>
                <c:pt idx="71">
                  <c:v>1.9879783023017152E-2</c:v>
                </c:pt>
                <c:pt idx="72">
                  <c:v>2.5451243671582656E-2</c:v>
                </c:pt>
                <c:pt idx="73">
                  <c:v>3.2002131501820658E-2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6E-4DD5-9E1D-BC6748D0CE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7440168"/>
        <c:axId val="407442128"/>
      </c:lineChart>
      <c:catAx>
        <c:axId val="4074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39776"/>
        <c:crosses val="autoZero"/>
        <c:auto val="0"/>
        <c:lblAlgn val="ctr"/>
        <c:lblOffset val="100"/>
        <c:tickLblSkip val="1"/>
        <c:noMultiLvlLbl val="1"/>
      </c:catAx>
      <c:valAx>
        <c:axId val="407439776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4872"/>
        <c:crossesAt val="43898"/>
        <c:crossBetween val="between"/>
      </c:valAx>
      <c:valAx>
        <c:axId val="407442128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0168"/>
        <c:crosses val="max"/>
        <c:crossBetween val="between"/>
      </c:valAx>
      <c:catAx>
        <c:axId val="407440168"/>
        <c:scaling>
          <c:orientation val="minMax"/>
        </c:scaling>
        <c:delete val="1"/>
        <c:axPos val="b"/>
        <c:majorTickMark val="out"/>
        <c:minorTickMark val="none"/>
        <c:tickLblPos val="nextTo"/>
        <c:crossAx val="40744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89633579267153E-2"/>
          <c:y val="2.7777777777777776E-2"/>
          <c:w val="0.91321036642073283"/>
          <c:h val="0.66271617089530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871-4885-8341-AD408A232D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871-4885-8341-AD408A232DF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871-4885-8341-AD408A232DF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871-4885-8341-AD408A232DF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871-4885-8341-AD408A232DF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871-4885-8341-AD408A232DF8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71-4885-8341-AD408A232DF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871-4885-8341-AD408A232DF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71-4885-8341-AD408A232DF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871-4885-8341-AD408A232DF8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71-4885-8341-AD408A232DF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871-4885-8341-AD408A232DF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71-4885-8341-AD408A232DF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871-4885-8341-AD408A232DF8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71-4885-8341-AD408A232DF8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871-4885-8341-AD408A232DF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71-4885-8341-AD408A232DF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871-4885-8341-AD408A232DF8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71-4885-8341-AD408A232DF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71-4885-8341-AD408A232DF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71-4885-8341-AD408A232DF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71-4885-8341-AD408A232DF8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71-4885-8341-AD408A232DF8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71-4885-8341-AD408A232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crescator'!$A$2:$A$39</c:f>
              <c:strCache>
                <c:ptCount val="38"/>
                <c:pt idx="0">
                  <c:v>Cahul</c:v>
                </c:pt>
                <c:pt idx="1">
                  <c:v>Soroca</c:v>
                </c:pt>
                <c:pt idx="2">
                  <c:v>Vulcănești</c:v>
                </c:pt>
                <c:pt idx="3">
                  <c:v>Transnistria</c:v>
                </c:pt>
                <c:pt idx="4">
                  <c:v>Bălți</c:v>
                </c:pt>
                <c:pt idx="5">
                  <c:v>Sîngerei</c:v>
                </c:pt>
                <c:pt idx="6">
                  <c:v>Comrat</c:v>
                </c:pt>
                <c:pt idx="7">
                  <c:v>Chișinău</c:v>
                </c:pt>
                <c:pt idx="8">
                  <c:v>Ocnița</c:v>
                </c:pt>
                <c:pt idx="9">
                  <c:v>Taraclia</c:v>
                </c:pt>
                <c:pt idx="10">
                  <c:v>Florești</c:v>
                </c:pt>
                <c:pt idx="11">
                  <c:v>Cantemir</c:v>
                </c:pt>
                <c:pt idx="12">
                  <c:v>Călărași</c:v>
                </c:pt>
                <c:pt idx="13">
                  <c:v>Șoldănești</c:v>
                </c:pt>
                <c:pt idx="14">
                  <c:v>Dubăsari</c:v>
                </c:pt>
                <c:pt idx="15">
                  <c:v>Strășeni</c:v>
                </c:pt>
                <c:pt idx="16">
                  <c:v>Anenii Noi</c:v>
                </c:pt>
                <c:pt idx="17">
                  <c:v>Leova</c:v>
                </c:pt>
                <c:pt idx="18">
                  <c:v>Ialoveni</c:v>
                </c:pt>
                <c:pt idx="19">
                  <c:v>Orhei</c:v>
                </c:pt>
                <c:pt idx="20">
                  <c:v>Ceadîr-Lunga</c:v>
                </c:pt>
                <c:pt idx="21">
                  <c:v>Căușeni</c:v>
                </c:pt>
                <c:pt idx="22">
                  <c:v>Criuleni</c:v>
                </c:pt>
                <c:pt idx="23">
                  <c:v>Briceni</c:v>
                </c:pt>
                <c:pt idx="24">
                  <c:v>Ștefan Vodă</c:v>
                </c:pt>
                <c:pt idx="25">
                  <c:v>Basarabeasca</c:v>
                </c:pt>
                <c:pt idx="26">
                  <c:v>Drochia</c:v>
                </c:pt>
                <c:pt idx="27">
                  <c:v>Dondușeni</c:v>
                </c:pt>
                <c:pt idx="28">
                  <c:v>Edineț</c:v>
                </c:pt>
                <c:pt idx="29">
                  <c:v>Glodeni</c:v>
                </c:pt>
                <c:pt idx="30">
                  <c:v>Hîncești</c:v>
                </c:pt>
                <c:pt idx="31">
                  <c:v>Rezina</c:v>
                </c:pt>
                <c:pt idx="32">
                  <c:v>Cimișlia</c:v>
                </c:pt>
                <c:pt idx="33">
                  <c:v>Telenești</c:v>
                </c:pt>
                <c:pt idx="34">
                  <c:v>Ungheni</c:v>
                </c:pt>
                <c:pt idx="35">
                  <c:v>Nisporeni</c:v>
                </c:pt>
                <c:pt idx="36">
                  <c:v>Rîșcani</c:v>
                </c:pt>
                <c:pt idx="37">
                  <c:v>Fălești</c:v>
                </c:pt>
              </c:strCache>
            </c:strRef>
          </c:cat>
          <c:val>
            <c:numRef>
              <c:f>'Incidenta crescator'!$D$2:$D$39</c:f>
              <c:numCache>
                <c:formatCode>0</c:formatCode>
                <c:ptCount val="38"/>
                <c:pt idx="0">
                  <c:v>270.5935969009912</c:v>
                </c:pt>
                <c:pt idx="1">
                  <c:v>146.80127742865974</c:v>
                </c:pt>
                <c:pt idx="2">
                  <c:v>119.30208281552915</c:v>
                </c:pt>
                <c:pt idx="3">
                  <c:v>115.62759505113893</c:v>
                </c:pt>
                <c:pt idx="4">
                  <c:v>86.865709517163296</c:v>
                </c:pt>
                <c:pt idx="5">
                  <c:v>57.633999047786098</c:v>
                </c:pt>
                <c:pt idx="6">
                  <c:v>56.684999923398649</c:v>
                </c:pt>
                <c:pt idx="7">
                  <c:v>55.217278482158484</c:v>
                </c:pt>
                <c:pt idx="8">
                  <c:v>50.60622034791777</c:v>
                </c:pt>
                <c:pt idx="9">
                  <c:v>45.506866183044679</c:v>
                </c:pt>
                <c:pt idx="10">
                  <c:v>44.469440339014085</c:v>
                </c:pt>
                <c:pt idx="11">
                  <c:v>44.133167034443055</c:v>
                </c:pt>
                <c:pt idx="12">
                  <c:v>40.372043912361612</c:v>
                </c:pt>
                <c:pt idx="13">
                  <c:v>38.102495713469231</c:v>
                </c:pt>
                <c:pt idx="14">
                  <c:v>37.579857196542655</c:v>
                </c:pt>
                <c:pt idx="15">
                  <c:v>35.077109162382826</c:v>
                </c:pt>
                <c:pt idx="16">
                  <c:v>31.647172008709301</c:v>
                </c:pt>
                <c:pt idx="17">
                  <c:v>31.318509238960228</c:v>
                </c:pt>
                <c:pt idx="18">
                  <c:v>28.984262618889151</c:v>
                </c:pt>
                <c:pt idx="19">
                  <c:v>28.570865598707414</c:v>
                </c:pt>
                <c:pt idx="20">
                  <c:v>28.487129921660394</c:v>
                </c:pt>
                <c:pt idx="21">
                  <c:v>28.330356592966677</c:v>
                </c:pt>
                <c:pt idx="22">
                  <c:v>26.893896500962519</c:v>
                </c:pt>
                <c:pt idx="23">
                  <c:v>25.703637064644646</c:v>
                </c:pt>
                <c:pt idx="24">
                  <c:v>24.165485242943678</c:v>
                </c:pt>
                <c:pt idx="25">
                  <c:v>21.727794194333391</c:v>
                </c:pt>
                <c:pt idx="26">
                  <c:v>21.492954340905122</c:v>
                </c:pt>
                <c:pt idx="27">
                  <c:v>21.132713440405748</c:v>
                </c:pt>
                <c:pt idx="28">
                  <c:v>20.877117287644921</c:v>
                </c:pt>
                <c:pt idx="29">
                  <c:v>19.490897750750399</c:v>
                </c:pt>
                <c:pt idx="30">
                  <c:v>19.270793185847527</c:v>
                </c:pt>
                <c:pt idx="31">
                  <c:v>18.829732147060206</c:v>
                </c:pt>
                <c:pt idx="32">
                  <c:v>18.255948396519202</c:v>
                </c:pt>
                <c:pt idx="33">
                  <c:v>16.354834489074971</c:v>
                </c:pt>
                <c:pt idx="34">
                  <c:v>13.852608248238742</c:v>
                </c:pt>
                <c:pt idx="35">
                  <c:v>13.169281709749033</c:v>
                </c:pt>
                <c:pt idx="36">
                  <c:v>11.819133488670516</c:v>
                </c:pt>
                <c:pt idx="37">
                  <c:v>10.222597050780751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1-4885-8341-AD408A232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96431"/>
        <c:axId val="1623609200"/>
      </c:barChart>
      <c:catAx>
        <c:axId val="606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23609200"/>
        <c:crosses val="autoZero"/>
        <c:auto val="1"/>
        <c:lblAlgn val="ctr"/>
        <c:lblOffset val="100"/>
        <c:noMultiLvlLbl val="0"/>
      </c:catAx>
      <c:valAx>
        <c:axId val="162360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1.0332655488623719E-2</c:v>
                </c:pt>
                <c:pt idx="1">
                  <c:v>2.2553044545907994E-2</c:v>
                </c:pt>
                <c:pt idx="2">
                  <c:v>5.3386026167363695E-2</c:v>
                </c:pt>
                <c:pt idx="3">
                  <c:v>9.050377930399417E-2</c:v>
                </c:pt>
                <c:pt idx="4">
                  <c:v>9.5338218931051683E-2</c:v>
                </c:pt>
                <c:pt idx="5">
                  <c:v>0.1217166097532901</c:v>
                </c:pt>
                <c:pt idx="6">
                  <c:v>0.12888002148639835</c:v>
                </c:pt>
                <c:pt idx="7">
                  <c:v>6.323140083643479E-2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1.1836703372597169E-2</c:v>
                </c:pt>
                <c:pt idx="1">
                  <c:v>2.1210144649503129E-2</c:v>
                </c:pt>
                <c:pt idx="2">
                  <c:v>4.1476422514675974E-2</c:v>
                </c:pt>
                <c:pt idx="3">
                  <c:v>7.0548286843417879E-2</c:v>
                </c:pt>
                <c:pt idx="4">
                  <c:v>6.3699497371753067E-2</c:v>
                </c:pt>
                <c:pt idx="5">
                  <c:v>7.5133330775428775E-2</c:v>
                </c:pt>
                <c:pt idx="6">
                  <c:v>8.6171967923876755E-2</c:v>
                </c:pt>
                <c:pt idx="7">
                  <c:v>4.3978053178835901E-2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843</c:v>
                </c:pt>
                <c:pt idx="1">
                  <c:v>2762</c:v>
                </c:pt>
                <c:pt idx="2">
                  <c:v>2813</c:v>
                </c:pt>
                <c:pt idx="3">
                  <c:v>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208</c:v>
                </c:pt>
                <c:pt idx="1">
                  <c:v>356</c:v>
                </c:pt>
                <c:pt idx="2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1.6170763260025875E-4</c:v>
                </c:pt>
                <c:pt idx="1">
                  <c:v>3.2341526520051749E-4</c:v>
                </c:pt>
                <c:pt idx="2">
                  <c:v>1.29366106080207E-3</c:v>
                </c:pt>
                <c:pt idx="3">
                  <c:v>5.8214747736093147E-3</c:v>
                </c:pt>
                <c:pt idx="4">
                  <c:v>2.0698576972833119E-2</c:v>
                </c:pt>
                <c:pt idx="5">
                  <c:v>6.791720569210867E-2</c:v>
                </c:pt>
                <c:pt idx="6">
                  <c:v>0.18305304010349288</c:v>
                </c:pt>
                <c:pt idx="7">
                  <c:v>0.22930142302716691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3.2341526520051749E-4</c:v>
                </c:pt>
                <c:pt idx="1">
                  <c:v>0</c:v>
                </c:pt>
                <c:pt idx="2">
                  <c:v>1.4553686934023287E-3</c:v>
                </c:pt>
                <c:pt idx="3">
                  <c:v>6.4683053040103496E-3</c:v>
                </c:pt>
                <c:pt idx="4">
                  <c:v>2.0375161707632601E-2</c:v>
                </c:pt>
                <c:pt idx="5">
                  <c:v>6.6300129366106075E-2</c:v>
                </c:pt>
                <c:pt idx="6">
                  <c:v>0.18321474773609314</c:v>
                </c:pt>
                <c:pt idx="7">
                  <c:v>0.21329236739974128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6732666135426E-2"/>
          <c:y val="4.9627791563275438E-2"/>
          <c:w val="0.90959603462946204"/>
          <c:h val="0.699386881850686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Foaie3!$A$2:$A$39</c:f>
              <c:strCache>
                <c:ptCount val="38"/>
                <c:pt idx="0">
                  <c:v>Bălți</c:v>
                </c:pt>
                <c:pt idx="1">
                  <c:v>Chișinău</c:v>
                </c:pt>
                <c:pt idx="2">
                  <c:v>Edineț</c:v>
                </c:pt>
                <c:pt idx="3">
                  <c:v>Cimișlia</c:v>
                </c:pt>
                <c:pt idx="4">
                  <c:v>Anenii Noi</c:v>
                </c:pt>
                <c:pt idx="5">
                  <c:v>Ocnița</c:v>
                </c:pt>
                <c:pt idx="6">
                  <c:v>Glodeni</c:v>
                </c:pt>
                <c:pt idx="7">
                  <c:v>Dondușeni</c:v>
                </c:pt>
                <c:pt idx="8">
                  <c:v>Ceadîr-Lunga</c:v>
                </c:pt>
                <c:pt idx="9">
                  <c:v>Taraclia</c:v>
                </c:pt>
                <c:pt idx="10">
                  <c:v>Comrat</c:v>
                </c:pt>
                <c:pt idx="11">
                  <c:v>Ialoveni</c:v>
                </c:pt>
                <c:pt idx="12">
                  <c:v>Orhei</c:v>
                </c:pt>
                <c:pt idx="13">
                  <c:v>Drochia</c:v>
                </c:pt>
                <c:pt idx="14">
                  <c:v>Șoldănești</c:v>
                </c:pt>
                <c:pt idx="15">
                  <c:v>Basarabeasca</c:v>
                </c:pt>
                <c:pt idx="16">
                  <c:v>Rîșcani</c:v>
                </c:pt>
                <c:pt idx="17">
                  <c:v>Strășeni</c:v>
                </c:pt>
                <c:pt idx="18">
                  <c:v>Călărași</c:v>
                </c:pt>
                <c:pt idx="19">
                  <c:v>Cahul</c:v>
                </c:pt>
                <c:pt idx="20">
                  <c:v>Căușeni</c:v>
                </c:pt>
                <c:pt idx="21">
                  <c:v>Dubăsari</c:v>
                </c:pt>
                <c:pt idx="22">
                  <c:v>Ungheni</c:v>
                </c:pt>
                <c:pt idx="23">
                  <c:v>Briceni</c:v>
                </c:pt>
                <c:pt idx="24">
                  <c:v>Rezina</c:v>
                </c:pt>
                <c:pt idx="25">
                  <c:v>Hîncești</c:v>
                </c:pt>
                <c:pt idx="26">
                  <c:v>Soroca</c:v>
                </c:pt>
                <c:pt idx="27">
                  <c:v>Florești</c:v>
                </c:pt>
                <c:pt idx="28">
                  <c:v>Fălești</c:v>
                </c:pt>
                <c:pt idx="29">
                  <c:v>Sîngerei</c:v>
                </c:pt>
                <c:pt idx="30">
                  <c:v>Criuleni</c:v>
                </c:pt>
                <c:pt idx="31">
                  <c:v>Ștefan Vodă</c:v>
                </c:pt>
                <c:pt idx="32">
                  <c:v>Telenești</c:v>
                </c:pt>
                <c:pt idx="33">
                  <c:v>Transnistria</c:v>
                </c:pt>
                <c:pt idx="34">
                  <c:v>Nisporeni</c:v>
                </c:pt>
                <c:pt idx="35">
                  <c:v>Vulcănești</c:v>
                </c:pt>
                <c:pt idx="36">
                  <c:v>Leova</c:v>
                </c:pt>
                <c:pt idx="37">
                  <c:v>Cantemir</c:v>
                </c:pt>
              </c:strCache>
            </c:strRef>
          </c:cat>
          <c:val>
            <c:numRef>
              <c:f>Foaie3!$D$2:$D$39</c:f>
              <c:numCache>
                <c:formatCode>0</c:formatCode>
                <c:ptCount val="38"/>
                <c:pt idx="0">
                  <c:v>298.66187766575246</c:v>
                </c:pt>
                <c:pt idx="1">
                  <c:v>290.8713467584742</c:v>
                </c:pt>
                <c:pt idx="2">
                  <c:v>260.26806218597335</c:v>
                </c:pt>
                <c:pt idx="3">
                  <c:v>243.41264528692264</c:v>
                </c:pt>
                <c:pt idx="4">
                  <c:v>241.78439414653906</c:v>
                </c:pt>
                <c:pt idx="5">
                  <c:v>238.27095413811281</c:v>
                </c:pt>
                <c:pt idx="6">
                  <c:v>231.94168323392978</c:v>
                </c:pt>
                <c:pt idx="7">
                  <c:v>227.17666948436181</c:v>
                </c:pt>
                <c:pt idx="8">
                  <c:v>221.7926543900702</c:v>
                </c:pt>
                <c:pt idx="9">
                  <c:v>214.14995850844556</c:v>
                </c:pt>
                <c:pt idx="10">
                  <c:v>208.35567539411394</c:v>
                </c:pt>
                <c:pt idx="11">
                  <c:v>190.00794383493999</c:v>
                </c:pt>
                <c:pt idx="12">
                  <c:v>180.29201395046402</c:v>
                </c:pt>
                <c:pt idx="13">
                  <c:v>167.91370578832127</c:v>
                </c:pt>
                <c:pt idx="14">
                  <c:v>166.0180170372588</c:v>
                </c:pt>
                <c:pt idx="15">
                  <c:v>160.78567703806709</c:v>
                </c:pt>
                <c:pt idx="16">
                  <c:v>157.02563063519401</c:v>
                </c:pt>
                <c:pt idx="17">
                  <c:v>152.40399153311159</c:v>
                </c:pt>
                <c:pt idx="18">
                  <c:v>152.17155013120913</c:v>
                </c:pt>
                <c:pt idx="19">
                  <c:v>144.31658501386198</c:v>
                </c:pt>
                <c:pt idx="20">
                  <c:v>144.11529223378705</c:v>
                </c:pt>
                <c:pt idx="21">
                  <c:v>143.48672747770831</c:v>
                </c:pt>
                <c:pt idx="22">
                  <c:v>143.47344257104407</c:v>
                </c:pt>
                <c:pt idx="23">
                  <c:v>142.79798369247027</c:v>
                </c:pt>
                <c:pt idx="24">
                  <c:v>141.22299110295157</c:v>
                </c:pt>
                <c:pt idx="25">
                  <c:v>136.82263161951747</c:v>
                </c:pt>
                <c:pt idx="26">
                  <c:v>135.21170289481816</c:v>
                </c:pt>
                <c:pt idx="27">
                  <c:v>134.71624573289563</c:v>
                </c:pt>
                <c:pt idx="28">
                  <c:v>132.89376166014975</c:v>
                </c:pt>
                <c:pt idx="29">
                  <c:v>125.29130227779588</c:v>
                </c:pt>
                <c:pt idx="30">
                  <c:v>117.48386366209942</c:v>
                </c:pt>
                <c:pt idx="31">
                  <c:v>114.38329681660007</c:v>
                </c:pt>
                <c:pt idx="32">
                  <c:v>111.21287452570979</c:v>
                </c:pt>
                <c:pt idx="33">
                  <c:v>103.43413957301883</c:v>
                </c:pt>
                <c:pt idx="34">
                  <c:v>82.778342175565342</c:v>
                </c:pt>
                <c:pt idx="35">
                  <c:v>79.534721877019436</c:v>
                </c:pt>
                <c:pt idx="36">
                  <c:v>76.059236723189116</c:v>
                </c:pt>
                <c:pt idx="37">
                  <c:v>65.240333877002783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F-4565-B59E-7793736EF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800312"/>
        <c:axId val="745800640"/>
      </c:barChart>
      <c:catAx>
        <c:axId val="74580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800640"/>
        <c:crosses val="autoZero"/>
        <c:auto val="1"/>
        <c:lblAlgn val="ctr"/>
        <c:lblOffset val="100"/>
        <c:noMultiLvlLbl val="0"/>
      </c:catAx>
      <c:valAx>
        <c:axId val="7458006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80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9083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COVID-19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08</a:t>
            </a:r>
            <a:r>
              <a:rPr lang="ro-RO" dirty="0"/>
              <a:t>.0</a:t>
            </a:r>
            <a:r>
              <a:rPr lang="en-US" dirty="0"/>
              <a:t>8</a:t>
            </a:r>
            <a:r>
              <a:rPr lang="ro-RO" dirty="0"/>
              <a:t>.2021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 </a:t>
            </a:r>
            <a:r>
              <a:rPr lang="en-US" sz="6000" b="1" dirty="0">
                <a:solidFill>
                  <a:schemeClr val="tx1"/>
                </a:solidFill>
                <a:latin typeface="Open Sans"/>
              </a:rPr>
              <a:t>(</a:t>
            </a:r>
            <a:r>
              <a:rPr lang="en-US" sz="6000" b="1" dirty="0" err="1">
                <a:solidFill>
                  <a:schemeClr val="tx1"/>
                </a:solidFill>
                <a:latin typeface="Open Sans"/>
              </a:rPr>
              <a:t>cumulativ</a:t>
            </a:r>
            <a:r>
              <a:rPr lang="en-US" sz="6000" b="1" dirty="0">
                <a:solidFill>
                  <a:schemeClr val="tx1"/>
                </a:solidFill>
                <a:latin typeface="Open Sans"/>
              </a:rPr>
              <a:t>)</a:t>
            </a:r>
            <a:endParaRPr sz="6000" b="1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</a:t>
                </a:r>
                <a:r>
                  <a:rPr lang="en-US" sz="3500" b="1" dirty="0"/>
                  <a:t>.12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3500" b="1" dirty="0"/>
                  <a:t>48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5</a:t>
                </a:r>
                <a:r>
                  <a:rPr lang="ro-RO" sz="3500" b="1" dirty="0"/>
                  <a:t>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</a:t>
                </a:r>
                <a:r>
                  <a:rPr lang="en-US" sz="3500" b="1" dirty="0"/>
                  <a:t>.2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</a:t>
                </a:r>
                <a:r>
                  <a:rPr lang="en-US" sz="3500" b="1" dirty="0"/>
                  <a:t>6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2800" b="1" dirty="0"/>
                  <a:t>0,7 </a:t>
                </a:r>
                <a:r>
                  <a:rPr lang="ro-RO" sz="2800" b="1" dirty="0"/>
                  <a:t>% (</a:t>
                </a:r>
                <a:r>
                  <a:rPr lang="en-US" sz="2800" b="1" dirty="0"/>
                  <a:t>1</a:t>
                </a:r>
                <a:r>
                  <a:rPr lang="ro-RO" sz="2800" b="1" dirty="0"/>
                  <a:t>8</a:t>
                </a:r>
                <a:r>
                  <a:rPr lang="en-US" sz="2800" b="1" dirty="0"/>
                  <a:t>52 </a:t>
                </a:r>
                <a:r>
                  <a:rPr lang="ro-RO" sz="2800" b="1" dirty="0"/>
                  <a:t>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402013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260.</a:t>
            </a:r>
            <a:r>
              <a:rPr lang="en-US" dirty="0"/>
              <a:t>630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ro-RO" dirty="0"/>
              <a:t>0</a:t>
            </a:r>
            <a:r>
              <a:rPr lang="en-US" dirty="0"/>
              <a:t>8</a:t>
            </a:r>
            <a:r>
              <a:rPr lang="en-MD" dirty="0"/>
              <a:t>.0</a:t>
            </a:r>
            <a:r>
              <a:rPr lang="ro-RO" dirty="0"/>
              <a:t>8</a:t>
            </a:r>
            <a:r>
              <a:rPr lang="en-MD" dirty="0"/>
              <a:t>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Open Sans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82061" y="5839166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Angajați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>
                    <a:solidFill>
                      <a:schemeClr val="bg1"/>
                    </a:solidFill>
                  </a:rPr>
                  <a:t>20</a:t>
                </a:r>
                <a:r>
                  <a:rPr lang="ro-RO" b="1" dirty="0">
                    <a:solidFill>
                      <a:schemeClr val="bg1"/>
                    </a:solidFill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</a:rPr>
                  <a:t>581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54995"/>
            <a:ext cx="17708410" cy="2236423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00162"/>
                <a:ext cx="10752128" cy="1085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Angajați investigați total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53</a:t>
                </a:r>
                <a:r>
                  <a:rPr lang="ro-RO" b="1" dirty="0"/>
                  <a:t>.7</a:t>
                </a:r>
                <a:r>
                  <a:rPr lang="en-US" b="1" dirty="0"/>
                  <a:t>70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82061" y="8339184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173214"/>
                <a:ext cx="10752128" cy="1938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Angajați 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52</a:t>
                </a:r>
                <a:endParaRPr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82061" y="10868001"/>
            <a:ext cx="17708410" cy="2285418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173212"/>
                <a:ext cx="10752128" cy="1938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Angajați investigați pozitiv în ultimele 7 zile</a:t>
                </a:r>
                <a:endParaRPr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11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</a:t>
            </a:r>
            <a:r>
              <a:rPr lang="en-US" sz="6000" b="1" dirty="0" err="1">
                <a:solidFill>
                  <a:schemeClr val="tx1"/>
                </a:solidFill>
                <a:latin typeface="Open Sans"/>
              </a:rPr>
              <a:t>institu</a:t>
            </a:r>
            <a:r>
              <a:rPr lang="ro-RO" sz="6000" b="1" dirty="0" err="1">
                <a:solidFill>
                  <a:schemeClr val="tx1"/>
                </a:solidFill>
                <a:latin typeface="Open Sans"/>
              </a:rPr>
              <a:t>ților</a:t>
            </a:r>
            <a:r>
              <a:rPr lang="ro-RO" sz="6000" b="1" dirty="0">
                <a:solidFill>
                  <a:schemeClr val="tx1"/>
                </a:solidFill>
                <a:latin typeface="Open Sans"/>
              </a:rPr>
              <a:t> medicale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 </a:t>
            </a:r>
            <a:r>
              <a:rPr lang="ro-RO" sz="6000" b="1" dirty="0">
                <a:solidFill>
                  <a:schemeClr val="tx1"/>
                </a:solidFill>
                <a:latin typeface="Open Sans"/>
              </a:rPr>
              <a:t>(cumulativ)</a:t>
            </a:r>
            <a:endParaRPr sz="6000" b="1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7000" b="1" dirty="0"/>
                  <a:t>20</a:t>
                </a:r>
                <a:r>
                  <a:rPr lang="ro-RO" sz="7000" b="1" dirty="0"/>
                  <a:t>.</a:t>
                </a:r>
                <a:r>
                  <a:rPr lang="en-US" sz="7000" b="1" dirty="0"/>
                  <a:t>581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6.0</a:t>
            </a:r>
            <a:r>
              <a:rPr lang="ro-RO" b="1" dirty="0">
                <a:solidFill>
                  <a:srgbClr val="1D46F3"/>
                </a:solidFill>
              </a:rPr>
              <a:t>7</a:t>
            </a:r>
            <a:r>
              <a:rPr lang="en-US" b="1" dirty="0">
                <a:solidFill>
                  <a:srgbClr val="1D46F3"/>
                </a:solidFill>
              </a:rPr>
              <a:t>8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8.</a:t>
            </a:r>
            <a:r>
              <a:rPr lang="ro-RO" b="1" dirty="0">
                <a:solidFill>
                  <a:srgbClr val="1D46F3"/>
                </a:solidFill>
              </a:rPr>
              <a:t>3</a:t>
            </a:r>
            <a:r>
              <a:rPr lang="en-US" b="1" dirty="0">
                <a:solidFill>
                  <a:srgbClr val="1D46F3"/>
                </a:solidFill>
              </a:rPr>
              <a:t>68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</a:t>
            </a:r>
            <a:r>
              <a:rPr lang="en-US" b="1" dirty="0">
                <a:solidFill>
                  <a:srgbClr val="1D46F3"/>
                </a:solidFill>
              </a:rPr>
              <a:t>815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3</a:t>
            </a:r>
            <a:r>
              <a:rPr lang="ro-RO" b="1" dirty="0">
                <a:solidFill>
                  <a:srgbClr val="1D46F3"/>
                </a:solidFill>
              </a:rPr>
              <a:t>.</a:t>
            </a:r>
            <a:r>
              <a:rPr lang="en-US" b="1" dirty="0">
                <a:solidFill>
                  <a:srgbClr val="1D46F3"/>
                </a:solidFill>
              </a:rPr>
              <a:t>3</a:t>
            </a:r>
            <a:r>
              <a:rPr lang="ro-RO" b="1" dirty="0">
                <a:solidFill>
                  <a:srgbClr val="1D46F3"/>
                </a:solidFill>
              </a:rPr>
              <a:t>2</a:t>
            </a:r>
            <a:r>
              <a:rPr lang="en-US" b="1" dirty="0">
                <a:solidFill>
                  <a:srgbClr val="1D46F3"/>
                </a:solidFill>
              </a:rPr>
              <a:t>0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2897882" cy="2499691"/>
          </a:xfrm>
        </p:spPr>
        <p:txBody>
          <a:bodyPr>
            <a:normAutofit/>
          </a:bodyPr>
          <a:lstStyle/>
          <a:p>
            <a:r>
              <a:rPr lang="ro-RO" sz="6600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sz="6600" b="1" dirty="0" err="1">
                <a:solidFill>
                  <a:srgbClr val="000000"/>
                </a:solidFill>
                <a:latin typeface="Open Sans"/>
              </a:rPr>
              <a:t>confirma</a:t>
            </a:r>
            <a:r>
              <a:rPr lang="ro-RO" sz="6600" b="1" dirty="0">
                <a:solidFill>
                  <a:srgbClr val="000000"/>
                </a:solidFill>
                <a:latin typeface="Open Sans"/>
              </a:rPr>
              <a:t>ți</a:t>
            </a:r>
            <a:r>
              <a:rPr lang="en-US" sz="66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COVID-19 </a:t>
            </a:r>
            <a:r>
              <a:rPr lang="en-US" sz="6600" b="1" dirty="0">
                <a:solidFill>
                  <a:schemeClr val="tx1"/>
                </a:solidFill>
                <a:latin typeface="Open Sans"/>
              </a:rPr>
              <a:t>(</a:t>
            </a:r>
            <a:r>
              <a:rPr lang="en-US" sz="6600" b="1" dirty="0" err="1">
                <a:solidFill>
                  <a:schemeClr val="tx1"/>
                </a:solidFill>
                <a:latin typeface="Open Sans"/>
              </a:rPr>
              <a:t>cumulativ</a:t>
            </a:r>
            <a:r>
              <a:rPr lang="en-US" sz="6600" b="1" dirty="0">
                <a:solidFill>
                  <a:schemeClr val="tx1"/>
                </a:solidFill>
                <a:latin typeface="Open Sans"/>
              </a:rPr>
              <a:t>)</a:t>
            </a:r>
            <a:endParaRPr lang="en-MD" sz="6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1</a:t>
            </a:r>
            <a:r>
              <a:rPr lang="ro-RO" dirty="0"/>
              <a:t>4</a:t>
            </a:r>
            <a:r>
              <a:rPr lang="en-US" dirty="0"/>
              <a:t>.129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1050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687911"/>
              </p:ext>
            </p:extLst>
          </p:nvPr>
        </p:nvGraphicFramePr>
        <p:xfrm>
          <a:off x="1808878" y="6629399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373382"/>
              </p:ext>
            </p:extLst>
          </p:nvPr>
        </p:nvGraphicFramePr>
        <p:xfrm>
          <a:off x="13239930" y="6858000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871161"/>
            <a:chOff x="0" y="-28117"/>
            <a:chExt cx="17708409" cy="2341639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</a:t>
                </a:r>
                <a:r>
                  <a:rPr lang="en-US" sz="3500" b="1" dirty="0"/>
                  <a:t>8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0</a:t>
                </a:r>
                <a:r>
                  <a:rPr lang="ro-RO" sz="3500" b="1" dirty="0"/>
                  <a:t> ani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730300" y="2238172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</a:t>
                </a:r>
                <a:r>
                  <a:rPr lang="en-US" sz="3500" dirty="0" err="1"/>
                  <a:t>feminin</a:t>
                </a:r>
                <a:endParaRPr sz="3500" dirty="0"/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</a:t>
                </a:r>
                <a:r>
                  <a:rPr lang="en-US" sz="3500" b="1" dirty="0"/>
                  <a:t>0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86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19495"/>
              </p:ext>
            </p:extLst>
          </p:nvPr>
        </p:nvGraphicFramePr>
        <p:xfrm>
          <a:off x="1518964" y="3690122"/>
          <a:ext cx="21869907" cy="965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8982612" y="4024942"/>
            <a:ext cx="624413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</a:t>
            </a:r>
            <a:r>
              <a:rPr kumimoji="0" lang="en-US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6.2</a:t>
            </a:r>
            <a:r>
              <a:rPr lang="en-US" dirty="0"/>
              <a:t>82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ro-RO" dirty="0"/>
              <a:t>0</a:t>
            </a:r>
            <a:r>
              <a:rPr lang="en-US" dirty="0"/>
              <a:t>8</a:t>
            </a:r>
            <a:r>
              <a:rPr lang="en-MD" dirty="0"/>
              <a:t>.0</a:t>
            </a:r>
            <a:r>
              <a:rPr lang="ro-RO" dirty="0"/>
              <a:t>8</a:t>
            </a:r>
            <a:r>
              <a:rPr lang="en-MD" dirty="0"/>
              <a:t>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DB0A866-EEF4-43B7-B471-63B14213D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790880"/>
              </p:ext>
            </p:extLst>
          </p:nvPr>
        </p:nvGraphicFramePr>
        <p:xfrm>
          <a:off x="1765005" y="3636336"/>
          <a:ext cx="21770687" cy="971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177296" y="7402285"/>
            <a:ext cx="21358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159735" y="1197078"/>
            <a:ext cx="1890016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Mortalitatea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</a:t>
            </a:r>
            <a:r>
              <a:rPr lang="ro-RO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ă 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100 mii populație distribuită după teritorii administrative (</a:t>
            </a:r>
            <a:r>
              <a:rPr lang="ro-RO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.0</a:t>
            </a:r>
            <a:r>
              <a:rPr lang="ro-RO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343859" y="4683835"/>
            <a:ext cx="9400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Mortalitatea</a:t>
            </a:r>
            <a:r>
              <a:rPr lang="en-US" sz="4000" dirty="0"/>
              <a:t> total</a:t>
            </a:r>
            <a:r>
              <a:rPr lang="ro-RO" sz="4000" dirty="0"/>
              <a:t>ă </a:t>
            </a:r>
            <a:r>
              <a:rPr lang="en-US" sz="4000" dirty="0"/>
              <a:t>la 100 mii RM </a:t>
            </a:r>
            <a:r>
              <a:rPr lang="ro-RO" sz="4000" dirty="0"/>
              <a:t>– </a:t>
            </a:r>
            <a:r>
              <a:rPr lang="en-US" sz="4000" dirty="0"/>
              <a:t>181</a:t>
            </a:r>
            <a:endParaRPr lang="en-MD" sz="4000" dirty="0"/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Cazuri de import</a:t>
            </a:r>
            <a:br>
              <a:rPr lang="en-MD" sz="7200" dirty="0"/>
            </a:br>
            <a:r>
              <a:rPr lang="en-US" sz="4800" dirty="0"/>
              <a:t>02.</a:t>
            </a:r>
            <a:r>
              <a:rPr lang="en-MD" sz="4800" dirty="0"/>
              <a:t>0</a:t>
            </a:r>
            <a:r>
              <a:rPr lang="en-US" sz="4800" dirty="0"/>
              <a:t>8</a:t>
            </a:r>
            <a:r>
              <a:rPr lang="en-MD" sz="4800" dirty="0"/>
              <a:t>  - </a:t>
            </a:r>
            <a:r>
              <a:rPr lang="ro-RO" sz="4800" dirty="0"/>
              <a:t>0</a:t>
            </a:r>
            <a:r>
              <a:rPr lang="en-US" sz="4800" dirty="0"/>
              <a:t>8</a:t>
            </a:r>
            <a:r>
              <a:rPr lang="en-MD" sz="4800" dirty="0"/>
              <a:t>.0</a:t>
            </a:r>
            <a:r>
              <a:rPr lang="ro-RO" sz="4800" dirty="0"/>
              <a:t>8</a:t>
            </a:r>
            <a:r>
              <a:rPr lang="en-MD" sz="4800" dirty="0"/>
              <a:t>.2021</a:t>
            </a:r>
            <a:endParaRPr lang="en-MD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539302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D" sz="4400" b="0" dirty="0"/>
              <a:t>Cazuri total de import – 1</a:t>
            </a:r>
            <a:r>
              <a:rPr lang="en-US" sz="4400" b="0" dirty="0"/>
              <a:t>.</a:t>
            </a:r>
            <a:r>
              <a:rPr lang="ro-RO" sz="4400" b="0" dirty="0"/>
              <a:t>8</a:t>
            </a:r>
            <a:r>
              <a:rPr lang="en-US" sz="4400" b="0" dirty="0"/>
              <a:t>52</a:t>
            </a:r>
            <a:r>
              <a:rPr lang="en-MD" sz="4400" b="0" dirty="0"/>
              <a:t> cazuri</a:t>
            </a:r>
          </a:p>
          <a:p>
            <a:pPr algn="l"/>
            <a:r>
              <a:rPr lang="en-MD" sz="4400" b="0" dirty="0"/>
              <a:t>Cazuri de import în săptămâna </a:t>
            </a:r>
            <a:r>
              <a:rPr lang="ro-RO" sz="4400" b="0" dirty="0"/>
              <a:t>3</a:t>
            </a:r>
            <a:r>
              <a:rPr lang="en-US" sz="4400" b="0" dirty="0"/>
              <a:t>1</a:t>
            </a:r>
            <a:r>
              <a:rPr lang="en-MD" sz="4400" b="0" dirty="0"/>
              <a:t> din 2021</a:t>
            </a:r>
          </a:p>
          <a:p>
            <a:pPr algn="l"/>
            <a:r>
              <a:rPr lang="en-US" sz="4400" dirty="0"/>
              <a:t>51</a:t>
            </a:r>
            <a:r>
              <a:rPr lang="en-MD" sz="4400" dirty="0"/>
              <a:t> 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3561349" y="3602600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solidFill>
                  <a:schemeClr val="bg1"/>
                </a:solidFill>
              </a:rPr>
              <a:t>0</a:t>
            </a:r>
            <a:r>
              <a:rPr lang="en-US" sz="4800" dirty="0">
                <a:solidFill>
                  <a:schemeClr val="bg1"/>
                </a:solidFill>
              </a:rPr>
              <a:t>8</a:t>
            </a:r>
            <a:r>
              <a:rPr lang="en-MD" sz="4800" dirty="0">
                <a:solidFill>
                  <a:schemeClr val="bg1"/>
                </a:solidFill>
              </a:rPr>
              <a:t>.0</a:t>
            </a:r>
            <a:r>
              <a:rPr lang="ro-RO" sz="4800" dirty="0">
                <a:solidFill>
                  <a:schemeClr val="bg1"/>
                </a:solidFill>
              </a:rPr>
              <a:t>8</a:t>
            </a:r>
            <a:r>
              <a:rPr lang="en-MD" sz="4800" dirty="0">
                <a:solidFill>
                  <a:schemeClr val="bg1"/>
                </a:solidFill>
              </a:rPr>
              <a:t>.2021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3E34360-C2A3-FB43-9698-7F456EDDD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366821"/>
              </p:ext>
            </p:extLst>
          </p:nvPr>
        </p:nvGraphicFramePr>
        <p:xfrm>
          <a:off x="9896474" y="3912781"/>
          <a:ext cx="12283041" cy="842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964578" y="12932917"/>
            <a:ext cx="268020" cy="3693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pPr/>
              <a:t>2</a:t>
            </a:fld>
            <a:endParaRPr sz="1200"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6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69843" y="12932918"/>
            <a:ext cx="26802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40" tIns="91440" rIns="91440" bIns="9144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200"/>
              <a:pPr/>
              <a:t>2</a:t>
            </a:fld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9" y="5327593"/>
            <a:ext cx="17718914" cy="1332853"/>
            <a:chOff x="0" y="-2"/>
            <a:chExt cx="17697906" cy="2285417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482830"/>
                <a:ext cx="10585218" cy="1228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Persoane vindecate</a:t>
                </a:r>
                <a:endParaRPr sz="4000"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112110"/>
                <a:ext cx="5512438" cy="2058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>
                    <a:solidFill>
                      <a:schemeClr val="bg1"/>
                    </a:solidFill>
                  </a:rPr>
                  <a:t>252.908</a:t>
                </a:r>
                <a:endParaRPr lang="ro-RO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785711"/>
            <a:ext cx="17483724" cy="1200329"/>
            <a:chOff x="0" y="-28349"/>
            <a:chExt cx="17708409" cy="2345122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60998"/>
                <a:ext cx="10752129" cy="1563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Numărul total de cazuri</a:t>
                </a:r>
                <a:endParaRPr sz="4000"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28349"/>
              <a:ext cx="6088441" cy="2345122"/>
              <a:chOff x="-1" y="-31360"/>
              <a:chExt cx="6088440" cy="2345119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31360"/>
                <a:ext cx="5512438" cy="2345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260.630</a:t>
                </a:r>
                <a:endParaRPr sz="6600"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9" y="6997261"/>
            <a:ext cx="17718914" cy="1200329"/>
            <a:chOff x="0" y="-31449"/>
            <a:chExt cx="17708409" cy="2351317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2" y="358933"/>
                <a:ext cx="10752127" cy="1567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Total decese</a:t>
                </a:r>
                <a:endParaRPr sz="4000"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31449"/>
              <a:ext cx="6088441" cy="2351317"/>
              <a:chOff x="-1" y="-34460"/>
              <a:chExt cx="6088440" cy="2351314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34460"/>
                <a:ext cx="5512438" cy="235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6.282</a:t>
                </a:r>
                <a:endParaRPr sz="6600"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9" y="10392722"/>
            <a:ext cx="17718914" cy="1200329"/>
            <a:chOff x="0" y="-31449"/>
            <a:chExt cx="17708409" cy="2351317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2" y="358936"/>
                <a:ext cx="10752127" cy="1567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Pacienți în stare extrem de gravă</a:t>
                </a:r>
                <a:endParaRPr sz="4000"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31449"/>
              <a:ext cx="6088441" cy="2351317"/>
              <a:chOff x="-1" y="-34460"/>
              <a:chExt cx="6088440" cy="2351314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34460"/>
                <a:ext cx="5512438" cy="235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65</a:t>
                </a:r>
                <a:endParaRPr sz="6600"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71558" y="8641927"/>
            <a:ext cx="17697908" cy="1200329"/>
            <a:chOff x="0" y="-32997"/>
            <a:chExt cx="17697906" cy="2354422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1" y="394431"/>
                <a:ext cx="10585218" cy="1405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C</a:t>
                </a:r>
                <a:r>
                  <a:rPr sz="4000" dirty="0" err="1"/>
                  <a:t>azuri</a:t>
                </a:r>
                <a:r>
                  <a:rPr sz="4000" dirty="0"/>
                  <a:t> </a:t>
                </a:r>
                <a:r>
                  <a:rPr lang="ro-RO" sz="4000" dirty="0"/>
                  <a:t>active</a:t>
                </a:r>
                <a:endParaRPr sz="4000"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32997"/>
              <a:ext cx="6088441" cy="2354422"/>
              <a:chOff x="-1" y="-36008"/>
              <a:chExt cx="6088440" cy="2354418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1" y="-36008"/>
                <a:ext cx="5512438" cy="2354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>
                    <a:solidFill>
                      <a:schemeClr val="bg1"/>
                    </a:solidFill>
                  </a:rPr>
                  <a:t>1440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Indicatori COVID</a:t>
            </a:r>
            <a:br>
              <a:rPr lang="en-MD" sz="7200" dirty="0"/>
            </a:br>
            <a:r>
              <a:rPr lang="en-US" sz="7200" dirty="0">
                <a:solidFill>
                  <a:schemeClr val="bg1"/>
                </a:solidFill>
              </a:rPr>
              <a:t>08</a:t>
            </a:r>
            <a:r>
              <a:rPr lang="en-MD" sz="7200" dirty="0">
                <a:solidFill>
                  <a:schemeClr val="bg1"/>
                </a:solidFill>
              </a:rPr>
              <a:t>.0</a:t>
            </a:r>
            <a:r>
              <a:rPr lang="en-US" sz="7200" dirty="0">
                <a:solidFill>
                  <a:schemeClr val="bg1"/>
                </a:solidFill>
              </a:rPr>
              <a:t>8</a:t>
            </a:r>
            <a:r>
              <a:rPr lang="en-MD" sz="7200" dirty="0">
                <a:solidFill>
                  <a:schemeClr val="bg1"/>
                </a:solidFill>
              </a:rPr>
              <a:t>.2021</a:t>
            </a:r>
            <a:endParaRPr lang="en-MD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</a:t>
            </a:r>
            <a:r>
              <a:rPr lang="en-US" dirty="0"/>
              <a:t>58</a:t>
            </a:r>
            <a:r>
              <a:rPr lang="en-MD" dirty="0"/>
              <a:t> cazuri la 100 mii persoane</a:t>
            </a:r>
          </a:p>
          <a:p>
            <a:r>
              <a:rPr lang="en-MD" dirty="0"/>
              <a:t>Incidența totală – </a:t>
            </a:r>
            <a:r>
              <a:rPr lang="en-US" dirty="0"/>
              <a:t>7.503 </a:t>
            </a:r>
            <a:r>
              <a:rPr lang="en-MD" dirty="0"/>
              <a:t>cazuri la 100 mii persoane</a:t>
            </a:r>
          </a:p>
          <a:p>
            <a:r>
              <a:rPr lang="en-MD" dirty="0"/>
              <a:t>Mortalitatea ultimele 14 zile – </a:t>
            </a:r>
            <a:r>
              <a:rPr lang="en-US" dirty="0"/>
              <a:t>1</a:t>
            </a:r>
            <a:r>
              <a:rPr lang="en-MD" dirty="0"/>
              <a:t> decese la 100 mii persoane</a:t>
            </a:r>
          </a:p>
          <a:p>
            <a:r>
              <a:rPr lang="en-MD" dirty="0"/>
              <a:t>Mortalitatea totală – 1</a:t>
            </a:r>
            <a:r>
              <a:rPr lang="en-US" dirty="0"/>
              <a:t>81</a:t>
            </a:r>
            <a:r>
              <a:rPr lang="ro-RO" dirty="0"/>
              <a:t> </a:t>
            </a:r>
            <a:r>
              <a:rPr lang="en-MD" dirty="0"/>
              <a:t>decese la 100 mii persoane</a:t>
            </a:r>
          </a:p>
          <a:p>
            <a:r>
              <a:rPr lang="en-MD" dirty="0"/>
              <a:t>Rata fatalității ultimele 14 zile – </a:t>
            </a:r>
            <a:r>
              <a:rPr lang="en-US" dirty="0"/>
              <a:t>1.89 </a:t>
            </a:r>
            <a:r>
              <a:rPr lang="en-MD" dirty="0"/>
              <a:t>decese la 100 de cazuri</a:t>
            </a:r>
          </a:p>
          <a:p>
            <a:r>
              <a:rPr lang="en-MD" dirty="0"/>
              <a:t>Rata fatalității totală – 2.</a:t>
            </a:r>
            <a:r>
              <a:rPr lang="en-US" dirty="0"/>
              <a:t>4</a:t>
            </a:r>
            <a:r>
              <a:rPr lang="en-MD" dirty="0"/>
              <a:t> decese la 100 de cazuri</a:t>
            </a:r>
          </a:p>
          <a:p>
            <a:r>
              <a:rPr lang="en-MD" dirty="0"/>
              <a:t>Forme grave – </a:t>
            </a:r>
            <a:r>
              <a:rPr lang="en-US" dirty="0"/>
              <a:t>10.1</a:t>
            </a:r>
            <a:r>
              <a:rPr lang="en-MD" dirty="0"/>
              <a:t>%</a:t>
            </a:r>
          </a:p>
          <a:p>
            <a:r>
              <a:rPr lang="en-MD" dirty="0"/>
              <a:t>Forme medii – </a:t>
            </a:r>
            <a:r>
              <a:rPr lang="en-US" dirty="0"/>
              <a:t>6.9</a:t>
            </a:r>
            <a:r>
              <a:rPr lang="en-MD" dirty="0"/>
              <a:t>%</a:t>
            </a:r>
          </a:p>
          <a:p>
            <a:r>
              <a:rPr lang="en-MD" dirty="0"/>
              <a:t>Forme ușoare și asimptomatici – </a:t>
            </a:r>
            <a:r>
              <a:rPr lang="en-US" dirty="0"/>
              <a:t>83.0</a:t>
            </a:r>
            <a:r>
              <a:rPr lang="en-MD" dirty="0"/>
              <a:t>%</a:t>
            </a:r>
          </a:p>
          <a:p>
            <a:r>
              <a:rPr lang="en-MD" dirty="0"/>
              <a:t>Media cazurilor ultimele 14 zile – </a:t>
            </a:r>
            <a:r>
              <a:rPr lang="en-US" dirty="0"/>
              <a:t>143</a:t>
            </a:r>
            <a:r>
              <a:rPr lang="en-MD" dirty="0"/>
              <a:t>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</a:t>
            </a:r>
            <a:r>
              <a:rPr lang="ro-RO" b="1" dirty="0"/>
              <a:t>1.</a:t>
            </a:r>
            <a:r>
              <a:rPr lang="en-US" b="1" dirty="0"/>
              <a:t>12</a:t>
            </a:r>
            <a:endParaRPr lang="en-M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08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en-US" sz="6000" dirty="0">
                <a:solidFill>
                  <a:schemeClr val="bg1"/>
                </a:solidFill>
              </a:rPr>
              <a:t>8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F5403DC6-0A4D-489D-8847-2E4930D98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271443"/>
              </p:ext>
            </p:extLst>
          </p:nvPr>
        </p:nvGraphicFramePr>
        <p:xfrm>
          <a:off x="1616149" y="4082901"/>
          <a:ext cx="21945599" cy="908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8597794" y="6640677"/>
            <a:ext cx="0" cy="2886104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-1" y="558865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it-IT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it-IT" sz="5500" b="1" dirty="0">
                <a:solidFill>
                  <a:srgbClr val="000000"/>
                </a:solidFill>
                <a:latin typeface="Open Sans"/>
              </a:rPr>
              <a:t> la 100 mii populație ultimele 14 zile, 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r>
              <a:rPr lang="it-IT" sz="5500" b="1" dirty="0">
                <a:solidFill>
                  <a:srgbClr val="000000"/>
                </a:solidFill>
                <a:latin typeface="Open Sans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3273864" y="3130409"/>
            <a:ext cx="800099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</a:t>
            </a:r>
            <a:r>
              <a:rPr lang="en-US" dirty="0"/>
              <a:t>2</a:t>
            </a:r>
            <a:r>
              <a:rPr lang="ro-RO" dirty="0"/>
              <a:t>60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ro-RO" dirty="0"/>
              <a:t>630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</a:t>
            </a:r>
            <a:r>
              <a:rPr lang="ro-RO" dirty="0"/>
              <a:t>ultimele 14 zile </a:t>
            </a:r>
            <a:r>
              <a:rPr lang="en-MD" dirty="0"/>
              <a:t>= </a:t>
            </a:r>
            <a:r>
              <a:rPr lang="ro-RO" dirty="0"/>
              <a:t>58 c</a:t>
            </a:r>
            <a:r>
              <a:rPr lang="en-MD" dirty="0"/>
              <a:t>azuri la 1</a:t>
            </a:r>
            <a:r>
              <a:rPr lang="ro-RO" dirty="0"/>
              <a:t>00 mii</a:t>
            </a:r>
            <a:r>
              <a:rPr lang="en-MD" dirty="0"/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400" dirty="0"/>
              <a:t>Distribuția săptămânală a cazurilor, deceselor și vindecaților</a:t>
            </a:r>
            <a:br>
              <a:rPr lang="en-MD" sz="6400" dirty="0"/>
            </a:br>
            <a:r>
              <a:rPr lang="en-MD" sz="6400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r>
              <a:rPr lang="en-MD" sz="3800" b="1" dirty="0"/>
              <a:t>Săptămâna </a:t>
            </a:r>
            <a:r>
              <a:rPr lang="en-US" sz="3800" b="1" dirty="0"/>
              <a:t>31</a:t>
            </a:r>
            <a:r>
              <a:rPr lang="en-MD" sz="3800" b="1" dirty="0"/>
              <a:t> din 2021  (</a:t>
            </a:r>
            <a:r>
              <a:rPr lang="en-US" sz="3800" b="1" dirty="0"/>
              <a:t>02</a:t>
            </a:r>
            <a:r>
              <a:rPr lang="en-MD" sz="3800" b="1" dirty="0"/>
              <a:t>.0</a:t>
            </a:r>
            <a:r>
              <a:rPr lang="en-US" sz="3800" b="1" dirty="0"/>
              <a:t>8 </a:t>
            </a:r>
            <a:r>
              <a:rPr lang="en-MD" sz="3800" b="1" dirty="0"/>
              <a:t>-</a:t>
            </a:r>
            <a:r>
              <a:rPr lang="en-US" sz="3800" b="1" dirty="0"/>
              <a:t> 08</a:t>
            </a:r>
            <a:r>
              <a:rPr lang="en-MD" sz="3800" b="1" dirty="0"/>
              <a:t>.0</a:t>
            </a:r>
            <a:r>
              <a:rPr lang="en-US" sz="3800" b="1" dirty="0"/>
              <a:t>8</a:t>
            </a:r>
            <a:r>
              <a:rPr lang="en-MD" sz="3800" b="1" dirty="0"/>
              <a:t>.2021) comparativ </a:t>
            </a:r>
          </a:p>
          <a:p>
            <a:pPr marL="0" indent="0">
              <a:buNone/>
            </a:pPr>
            <a:r>
              <a:rPr lang="en-MD" sz="3800" b="1" dirty="0"/>
              <a:t>cu săptămâna </a:t>
            </a:r>
            <a:r>
              <a:rPr lang="en-US" sz="3800" b="1" dirty="0"/>
              <a:t>30</a:t>
            </a:r>
            <a:r>
              <a:rPr lang="en-MD" sz="3800" b="1" dirty="0"/>
              <a:t> din 2021:</a:t>
            </a:r>
          </a:p>
          <a:p>
            <a:r>
              <a:rPr lang="en-MD" sz="3800" dirty="0"/>
              <a:t>Numărul de cazuri a </a:t>
            </a:r>
            <a:r>
              <a:rPr lang="en-US" sz="3800" dirty="0" err="1"/>
              <a:t>crescut</a:t>
            </a:r>
            <a:r>
              <a:rPr lang="en-MD" sz="3800" dirty="0"/>
              <a:t> cu </a:t>
            </a:r>
            <a:r>
              <a:rPr lang="en-US" sz="3800" dirty="0"/>
              <a:t>16.9</a:t>
            </a:r>
            <a:r>
              <a:rPr lang="en-MD" sz="3800" dirty="0"/>
              <a:t>%</a:t>
            </a:r>
          </a:p>
          <a:p>
            <a:r>
              <a:rPr lang="en-MD" sz="3800" dirty="0"/>
              <a:t>Numărul de decese a </a:t>
            </a:r>
            <a:r>
              <a:rPr lang="en-US" sz="3800" dirty="0" err="1"/>
              <a:t>crescut</a:t>
            </a:r>
            <a:r>
              <a:rPr lang="en-US" sz="3800" dirty="0"/>
              <a:t> </a:t>
            </a:r>
            <a:r>
              <a:rPr lang="en-MD" sz="3800" dirty="0"/>
              <a:t>cu </a:t>
            </a:r>
            <a:r>
              <a:rPr lang="en-US" sz="3800" dirty="0"/>
              <a:t>145.5</a:t>
            </a:r>
            <a:r>
              <a:rPr lang="en-MD" sz="3800" dirty="0"/>
              <a:t>%</a:t>
            </a:r>
          </a:p>
          <a:p>
            <a:r>
              <a:rPr lang="en-MD" sz="3800" dirty="0"/>
              <a:t>Numărul de vindecați a</a:t>
            </a:r>
            <a:r>
              <a:rPr lang="en-US" sz="3800" dirty="0"/>
              <a:t> </a:t>
            </a:r>
            <a:r>
              <a:rPr lang="en-US" sz="3800" dirty="0" err="1"/>
              <a:t>crescut</a:t>
            </a:r>
            <a:r>
              <a:rPr lang="en-US" sz="3800" dirty="0"/>
              <a:t> cu 30.7</a:t>
            </a:r>
            <a:r>
              <a:rPr lang="en-MD" sz="3800" dirty="0"/>
              <a:t>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08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en-US" sz="6000" dirty="0">
                <a:solidFill>
                  <a:schemeClr val="bg1"/>
                </a:solidFill>
              </a:rPr>
              <a:t>8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43450"/>
              </p:ext>
            </p:extLst>
          </p:nvPr>
        </p:nvGraphicFramePr>
        <p:xfrm>
          <a:off x="446566" y="4933507"/>
          <a:ext cx="23370363" cy="856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7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și investigațiilor de COVID-19,</a:t>
            </a:r>
            <a:r>
              <a:rPr lang="en-US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.08.2021</a:t>
            </a:r>
            <a:endParaRPr lang="en-US" altLang="zh-C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18884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august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49.183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teste efectuate 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/>
              <a:t>* din </a:t>
            </a:r>
            <a:r>
              <a:rPr lang="en-US" sz="2800" i="1" dirty="0" err="1"/>
              <a:t>săptăm</a:t>
            </a:r>
            <a:r>
              <a:rPr lang="ro-RO" sz="2800" i="1" dirty="0"/>
              <a:t>â</a:t>
            </a:r>
            <a:r>
              <a:rPr lang="en-US" sz="2800" i="1" dirty="0" err="1"/>
              <a:t>na</a:t>
            </a:r>
            <a:r>
              <a:rPr lang="en-US" sz="2800" i="1" dirty="0"/>
              <a:t> 22/03-28/03 </a:t>
            </a:r>
            <a:r>
              <a:rPr lang="ro-RO" sz="2800" i="1" dirty="0"/>
              <a:t>este</a:t>
            </a:r>
            <a:r>
              <a:rPr lang="en-US" sz="2800" i="1" dirty="0"/>
              <a:t> </a:t>
            </a:r>
            <a:r>
              <a:rPr lang="en-US" sz="2800" i="1" dirty="0" err="1"/>
              <a:t>calculat</a:t>
            </a:r>
            <a:r>
              <a:rPr lang="en-US" sz="2800" i="1" dirty="0"/>
              <a:t> </a:t>
            </a:r>
            <a:r>
              <a:rPr lang="en-US" sz="2800" i="1" dirty="0" err="1"/>
              <a:t>numărul</a:t>
            </a:r>
            <a:r>
              <a:rPr lang="en-US" sz="2800" i="1" dirty="0"/>
              <a:t> total de teste </a:t>
            </a:r>
            <a:r>
              <a:rPr lang="en-US" sz="2800" i="1" dirty="0" err="1"/>
              <a:t>efectuate</a:t>
            </a:r>
            <a:r>
              <a:rPr lang="en-US" sz="2800" i="1" dirty="0"/>
              <a:t> </a:t>
            </a:r>
            <a:r>
              <a:rPr lang="en-US" sz="2800" i="1" dirty="0" err="1"/>
              <a:t>inclusiv</a:t>
            </a:r>
            <a:r>
              <a:rPr lang="en-US" sz="2800" i="1" dirty="0"/>
              <a:t> </a:t>
            </a:r>
            <a:r>
              <a:rPr lang="en-US" sz="2800" i="1" dirty="0" err="1"/>
              <a:t>cele</a:t>
            </a:r>
            <a:r>
              <a:rPr lang="en-US" sz="2800" i="1" dirty="0"/>
              <a:t> antigen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149506"/>
              </p:ext>
            </p:extLst>
          </p:nvPr>
        </p:nvGraphicFramePr>
        <p:xfrm>
          <a:off x="744279" y="3320968"/>
          <a:ext cx="23214903" cy="911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5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B224026A-855E-7A42-83D7-C9278F1A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08095"/>
              </p:ext>
            </p:extLst>
          </p:nvPr>
        </p:nvGraphicFramePr>
        <p:xfrm>
          <a:off x="589717" y="4465673"/>
          <a:ext cx="22938499" cy="846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9"/>
            <a:ext cx="22090524" cy="161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D" sz="4000" dirty="0"/>
              <a:t>Incidența pentru ultimele 14 zile la 100 mii populație distribuită</a:t>
            </a:r>
            <a:r>
              <a:rPr lang="ro-RO" sz="4000" dirty="0"/>
              <a:t> </a:t>
            </a:r>
            <a:r>
              <a:rPr lang="en-MD" sz="4000" dirty="0"/>
              <a:t>după teritorii </a:t>
            </a:r>
            <a:r>
              <a:rPr lang="ro-RO" sz="4000" dirty="0"/>
              <a:t> </a:t>
            </a:r>
            <a:r>
              <a:rPr lang="en-MD" sz="4000" dirty="0"/>
              <a:t>administrative (</a:t>
            </a:r>
            <a:r>
              <a:rPr lang="ro-RO" sz="4000" dirty="0"/>
              <a:t>0</a:t>
            </a:r>
            <a:r>
              <a:rPr lang="en-US" sz="4000" dirty="0"/>
              <a:t>8</a:t>
            </a:r>
            <a:r>
              <a:rPr lang="en-MD" sz="4000" dirty="0"/>
              <a:t>.0</a:t>
            </a:r>
            <a:r>
              <a:rPr lang="ro-RO" sz="4000" dirty="0"/>
              <a:t>8</a:t>
            </a:r>
            <a:r>
              <a:rPr lang="en-MD" sz="4000" dirty="0"/>
              <a:t>.2021) COVID-19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F60DD-D1A1-4B47-9E37-5DAF1A97D4DD}"/>
              </a:ext>
            </a:extLst>
          </p:cNvPr>
          <p:cNvCxnSpPr>
            <a:cxnSpLocks/>
          </p:cNvCxnSpPr>
          <p:nvPr/>
        </p:nvCxnSpPr>
        <p:spPr>
          <a:xfrm>
            <a:off x="2681369" y="9201628"/>
            <a:ext cx="20582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92380" y="5850573"/>
            <a:ext cx="12801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400" dirty="0"/>
              <a:t>Incidența la 100 mii RM din ultimele 14 zile – </a:t>
            </a:r>
            <a:r>
              <a:rPr lang="en-US" sz="4400" dirty="0"/>
              <a:t>58</a:t>
            </a:r>
            <a:endParaRPr lang="en-MD" sz="4400" dirty="0"/>
          </a:p>
        </p:txBody>
      </p:sp>
    </p:spTree>
    <p:extLst>
      <p:ext uri="{BB962C8B-B14F-4D97-AF65-F5344CB8AC3E}">
        <p14:creationId xmlns:p14="http://schemas.microsoft.com/office/powerpoint/2010/main" val="412711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9A2A3CD-1330-4339-A772-C4948831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99" y="2062334"/>
            <a:ext cx="9999672" cy="11536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373673"/>
            <a:ext cx="150549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dirty="0"/>
              <a:t>19.07 - </a:t>
            </a:r>
            <a:r>
              <a:rPr lang="en-US" dirty="0"/>
              <a:t>01</a:t>
            </a:r>
            <a:r>
              <a:rPr lang="en-MD" dirty="0"/>
              <a:t>.0</a:t>
            </a:r>
            <a:r>
              <a:rPr lang="en-US" dirty="0"/>
              <a:t>8</a:t>
            </a:r>
            <a:r>
              <a:rPr lang="en-MD" dirty="0"/>
              <a:t>.2021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dirty="0"/>
              <a:t>26.07 - 0</a:t>
            </a:r>
            <a:r>
              <a:rPr lang="en-US" dirty="0"/>
              <a:t>8</a:t>
            </a:r>
            <a:r>
              <a:rPr lang="en-MD" dirty="0"/>
              <a:t>.0</a:t>
            </a:r>
            <a:r>
              <a:rPr lang="ro-RO" dirty="0"/>
              <a:t>8</a:t>
            </a:r>
            <a:r>
              <a:rPr lang="en-MD" dirty="0"/>
              <a:t>.2021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RM – </a:t>
            </a:r>
          </a:p>
          <a:p>
            <a:r>
              <a:rPr lang="en-MD" dirty="0"/>
              <a:t> </a:t>
            </a:r>
            <a:r>
              <a:rPr lang="ro-RO" dirty="0"/>
              <a:t>46</a:t>
            </a:r>
            <a:r>
              <a:rPr lang="en-MD" dirty="0"/>
              <a:t> cazuri la 100 mii populație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39BD198-8452-4BA1-AC92-92202ACF3579}"/>
              </a:ext>
            </a:extLst>
          </p:cNvPr>
          <p:cNvSpPr txBox="1"/>
          <p:nvPr/>
        </p:nvSpPr>
        <p:spPr>
          <a:xfrm>
            <a:off x="2945478" y="4670809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100" b="0" dirty="0"/>
              <a:t>B</a:t>
            </a:r>
            <a:r>
              <a:rPr lang="ro-RO" sz="1100" b="0" dirty="0" err="1"/>
              <a:t>ălți</a:t>
            </a:r>
            <a:r>
              <a:rPr lang="en-MD" sz="1200" b="0" dirty="0"/>
              <a:t> – </a:t>
            </a:r>
            <a:r>
              <a:rPr lang="ro-RO" sz="1200" b="0" dirty="0"/>
              <a:t>52</a:t>
            </a:r>
            <a:endParaRPr lang="en-MD" sz="1200" b="0" dirty="0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214393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/>
              <a:t>Transnistria</a:t>
            </a:r>
            <a:r>
              <a:rPr lang="en-MD" sz="2000" dirty="0"/>
              <a:t> – </a:t>
            </a:r>
            <a:r>
              <a:rPr lang="ro-RO" sz="2000" dirty="0"/>
              <a:t>11</a:t>
            </a:r>
            <a:r>
              <a:rPr lang="en-US" sz="2000" dirty="0"/>
              <a:t>5</a:t>
            </a:r>
            <a:endParaRPr lang="en-MD" sz="2000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39B3EC6D-235E-4D74-8AD9-0A5549EE6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150" y="2179292"/>
            <a:ext cx="9999672" cy="11536708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31984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RM – </a:t>
            </a:r>
          </a:p>
          <a:p>
            <a:r>
              <a:rPr lang="en-MD" dirty="0"/>
              <a:t> </a:t>
            </a:r>
            <a:r>
              <a:rPr lang="en-US" dirty="0"/>
              <a:t>58</a:t>
            </a:r>
            <a:r>
              <a:rPr lang="en-MD" dirty="0"/>
              <a:t> cazuri la 100 mii populație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68B13662-0B9F-4FF8-B779-D61A93E655EE}"/>
              </a:ext>
            </a:extLst>
          </p:cNvPr>
          <p:cNvSpPr txBox="1"/>
          <p:nvPr/>
        </p:nvSpPr>
        <p:spPr>
          <a:xfrm>
            <a:off x="14538511" y="4743365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100" b="0" dirty="0"/>
              <a:t>B</a:t>
            </a:r>
            <a:r>
              <a:rPr lang="ro-RO" sz="1100" b="0" dirty="0" err="1"/>
              <a:t>ălți</a:t>
            </a:r>
            <a:r>
              <a:rPr lang="en-MD" sz="1200" b="0" dirty="0"/>
              <a:t> – </a:t>
            </a:r>
            <a:r>
              <a:rPr lang="en-US" sz="1200" b="0" dirty="0"/>
              <a:t>87</a:t>
            </a:r>
            <a:endParaRPr lang="en-MD" sz="1200" b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1CA087E-22B6-48D6-88A8-983900600D89}"/>
              </a:ext>
            </a:extLst>
          </p:cNvPr>
          <p:cNvSpPr txBox="1"/>
          <p:nvPr/>
        </p:nvSpPr>
        <p:spPr>
          <a:xfrm>
            <a:off x="18941144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/>
              <a:t>Transnistria</a:t>
            </a:r>
            <a:r>
              <a:rPr lang="en-MD" sz="2000" dirty="0"/>
              <a:t> – </a:t>
            </a:r>
            <a:r>
              <a:rPr lang="ro-RO" sz="2000" dirty="0"/>
              <a:t>11</a:t>
            </a:r>
            <a:r>
              <a:rPr lang="en-US" sz="2000" dirty="0"/>
              <a:t>6</a:t>
            </a:r>
            <a:endParaRPr lang="en-MD" sz="2000" dirty="0"/>
          </a:p>
        </p:txBody>
      </p:sp>
    </p:spTree>
    <p:extLst>
      <p:ext uri="{BB962C8B-B14F-4D97-AF65-F5344CB8AC3E}">
        <p14:creationId xmlns:p14="http://schemas.microsoft.com/office/powerpoint/2010/main" val="13931440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964DA4E9-3DF8-4A4E-BDE9-65F19F821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922" y="0"/>
            <a:ext cx="10904063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400" dirty="0"/>
              <a:t>Rt – GIS</a:t>
            </a:r>
            <a:br>
              <a:rPr lang="en-MD" sz="6400" dirty="0"/>
            </a:br>
            <a:r>
              <a:rPr lang="en-MD" sz="4800" dirty="0"/>
              <a:t>Numărul de reproducție efectiv</a:t>
            </a:r>
            <a:br>
              <a:rPr lang="en-MD" sz="4800" dirty="0"/>
            </a:br>
            <a:r>
              <a:rPr lang="ro-RO" sz="4800" dirty="0"/>
              <a:t>1.</a:t>
            </a:r>
            <a:r>
              <a:rPr lang="en-US" sz="4800" dirty="0"/>
              <a:t>12</a:t>
            </a:r>
            <a:endParaRPr lang="en-MD" sz="6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6026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>
                <a:solidFill>
                  <a:schemeClr val="bg1"/>
                </a:solidFill>
              </a:rPr>
              <a:t>0</a:t>
            </a:r>
            <a:r>
              <a:rPr lang="en-US" sz="6000" dirty="0">
                <a:solidFill>
                  <a:schemeClr val="bg1"/>
                </a:solidFill>
              </a:rPr>
              <a:t>8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ro-RO" sz="6000" dirty="0">
                <a:solidFill>
                  <a:schemeClr val="bg1"/>
                </a:solidFill>
              </a:rPr>
              <a:t>8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200" b="0" dirty="0"/>
              <a:t>Transnistria – </a:t>
            </a:r>
            <a:r>
              <a:rPr lang="en-US" sz="1200" b="0" dirty="0"/>
              <a:t>1.</a:t>
            </a:r>
            <a:r>
              <a:rPr lang="ro-RO" sz="1200" b="0" dirty="0"/>
              <a:t>0</a:t>
            </a:r>
            <a:r>
              <a:rPr lang="en-US" sz="1200" b="0" dirty="0"/>
              <a:t>0</a:t>
            </a:r>
            <a:endParaRPr lang="en-MD" sz="1200" b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682850" y="3292258"/>
            <a:ext cx="38816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100" b="0" dirty="0"/>
              <a:t>Bălți</a:t>
            </a:r>
            <a:r>
              <a:rPr lang="en-MD" sz="1100" b="0" dirty="0"/>
              <a:t> – </a:t>
            </a:r>
            <a:r>
              <a:rPr lang="en-US" sz="1100" b="0" dirty="0"/>
              <a:t>1.19</a:t>
            </a:r>
            <a:endParaRPr lang="en-MD" sz="1100" b="0" dirty="0"/>
          </a:p>
        </p:txBody>
      </p:sp>
    </p:spTree>
    <p:extLst>
      <p:ext uri="{BB962C8B-B14F-4D97-AF65-F5344CB8AC3E}">
        <p14:creationId xmlns:p14="http://schemas.microsoft.com/office/powerpoint/2010/main" val="311958661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18305</TotalTime>
  <Words>728</Words>
  <Application>Microsoft Office PowerPoint</Application>
  <PresentationFormat>Particularizare</PresentationFormat>
  <Paragraphs>124</Paragraphs>
  <Slides>17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17</vt:i4>
      </vt:variant>
    </vt:vector>
  </HeadingPairs>
  <TitlesOfParts>
    <vt:vector size="32" baseType="lpstr"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Times New Roman</vt:lpstr>
      <vt:lpstr>Wingdings</vt:lpstr>
      <vt:lpstr>White</vt:lpstr>
      <vt:lpstr>Atlas</vt:lpstr>
      <vt:lpstr>Raport săptămânal COVID-19</vt:lpstr>
      <vt:lpstr>COVID-19  </vt:lpstr>
      <vt:lpstr>Indicatori COVID 08.08.2021</vt:lpstr>
      <vt:lpstr>Prezentare PowerPoint</vt:lpstr>
      <vt:lpstr>Distribuția săptămânală a cazurilor, deceselor și vindecaților COVID-19</vt:lpstr>
      <vt:lpstr>Prezentare PowerPoint</vt:lpstr>
      <vt:lpstr>Prezentare PowerPoint</vt:lpstr>
      <vt:lpstr>Prezentare PowerPoint</vt:lpstr>
      <vt:lpstr>Rt – GIS Numărul de reproducție efectiv 1.12</vt:lpstr>
      <vt:lpstr>Analiza descriptivă a cazurilor confirmate COVID-19 (cumulativ)</vt:lpstr>
      <vt:lpstr>Testarea angajaților din instituțiile medicale la COVID-19 </vt:lpstr>
      <vt:lpstr>Personalul instituților medicale infectat cu COVID-19 (cumulativ)</vt:lpstr>
      <vt:lpstr>Copiii și femeile gravide confirmați COVID-19 (cumulativ)</vt:lpstr>
      <vt:lpstr>Analiza descriptivă a deceselor cauzate de COVID-19</vt:lpstr>
      <vt:lpstr>Prezentare PowerPoint</vt:lpstr>
      <vt:lpstr>Cazuri de import 02.08  - 08.08.2021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Vadim</cp:lastModifiedBy>
  <cp:revision>715</cp:revision>
  <dcterms:modified xsi:type="dcterms:W3CDTF">2021-08-09T09:30:29Z</dcterms:modified>
</cp:coreProperties>
</file>