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4.xml" ContentType="application/vnd.openxmlformats-officedocument.themeOverride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9" r:id="rId2"/>
    <p:sldMasterId id="2147483697" r:id="rId3"/>
  </p:sldMasterIdLst>
  <p:notesMasterIdLst>
    <p:notesMasterId r:id="rId22"/>
  </p:notesMasterIdLst>
  <p:sldIdLst>
    <p:sldId id="504" r:id="rId4"/>
    <p:sldId id="588" r:id="rId5"/>
    <p:sldId id="558" r:id="rId6"/>
    <p:sldId id="572" r:id="rId7"/>
    <p:sldId id="402" r:id="rId8"/>
    <p:sldId id="552" r:id="rId9"/>
    <p:sldId id="535" r:id="rId10"/>
    <p:sldId id="536" r:id="rId11"/>
    <p:sldId id="534" r:id="rId12"/>
    <p:sldId id="506" r:id="rId13"/>
    <p:sldId id="589" r:id="rId14"/>
    <p:sldId id="590" r:id="rId15"/>
    <p:sldId id="591" r:id="rId16"/>
    <p:sldId id="592" r:id="rId17"/>
    <p:sldId id="593" r:id="rId18"/>
    <p:sldId id="585" r:id="rId19"/>
    <p:sldId id="586" r:id="rId20"/>
    <p:sldId id="587" r:id="rId2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4910" userDrawn="1">
          <p15:clr>
            <a:srgbClr val="A4A3A4"/>
          </p15:clr>
        </p15:guide>
        <p15:guide id="2" pos="1518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Ciubotaru" initials="DC" lastIdx="1" clrIdx="0">
    <p:extLst>
      <p:ext uri="{19B8F6BF-5375-455C-9EA6-DF929625EA0E}">
        <p15:presenceInfo xmlns:p15="http://schemas.microsoft.com/office/powerpoint/2012/main" userId="fc2ca31c654db16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0010"/>
    <a:srgbClr val="FE0061"/>
    <a:srgbClr val="1D46F3"/>
    <a:srgbClr val="ADA9BB"/>
    <a:srgbClr val="007949"/>
    <a:srgbClr val="C8C8C8"/>
    <a:srgbClr val="008E40"/>
    <a:srgbClr val="00B1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39" autoAdjust="0"/>
    <p:restoredTop sz="45182" autoAdjust="0"/>
  </p:normalViewPr>
  <p:slideViewPr>
    <p:cSldViewPr snapToGrid="0">
      <p:cViewPr varScale="1">
        <p:scale>
          <a:sx n="23" d="100"/>
          <a:sy n="23" d="100"/>
        </p:scale>
        <p:origin x="2028" y="54"/>
      </p:cViewPr>
      <p:guideLst>
        <p:guide orient="horz" pos="4910"/>
        <p:guide pos="151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Raport%20saptaminal\COVID_MDA_R0_AC_14.11.202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user\Downloads\15%20Baza%20COVID-19%2014-11-2021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Raport%20saptaminal\Saptaminal_COVID-14.11.202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Raport%20saptaminal\Covid%20raportare\Cernelea\Europa%20incep%20aug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Decese%2015.11.202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7.xml"/><Relationship Id="rId1" Type="http://schemas.microsoft.com/office/2011/relationships/chartStyle" Target="style7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1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2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20704072076706E-2"/>
          <c:y val="6.0997954084868744E-2"/>
          <c:w val="0.91805529785305706"/>
          <c:h val="0.75375338057652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Saptamini!$B$1</c:f>
              <c:strCache>
                <c:ptCount val="1"/>
                <c:pt idx="0">
                  <c:v>cazuri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0"/>
              <c:layout>
                <c:manualLayout>
                  <c:x val="-1.2879377431906616E-2"/>
                  <c:y val="6.99074074074071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ADC-4ADD-BFD1-D2A4B0B398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Saptamini!$A$2:$A$91</c:f>
              <c:strCache>
                <c:ptCount val="90"/>
                <c:pt idx="0">
                  <c:v>08.03-15.03</c:v>
                </c:pt>
                <c:pt idx="1">
                  <c:v>16.03-22.03</c:v>
                </c:pt>
                <c:pt idx="2">
                  <c:v>23.03.29.03</c:v>
                </c:pt>
                <c:pt idx="3">
                  <c:v>30.03-05.04</c:v>
                </c:pt>
                <c:pt idx="4">
                  <c:v>06.04-12.04</c:v>
                </c:pt>
                <c:pt idx="5">
                  <c:v>13.04-19.04</c:v>
                </c:pt>
                <c:pt idx="6">
                  <c:v>20.04-26.04</c:v>
                </c:pt>
                <c:pt idx="7">
                  <c:v>27.04-03.05</c:v>
                </c:pt>
                <c:pt idx="8">
                  <c:v>04.05-10.05</c:v>
                </c:pt>
                <c:pt idx="9">
                  <c:v>11.05 -17.05</c:v>
                </c:pt>
                <c:pt idx="10">
                  <c:v>18.05-24.05</c:v>
                </c:pt>
                <c:pt idx="11">
                  <c:v>25.05-31.05</c:v>
                </c:pt>
                <c:pt idx="12">
                  <c:v>01.06-07.06</c:v>
                </c:pt>
                <c:pt idx="13">
                  <c:v>08.06 - 14.06</c:v>
                </c:pt>
                <c:pt idx="14">
                  <c:v>15.06-21.06</c:v>
                </c:pt>
                <c:pt idx="15">
                  <c:v>22.06-28.06</c:v>
                </c:pt>
                <c:pt idx="16">
                  <c:v>29.06-05.07</c:v>
                </c:pt>
                <c:pt idx="17">
                  <c:v>06.07-12.07</c:v>
                </c:pt>
                <c:pt idx="18">
                  <c:v>13.07-19.07</c:v>
                </c:pt>
                <c:pt idx="19">
                  <c:v>20.07-26.07</c:v>
                </c:pt>
                <c:pt idx="20">
                  <c:v>27.07-02.08</c:v>
                </c:pt>
                <c:pt idx="21">
                  <c:v>03.08-09.08</c:v>
                </c:pt>
                <c:pt idx="22">
                  <c:v>10.08-16.08</c:v>
                </c:pt>
                <c:pt idx="23">
                  <c:v>17.08-23.08</c:v>
                </c:pt>
                <c:pt idx="24">
                  <c:v>24.08-30.08</c:v>
                </c:pt>
                <c:pt idx="25">
                  <c:v>31.08-06.09</c:v>
                </c:pt>
                <c:pt idx="26">
                  <c:v>07.09-13.09</c:v>
                </c:pt>
                <c:pt idx="27">
                  <c:v>14.09-20.09</c:v>
                </c:pt>
                <c:pt idx="28">
                  <c:v>21.09-27.09</c:v>
                </c:pt>
                <c:pt idx="29">
                  <c:v>28.09-04.10</c:v>
                </c:pt>
                <c:pt idx="30">
                  <c:v>05.10-11.10</c:v>
                </c:pt>
                <c:pt idx="31">
                  <c:v>12.10-18.10</c:v>
                </c:pt>
                <c:pt idx="32">
                  <c:v>19.10-25.10</c:v>
                </c:pt>
                <c:pt idx="33">
                  <c:v>26.10-01.11</c:v>
                </c:pt>
                <c:pt idx="34">
                  <c:v>02.11-08.11</c:v>
                </c:pt>
                <c:pt idx="35">
                  <c:v>09.11-15.11</c:v>
                </c:pt>
                <c:pt idx="36">
                  <c:v>16.11-22.11</c:v>
                </c:pt>
                <c:pt idx="37">
                  <c:v>23.11-29.11</c:v>
                </c:pt>
                <c:pt idx="38">
                  <c:v>30.11-06.12</c:v>
                </c:pt>
                <c:pt idx="39">
                  <c:v>07.12-13.12</c:v>
                </c:pt>
                <c:pt idx="40">
                  <c:v>14.12-20.12</c:v>
                </c:pt>
                <c:pt idx="41">
                  <c:v>21.12-27.12</c:v>
                </c:pt>
                <c:pt idx="42">
                  <c:v>28.12-03.01</c:v>
                </c:pt>
                <c:pt idx="43">
                  <c:v>04.01-10.01</c:v>
                </c:pt>
                <c:pt idx="44">
                  <c:v>11.01-17.01</c:v>
                </c:pt>
                <c:pt idx="45">
                  <c:v>18.01-24.01</c:v>
                </c:pt>
                <c:pt idx="46">
                  <c:v>25.01-31.01</c:v>
                </c:pt>
                <c:pt idx="47">
                  <c:v>01.02 - 07.02</c:v>
                </c:pt>
                <c:pt idx="48">
                  <c:v>08.02 - 14.02</c:v>
                </c:pt>
                <c:pt idx="49">
                  <c:v>15.02 - 21.02</c:v>
                </c:pt>
                <c:pt idx="50">
                  <c:v>22.02 - 28.02</c:v>
                </c:pt>
                <c:pt idx="51">
                  <c:v>01.03 - 07.03</c:v>
                </c:pt>
                <c:pt idx="52">
                  <c:v>08.03 - 14.03</c:v>
                </c:pt>
                <c:pt idx="53">
                  <c:v>15.03 - 21.03</c:v>
                </c:pt>
                <c:pt idx="54">
                  <c:v>22.03 - 28.03</c:v>
                </c:pt>
                <c:pt idx="55">
                  <c:v>29.03 - 04.04</c:v>
                </c:pt>
                <c:pt idx="56">
                  <c:v>05.04 - 11.04</c:v>
                </c:pt>
                <c:pt idx="57">
                  <c:v>12.04 - 18.04</c:v>
                </c:pt>
                <c:pt idx="58">
                  <c:v>19.04 - 25.04</c:v>
                </c:pt>
                <c:pt idx="59">
                  <c:v>26.04 - 02.05</c:v>
                </c:pt>
                <c:pt idx="60">
                  <c:v>03.05 - 09.05</c:v>
                </c:pt>
                <c:pt idx="61">
                  <c:v>10.05 - 16.05</c:v>
                </c:pt>
                <c:pt idx="62">
                  <c:v>17.05 - 23.05</c:v>
                </c:pt>
                <c:pt idx="63">
                  <c:v>24.05 - 30.05</c:v>
                </c:pt>
                <c:pt idx="64">
                  <c:v>31.05 - 06.06</c:v>
                </c:pt>
                <c:pt idx="65">
                  <c:v>07.06 - 13.06</c:v>
                </c:pt>
                <c:pt idx="66">
                  <c:v>14.06 - 20.06</c:v>
                </c:pt>
                <c:pt idx="67">
                  <c:v>21.06 - 27.06</c:v>
                </c:pt>
                <c:pt idx="68">
                  <c:v>28.06 - 04.07</c:v>
                </c:pt>
                <c:pt idx="69">
                  <c:v>05.07 - 11.07</c:v>
                </c:pt>
                <c:pt idx="70">
                  <c:v>12.07 - 18.07</c:v>
                </c:pt>
                <c:pt idx="71">
                  <c:v>19.07 - 25.07</c:v>
                </c:pt>
                <c:pt idx="72">
                  <c:v>26.07 - 01.08</c:v>
                </c:pt>
                <c:pt idx="73">
                  <c:v>02.08 - 08.08</c:v>
                </c:pt>
                <c:pt idx="74">
                  <c:v>09.08 - 15.08</c:v>
                </c:pt>
                <c:pt idx="75">
                  <c:v>16.08 - 22.08</c:v>
                </c:pt>
                <c:pt idx="76">
                  <c:v>23.08 - 29.08</c:v>
                </c:pt>
                <c:pt idx="77">
                  <c:v>30.08 - 05.09</c:v>
                </c:pt>
                <c:pt idx="78">
                  <c:v>06.09 - 12.09</c:v>
                </c:pt>
                <c:pt idx="79">
                  <c:v>13.09 - 19.09</c:v>
                </c:pt>
                <c:pt idx="80">
                  <c:v>20.09 - 26.09</c:v>
                </c:pt>
                <c:pt idx="81">
                  <c:v>13.09 - 19.09</c:v>
                </c:pt>
                <c:pt idx="82">
                  <c:v>20.09 - 26.09</c:v>
                </c:pt>
                <c:pt idx="83">
                  <c:v>27.09 - 03.10</c:v>
                </c:pt>
                <c:pt idx="84">
                  <c:v>04.10 - 10.10</c:v>
                </c:pt>
                <c:pt idx="85">
                  <c:v>11.10 - 17.10</c:v>
                </c:pt>
                <c:pt idx="86">
                  <c:v>18.10 - 24.10</c:v>
                </c:pt>
                <c:pt idx="87">
                  <c:v>25.10 - 31.10</c:v>
                </c:pt>
                <c:pt idx="88">
                  <c:v>01.11 - 07.11</c:v>
                </c:pt>
                <c:pt idx="89">
                  <c:v>08.11 - 14.11</c:v>
                </c:pt>
              </c:strCache>
            </c:strRef>
          </c:cat>
          <c:val>
            <c:numRef>
              <c:f>Saptamini!$B$2:$B$91</c:f>
              <c:numCache>
                <c:formatCode>General</c:formatCode>
                <c:ptCount val="90"/>
                <c:pt idx="0">
                  <c:v>23</c:v>
                </c:pt>
                <c:pt idx="1">
                  <c:v>71</c:v>
                </c:pt>
                <c:pt idx="2">
                  <c:v>169</c:v>
                </c:pt>
                <c:pt idx="3">
                  <c:v>601</c:v>
                </c:pt>
                <c:pt idx="4">
                  <c:v>798</c:v>
                </c:pt>
                <c:pt idx="5">
                  <c:v>810</c:v>
                </c:pt>
                <c:pt idx="6">
                  <c:v>936</c:v>
                </c:pt>
                <c:pt idx="7">
                  <c:v>713</c:v>
                </c:pt>
                <c:pt idx="8">
                  <c:v>806</c:v>
                </c:pt>
                <c:pt idx="9">
                  <c:v>1133</c:v>
                </c:pt>
                <c:pt idx="10">
                  <c:v>1033</c:v>
                </c:pt>
                <c:pt idx="11">
                  <c:v>1158</c:v>
                </c:pt>
                <c:pt idx="12">
                  <c:v>1449</c:v>
                </c:pt>
                <c:pt idx="13">
                  <c:v>2040</c:v>
                </c:pt>
                <c:pt idx="14">
                  <c:v>2460</c:v>
                </c:pt>
                <c:pt idx="15">
                  <c:v>2050</c:v>
                </c:pt>
                <c:pt idx="16">
                  <c:v>1564</c:v>
                </c:pt>
                <c:pt idx="17">
                  <c:v>1568</c:v>
                </c:pt>
                <c:pt idx="18">
                  <c:v>1598</c:v>
                </c:pt>
                <c:pt idx="19">
                  <c:v>2054</c:v>
                </c:pt>
                <c:pt idx="20">
                  <c:v>2328</c:v>
                </c:pt>
                <c:pt idx="21">
                  <c:v>2298</c:v>
                </c:pt>
                <c:pt idx="22">
                  <c:v>2523</c:v>
                </c:pt>
                <c:pt idx="23">
                  <c:v>3295</c:v>
                </c:pt>
                <c:pt idx="24">
                  <c:v>3222</c:v>
                </c:pt>
                <c:pt idx="25">
                  <c:v>3097</c:v>
                </c:pt>
                <c:pt idx="26">
                  <c:v>3181</c:v>
                </c:pt>
                <c:pt idx="27">
                  <c:v>3618</c:v>
                </c:pt>
                <c:pt idx="28">
                  <c:v>4279</c:v>
                </c:pt>
                <c:pt idx="29">
                  <c:v>5704</c:v>
                </c:pt>
                <c:pt idx="30">
                  <c:v>5572</c:v>
                </c:pt>
                <c:pt idx="31">
                  <c:v>4899</c:v>
                </c:pt>
                <c:pt idx="32">
                  <c:v>4453</c:v>
                </c:pt>
                <c:pt idx="33">
                  <c:v>5079</c:v>
                </c:pt>
                <c:pt idx="34">
                  <c:v>5764</c:v>
                </c:pt>
                <c:pt idx="35">
                  <c:v>6933</c:v>
                </c:pt>
                <c:pt idx="36">
                  <c:v>8662</c:v>
                </c:pt>
                <c:pt idx="37">
                  <c:v>9076</c:v>
                </c:pt>
                <c:pt idx="38">
                  <c:v>9348</c:v>
                </c:pt>
                <c:pt idx="39">
                  <c:v>10153</c:v>
                </c:pt>
                <c:pt idx="40">
                  <c:v>8689</c:v>
                </c:pt>
                <c:pt idx="41">
                  <c:v>6148</c:v>
                </c:pt>
                <c:pt idx="42">
                  <c:v>4518</c:v>
                </c:pt>
                <c:pt idx="43">
                  <c:v>3518</c:v>
                </c:pt>
                <c:pt idx="44">
                  <c:v>3463</c:v>
                </c:pt>
                <c:pt idx="45">
                  <c:v>3348</c:v>
                </c:pt>
                <c:pt idx="46">
                  <c:v>3602</c:v>
                </c:pt>
                <c:pt idx="47">
                  <c:v>4765</c:v>
                </c:pt>
                <c:pt idx="48">
                  <c:v>5617</c:v>
                </c:pt>
                <c:pt idx="49">
                  <c:v>6566</c:v>
                </c:pt>
                <c:pt idx="50">
                  <c:v>8701</c:v>
                </c:pt>
                <c:pt idx="51">
                  <c:v>9799</c:v>
                </c:pt>
                <c:pt idx="52">
                  <c:v>9211</c:v>
                </c:pt>
                <c:pt idx="53">
                  <c:v>10571</c:v>
                </c:pt>
                <c:pt idx="54">
                  <c:v>11487</c:v>
                </c:pt>
                <c:pt idx="55">
                  <c:v>8566</c:v>
                </c:pt>
                <c:pt idx="56">
                  <c:v>6130</c:v>
                </c:pt>
                <c:pt idx="57">
                  <c:v>4680</c:v>
                </c:pt>
                <c:pt idx="58">
                  <c:v>3242</c:v>
                </c:pt>
                <c:pt idx="59">
                  <c:v>2196</c:v>
                </c:pt>
                <c:pt idx="60">
                  <c:v>1414</c:v>
                </c:pt>
                <c:pt idx="61">
                  <c:v>1096</c:v>
                </c:pt>
                <c:pt idx="62">
                  <c:v>831</c:v>
                </c:pt>
                <c:pt idx="63">
                  <c:v>469</c:v>
                </c:pt>
                <c:pt idx="64">
                  <c:v>308</c:v>
                </c:pt>
                <c:pt idx="65">
                  <c:v>344</c:v>
                </c:pt>
                <c:pt idx="66">
                  <c:v>343</c:v>
                </c:pt>
                <c:pt idx="67">
                  <c:v>419</c:v>
                </c:pt>
                <c:pt idx="68">
                  <c:v>411</c:v>
                </c:pt>
                <c:pt idx="69">
                  <c:v>497</c:v>
                </c:pt>
                <c:pt idx="70">
                  <c:v>479</c:v>
                </c:pt>
                <c:pt idx="71">
                  <c:v>678</c:v>
                </c:pt>
                <c:pt idx="72">
                  <c:v>925</c:v>
                </c:pt>
                <c:pt idx="73">
                  <c:v>1081</c:v>
                </c:pt>
                <c:pt idx="74">
                  <c:v>1414</c:v>
                </c:pt>
                <c:pt idx="75">
                  <c:v>2388</c:v>
                </c:pt>
                <c:pt idx="76">
                  <c:v>2556</c:v>
                </c:pt>
                <c:pt idx="77">
                  <c:v>3231</c:v>
                </c:pt>
                <c:pt idx="78">
                  <c:v>4593</c:v>
                </c:pt>
                <c:pt idx="79">
                  <c:v>6888</c:v>
                </c:pt>
                <c:pt idx="80">
                  <c:v>7325</c:v>
                </c:pt>
                <c:pt idx="81">
                  <c:v>6888</c:v>
                </c:pt>
                <c:pt idx="82">
                  <c:v>7325</c:v>
                </c:pt>
                <c:pt idx="83">
                  <c:v>8207</c:v>
                </c:pt>
                <c:pt idx="84">
                  <c:v>9443</c:v>
                </c:pt>
                <c:pt idx="85">
                  <c:v>9882</c:v>
                </c:pt>
                <c:pt idx="86">
                  <c:v>11471</c:v>
                </c:pt>
                <c:pt idx="87">
                  <c:v>9765</c:v>
                </c:pt>
                <c:pt idx="88">
                  <c:v>8208</c:v>
                </c:pt>
                <c:pt idx="89">
                  <c:v>6861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DC-4ADD-BFD1-D2A4B0B398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067456"/>
        <c:axId val="148068992"/>
      </c:barChart>
      <c:lineChart>
        <c:grouping val="standard"/>
        <c:varyColors val="0"/>
        <c:ser>
          <c:idx val="2"/>
          <c:order val="2"/>
          <c:tx>
            <c:strRef>
              <c:f>Saptamini!$D$1</c:f>
              <c:strCache>
                <c:ptCount val="1"/>
                <c:pt idx="0">
                  <c:v>vindecați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Saptamini!$A$2:$A$91</c:f>
              <c:strCache>
                <c:ptCount val="90"/>
                <c:pt idx="0">
                  <c:v>08.03-15.03</c:v>
                </c:pt>
                <c:pt idx="1">
                  <c:v>16.03-22.03</c:v>
                </c:pt>
                <c:pt idx="2">
                  <c:v>23.03.29.03</c:v>
                </c:pt>
                <c:pt idx="3">
                  <c:v>30.03-05.04</c:v>
                </c:pt>
                <c:pt idx="4">
                  <c:v>06.04-12.04</c:v>
                </c:pt>
                <c:pt idx="5">
                  <c:v>13.04-19.04</c:v>
                </c:pt>
                <c:pt idx="6">
                  <c:v>20.04-26.04</c:v>
                </c:pt>
                <c:pt idx="7">
                  <c:v>27.04-03.05</c:v>
                </c:pt>
                <c:pt idx="8">
                  <c:v>04.05-10.05</c:v>
                </c:pt>
                <c:pt idx="9">
                  <c:v>11.05 -17.05</c:v>
                </c:pt>
                <c:pt idx="10">
                  <c:v>18.05-24.05</c:v>
                </c:pt>
                <c:pt idx="11">
                  <c:v>25.05-31.05</c:v>
                </c:pt>
                <c:pt idx="12">
                  <c:v>01.06-07.06</c:v>
                </c:pt>
                <c:pt idx="13">
                  <c:v>08.06 - 14.06</c:v>
                </c:pt>
                <c:pt idx="14">
                  <c:v>15.06-21.06</c:v>
                </c:pt>
                <c:pt idx="15">
                  <c:v>22.06-28.06</c:v>
                </c:pt>
                <c:pt idx="16">
                  <c:v>29.06-05.07</c:v>
                </c:pt>
                <c:pt idx="17">
                  <c:v>06.07-12.07</c:v>
                </c:pt>
                <c:pt idx="18">
                  <c:v>13.07-19.07</c:v>
                </c:pt>
                <c:pt idx="19">
                  <c:v>20.07-26.07</c:v>
                </c:pt>
                <c:pt idx="20">
                  <c:v>27.07-02.08</c:v>
                </c:pt>
                <c:pt idx="21">
                  <c:v>03.08-09.08</c:v>
                </c:pt>
                <c:pt idx="22">
                  <c:v>10.08-16.08</c:v>
                </c:pt>
                <c:pt idx="23">
                  <c:v>17.08-23.08</c:v>
                </c:pt>
                <c:pt idx="24">
                  <c:v>24.08-30.08</c:v>
                </c:pt>
                <c:pt idx="25">
                  <c:v>31.08-06.09</c:v>
                </c:pt>
                <c:pt idx="26">
                  <c:v>07.09-13.09</c:v>
                </c:pt>
                <c:pt idx="27">
                  <c:v>14.09-20.09</c:v>
                </c:pt>
                <c:pt idx="28">
                  <c:v>21.09-27.09</c:v>
                </c:pt>
                <c:pt idx="29">
                  <c:v>28.09-04.10</c:v>
                </c:pt>
                <c:pt idx="30">
                  <c:v>05.10-11.10</c:v>
                </c:pt>
                <c:pt idx="31">
                  <c:v>12.10-18.10</c:v>
                </c:pt>
                <c:pt idx="32">
                  <c:v>19.10-25.10</c:v>
                </c:pt>
                <c:pt idx="33">
                  <c:v>26.10-01.11</c:v>
                </c:pt>
                <c:pt idx="34">
                  <c:v>02.11-08.11</c:v>
                </c:pt>
                <c:pt idx="35">
                  <c:v>09.11-15.11</c:v>
                </c:pt>
                <c:pt idx="36">
                  <c:v>16.11-22.11</c:v>
                </c:pt>
                <c:pt idx="37">
                  <c:v>23.11-29.11</c:v>
                </c:pt>
                <c:pt idx="38">
                  <c:v>30.11-06.12</c:v>
                </c:pt>
                <c:pt idx="39">
                  <c:v>07.12-13.12</c:v>
                </c:pt>
                <c:pt idx="40">
                  <c:v>14.12-20.12</c:v>
                </c:pt>
                <c:pt idx="41">
                  <c:v>21.12-27.12</c:v>
                </c:pt>
                <c:pt idx="42">
                  <c:v>28.12-03.01</c:v>
                </c:pt>
                <c:pt idx="43">
                  <c:v>04.01-10.01</c:v>
                </c:pt>
                <c:pt idx="44">
                  <c:v>11.01-17.01</c:v>
                </c:pt>
                <c:pt idx="45">
                  <c:v>18.01-24.01</c:v>
                </c:pt>
                <c:pt idx="46">
                  <c:v>25.01-31.01</c:v>
                </c:pt>
                <c:pt idx="47">
                  <c:v>01.02 - 07.02</c:v>
                </c:pt>
                <c:pt idx="48">
                  <c:v>08.02 - 14.02</c:v>
                </c:pt>
                <c:pt idx="49">
                  <c:v>15.02 - 21.02</c:v>
                </c:pt>
                <c:pt idx="50">
                  <c:v>22.02 - 28.02</c:v>
                </c:pt>
                <c:pt idx="51">
                  <c:v>01.03 - 07.03</c:v>
                </c:pt>
                <c:pt idx="52">
                  <c:v>08.03 - 14.03</c:v>
                </c:pt>
                <c:pt idx="53">
                  <c:v>15.03 - 21.03</c:v>
                </c:pt>
                <c:pt idx="54">
                  <c:v>22.03 - 28.03</c:v>
                </c:pt>
                <c:pt idx="55">
                  <c:v>29.03 - 04.04</c:v>
                </c:pt>
                <c:pt idx="56">
                  <c:v>05.04 - 11.04</c:v>
                </c:pt>
                <c:pt idx="57">
                  <c:v>12.04 - 18.04</c:v>
                </c:pt>
                <c:pt idx="58">
                  <c:v>19.04 - 25.04</c:v>
                </c:pt>
                <c:pt idx="59">
                  <c:v>26.04 - 02.05</c:v>
                </c:pt>
                <c:pt idx="60">
                  <c:v>03.05 - 09.05</c:v>
                </c:pt>
                <c:pt idx="61">
                  <c:v>10.05 - 16.05</c:v>
                </c:pt>
                <c:pt idx="62">
                  <c:v>17.05 - 23.05</c:v>
                </c:pt>
                <c:pt idx="63">
                  <c:v>24.05 - 30.05</c:v>
                </c:pt>
                <c:pt idx="64">
                  <c:v>31.05 - 06.06</c:v>
                </c:pt>
                <c:pt idx="65">
                  <c:v>07.06 - 13.06</c:v>
                </c:pt>
                <c:pt idx="66">
                  <c:v>14.06 - 20.06</c:v>
                </c:pt>
                <c:pt idx="67">
                  <c:v>21.06 - 27.06</c:v>
                </c:pt>
                <c:pt idx="68">
                  <c:v>28.06 - 04.07</c:v>
                </c:pt>
                <c:pt idx="69">
                  <c:v>05.07 - 11.07</c:v>
                </c:pt>
                <c:pt idx="70">
                  <c:v>12.07 - 18.07</c:v>
                </c:pt>
                <c:pt idx="71">
                  <c:v>19.07 - 25.07</c:v>
                </c:pt>
                <c:pt idx="72">
                  <c:v>26.07 - 01.08</c:v>
                </c:pt>
                <c:pt idx="73">
                  <c:v>02.08 - 08.08</c:v>
                </c:pt>
                <c:pt idx="74">
                  <c:v>09.08 - 15.08</c:v>
                </c:pt>
                <c:pt idx="75">
                  <c:v>16.08 - 22.08</c:v>
                </c:pt>
                <c:pt idx="76">
                  <c:v>23.08 - 29.08</c:v>
                </c:pt>
                <c:pt idx="77">
                  <c:v>30.08 - 05.09</c:v>
                </c:pt>
                <c:pt idx="78">
                  <c:v>06.09 - 12.09</c:v>
                </c:pt>
                <c:pt idx="79">
                  <c:v>13.09 - 19.09</c:v>
                </c:pt>
                <c:pt idx="80">
                  <c:v>20.09 - 26.09</c:v>
                </c:pt>
                <c:pt idx="81">
                  <c:v>13.09 - 19.09</c:v>
                </c:pt>
                <c:pt idx="82">
                  <c:v>20.09 - 26.09</c:v>
                </c:pt>
                <c:pt idx="83">
                  <c:v>27.09 - 03.10</c:v>
                </c:pt>
                <c:pt idx="84">
                  <c:v>04.10 - 10.10</c:v>
                </c:pt>
                <c:pt idx="85">
                  <c:v>11.10 - 17.10</c:v>
                </c:pt>
                <c:pt idx="86">
                  <c:v>18.10 - 24.10</c:v>
                </c:pt>
                <c:pt idx="87">
                  <c:v>25.10 - 31.10</c:v>
                </c:pt>
                <c:pt idx="88">
                  <c:v>01.11 - 07.11</c:v>
                </c:pt>
                <c:pt idx="89">
                  <c:v>08.11 - 14.11</c:v>
                </c:pt>
              </c:strCache>
            </c:strRef>
          </c:cat>
          <c:val>
            <c:numRef>
              <c:f>Saptamini!$D$2:$D$91</c:f>
              <c:numCache>
                <c:formatCode>General</c:formatCode>
                <c:ptCount val="90"/>
                <c:pt idx="0">
                  <c:v>0</c:v>
                </c:pt>
                <c:pt idx="1">
                  <c:v>0</c:v>
                </c:pt>
                <c:pt idx="2">
                  <c:v>11</c:v>
                </c:pt>
                <c:pt idx="3">
                  <c:v>19</c:v>
                </c:pt>
                <c:pt idx="4">
                  <c:v>64</c:v>
                </c:pt>
                <c:pt idx="5">
                  <c:v>363</c:v>
                </c:pt>
                <c:pt idx="6">
                  <c:v>438</c:v>
                </c:pt>
                <c:pt idx="7">
                  <c:v>487</c:v>
                </c:pt>
                <c:pt idx="8">
                  <c:v>576</c:v>
                </c:pt>
                <c:pt idx="9">
                  <c:v>450</c:v>
                </c:pt>
                <c:pt idx="10">
                  <c:v>1305</c:v>
                </c:pt>
                <c:pt idx="11">
                  <c:v>868</c:v>
                </c:pt>
                <c:pt idx="12">
                  <c:v>1066</c:v>
                </c:pt>
                <c:pt idx="13">
                  <c:v>985</c:v>
                </c:pt>
                <c:pt idx="14">
                  <c:v>1273</c:v>
                </c:pt>
                <c:pt idx="15">
                  <c:v>1185</c:v>
                </c:pt>
                <c:pt idx="16">
                  <c:v>1637</c:v>
                </c:pt>
                <c:pt idx="17">
                  <c:v>1949</c:v>
                </c:pt>
                <c:pt idx="18">
                  <c:v>1709</c:v>
                </c:pt>
                <c:pt idx="19">
                  <c:v>1533</c:v>
                </c:pt>
                <c:pt idx="20">
                  <c:v>1907</c:v>
                </c:pt>
                <c:pt idx="21">
                  <c:v>1484</c:v>
                </c:pt>
                <c:pt idx="22">
                  <c:v>1920</c:v>
                </c:pt>
                <c:pt idx="23">
                  <c:v>2042</c:v>
                </c:pt>
                <c:pt idx="24">
                  <c:v>2242</c:v>
                </c:pt>
                <c:pt idx="25">
                  <c:v>2679</c:v>
                </c:pt>
                <c:pt idx="26">
                  <c:v>3147</c:v>
                </c:pt>
                <c:pt idx="27">
                  <c:v>3306</c:v>
                </c:pt>
                <c:pt idx="28">
                  <c:v>3224</c:v>
                </c:pt>
                <c:pt idx="29">
                  <c:v>3113</c:v>
                </c:pt>
                <c:pt idx="30">
                  <c:v>3402</c:v>
                </c:pt>
                <c:pt idx="31">
                  <c:v>3485</c:v>
                </c:pt>
                <c:pt idx="32">
                  <c:v>4448</c:v>
                </c:pt>
                <c:pt idx="33">
                  <c:v>4022</c:v>
                </c:pt>
                <c:pt idx="34">
                  <c:v>6196</c:v>
                </c:pt>
                <c:pt idx="35">
                  <c:v>8264</c:v>
                </c:pt>
                <c:pt idx="36">
                  <c:v>8744</c:v>
                </c:pt>
                <c:pt idx="37">
                  <c:v>15070</c:v>
                </c:pt>
                <c:pt idx="38">
                  <c:v>6658</c:v>
                </c:pt>
                <c:pt idx="39">
                  <c:v>7657</c:v>
                </c:pt>
                <c:pt idx="40">
                  <c:v>9734</c:v>
                </c:pt>
                <c:pt idx="41">
                  <c:v>8769</c:v>
                </c:pt>
                <c:pt idx="42">
                  <c:v>5843</c:v>
                </c:pt>
                <c:pt idx="43">
                  <c:v>5193</c:v>
                </c:pt>
                <c:pt idx="44">
                  <c:v>4710</c:v>
                </c:pt>
                <c:pt idx="45">
                  <c:v>3798</c:v>
                </c:pt>
                <c:pt idx="46">
                  <c:v>2860</c:v>
                </c:pt>
                <c:pt idx="47">
                  <c:v>3695</c:v>
                </c:pt>
                <c:pt idx="48">
                  <c:v>3642</c:v>
                </c:pt>
                <c:pt idx="49">
                  <c:v>4466</c:v>
                </c:pt>
                <c:pt idx="50">
                  <c:v>4285</c:v>
                </c:pt>
                <c:pt idx="51">
                  <c:v>5152</c:v>
                </c:pt>
                <c:pt idx="52">
                  <c:v>6992</c:v>
                </c:pt>
                <c:pt idx="53">
                  <c:v>10041</c:v>
                </c:pt>
                <c:pt idx="54">
                  <c:v>13406</c:v>
                </c:pt>
                <c:pt idx="55">
                  <c:v>13322</c:v>
                </c:pt>
                <c:pt idx="56">
                  <c:v>7836</c:v>
                </c:pt>
                <c:pt idx="57">
                  <c:v>8308</c:v>
                </c:pt>
                <c:pt idx="58">
                  <c:v>6170</c:v>
                </c:pt>
                <c:pt idx="59">
                  <c:v>3419</c:v>
                </c:pt>
                <c:pt idx="60">
                  <c:v>2710</c:v>
                </c:pt>
                <c:pt idx="61">
                  <c:v>1323</c:v>
                </c:pt>
                <c:pt idx="62">
                  <c:v>1713</c:v>
                </c:pt>
                <c:pt idx="63">
                  <c:v>880</c:v>
                </c:pt>
                <c:pt idx="64">
                  <c:v>596</c:v>
                </c:pt>
                <c:pt idx="65">
                  <c:v>631</c:v>
                </c:pt>
                <c:pt idx="66">
                  <c:v>506</c:v>
                </c:pt>
                <c:pt idx="67">
                  <c:v>379</c:v>
                </c:pt>
                <c:pt idx="68">
                  <c:v>380</c:v>
                </c:pt>
                <c:pt idx="69">
                  <c:v>515</c:v>
                </c:pt>
                <c:pt idx="70">
                  <c:v>466</c:v>
                </c:pt>
                <c:pt idx="71">
                  <c:v>576</c:v>
                </c:pt>
                <c:pt idx="72">
                  <c:v>615</c:v>
                </c:pt>
                <c:pt idx="73">
                  <c:v>804</c:v>
                </c:pt>
                <c:pt idx="74">
                  <c:v>1118</c:v>
                </c:pt>
                <c:pt idx="75">
                  <c:v>1253</c:v>
                </c:pt>
                <c:pt idx="76">
                  <c:v>1835</c:v>
                </c:pt>
                <c:pt idx="77">
                  <c:v>2047</c:v>
                </c:pt>
                <c:pt idx="78">
                  <c:v>3598</c:v>
                </c:pt>
                <c:pt idx="79">
                  <c:v>4613</c:v>
                </c:pt>
                <c:pt idx="80">
                  <c:v>5887</c:v>
                </c:pt>
                <c:pt idx="81">
                  <c:v>4613</c:v>
                </c:pt>
                <c:pt idx="82">
                  <c:v>5887</c:v>
                </c:pt>
                <c:pt idx="83">
                  <c:v>7495</c:v>
                </c:pt>
                <c:pt idx="84">
                  <c:v>8161</c:v>
                </c:pt>
                <c:pt idx="85">
                  <c:v>7662</c:v>
                </c:pt>
                <c:pt idx="86">
                  <c:v>9692</c:v>
                </c:pt>
                <c:pt idx="87">
                  <c:v>9660</c:v>
                </c:pt>
                <c:pt idx="88">
                  <c:v>8964</c:v>
                </c:pt>
                <c:pt idx="89">
                  <c:v>7816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ADC-4ADD-BFD1-D2A4B0B398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067456"/>
        <c:axId val="148068992"/>
      </c:lineChart>
      <c:lineChart>
        <c:grouping val="standard"/>
        <c:varyColors val="0"/>
        <c:ser>
          <c:idx val="1"/>
          <c:order val="1"/>
          <c:tx>
            <c:strRef>
              <c:f>Saptamini!$C$1</c:f>
              <c:strCache>
                <c:ptCount val="1"/>
                <c:pt idx="0">
                  <c:v>decese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Saptamini!$A$2:$A$91</c:f>
              <c:strCache>
                <c:ptCount val="90"/>
                <c:pt idx="0">
                  <c:v>08.03-15.03</c:v>
                </c:pt>
                <c:pt idx="1">
                  <c:v>16.03-22.03</c:v>
                </c:pt>
                <c:pt idx="2">
                  <c:v>23.03.29.03</c:v>
                </c:pt>
                <c:pt idx="3">
                  <c:v>30.03-05.04</c:v>
                </c:pt>
                <c:pt idx="4">
                  <c:v>06.04-12.04</c:v>
                </c:pt>
                <c:pt idx="5">
                  <c:v>13.04-19.04</c:v>
                </c:pt>
                <c:pt idx="6">
                  <c:v>20.04-26.04</c:v>
                </c:pt>
                <c:pt idx="7">
                  <c:v>27.04-03.05</c:v>
                </c:pt>
                <c:pt idx="8">
                  <c:v>04.05-10.05</c:v>
                </c:pt>
                <c:pt idx="9">
                  <c:v>11.05 -17.05</c:v>
                </c:pt>
                <c:pt idx="10">
                  <c:v>18.05-24.05</c:v>
                </c:pt>
                <c:pt idx="11">
                  <c:v>25.05-31.05</c:v>
                </c:pt>
                <c:pt idx="12">
                  <c:v>01.06-07.06</c:v>
                </c:pt>
                <c:pt idx="13">
                  <c:v>08.06 - 14.06</c:v>
                </c:pt>
                <c:pt idx="14">
                  <c:v>15.06-21.06</c:v>
                </c:pt>
                <c:pt idx="15">
                  <c:v>22.06-28.06</c:v>
                </c:pt>
                <c:pt idx="16">
                  <c:v>29.06-05.07</c:v>
                </c:pt>
                <c:pt idx="17">
                  <c:v>06.07-12.07</c:v>
                </c:pt>
                <c:pt idx="18">
                  <c:v>13.07-19.07</c:v>
                </c:pt>
                <c:pt idx="19">
                  <c:v>20.07-26.07</c:v>
                </c:pt>
                <c:pt idx="20">
                  <c:v>27.07-02.08</c:v>
                </c:pt>
                <c:pt idx="21">
                  <c:v>03.08-09.08</c:v>
                </c:pt>
                <c:pt idx="22">
                  <c:v>10.08-16.08</c:v>
                </c:pt>
                <c:pt idx="23">
                  <c:v>17.08-23.08</c:v>
                </c:pt>
                <c:pt idx="24">
                  <c:v>24.08-30.08</c:v>
                </c:pt>
                <c:pt idx="25">
                  <c:v>31.08-06.09</c:v>
                </c:pt>
                <c:pt idx="26">
                  <c:v>07.09-13.09</c:v>
                </c:pt>
                <c:pt idx="27">
                  <c:v>14.09-20.09</c:v>
                </c:pt>
                <c:pt idx="28">
                  <c:v>21.09-27.09</c:v>
                </c:pt>
                <c:pt idx="29">
                  <c:v>28.09-04.10</c:v>
                </c:pt>
                <c:pt idx="30">
                  <c:v>05.10-11.10</c:v>
                </c:pt>
                <c:pt idx="31">
                  <c:v>12.10-18.10</c:v>
                </c:pt>
                <c:pt idx="32">
                  <c:v>19.10-25.10</c:v>
                </c:pt>
                <c:pt idx="33">
                  <c:v>26.10-01.11</c:v>
                </c:pt>
                <c:pt idx="34">
                  <c:v>02.11-08.11</c:v>
                </c:pt>
                <c:pt idx="35">
                  <c:v>09.11-15.11</c:v>
                </c:pt>
                <c:pt idx="36">
                  <c:v>16.11-22.11</c:v>
                </c:pt>
                <c:pt idx="37">
                  <c:v>23.11-29.11</c:v>
                </c:pt>
                <c:pt idx="38">
                  <c:v>30.11-06.12</c:v>
                </c:pt>
                <c:pt idx="39">
                  <c:v>07.12-13.12</c:v>
                </c:pt>
                <c:pt idx="40">
                  <c:v>14.12-20.12</c:v>
                </c:pt>
                <c:pt idx="41">
                  <c:v>21.12-27.12</c:v>
                </c:pt>
                <c:pt idx="42">
                  <c:v>28.12-03.01</c:v>
                </c:pt>
                <c:pt idx="43">
                  <c:v>04.01-10.01</c:v>
                </c:pt>
                <c:pt idx="44">
                  <c:v>11.01-17.01</c:v>
                </c:pt>
                <c:pt idx="45">
                  <c:v>18.01-24.01</c:v>
                </c:pt>
                <c:pt idx="46">
                  <c:v>25.01-31.01</c:v>
                </c:pt>
                <c:pt idx="47">
                  <c:v>01.02 - 07.02</c:v>
                </c:pt>
                <c:pt idx="48">
                  <c:v>08.02 - 14.02</c:v>
                </c:pt>
                <c:pt idx="49">
                  <c:v>15.02 - 21.02</c:v>
                </c:pt>
                <c:pt idx="50">
                  <c:v>22.02 - 28.02</c:v>
                </c:pt>
                <c:pt idx="51">
                  <c:v>01.03 - 07.03</c:v>
                </c:pt>
                <c:pt idx="52">
                  <c:v>08.03 - 14.03</c:v>
                </c:pt>
                <c:pt idx="53">
                  <c:v>15.03 - 21.03</c:v>
                </c:pt>
                <c:pt idx="54">
                  <c:v>22.03 - 28.03</c:v>
                </c:pt>
                <c:pt idx="55">
                  <c:v>29.03 - 04.04</c:v>
                </c:pt>
                <c:pt idx="56">
                  <c:v>05.04 - 11.04</c:v>
                </c:pt>
                <c:pt idx="57">
                  <c:v>12.04 - 18.04</c:v>
                </c:pt>
                <c:pt idx="58">
                  <c:v>19.04 - 25.04</c:v>
                </c:pt>
                <c:pt idx="59">
                  <c:v>26.04 - 02.05</c:v>
                </c:pt>
                <c:pt idx="60">
                  <c:v>03.05 - 09.05</c:v>
                </c:pt>
                <c:pt idx="61">
                  <c:v>10.05 - 16.05</c:v>
                </c:pt>
                <c:pt idx="62">
                  <c:v>17.05 - 23.05</c:v>
                </c:pt>
                <c:pt idx="63">
                  <c:v>24.05 - 30.05</c:v>
                </c:pt>
                <c:pt idx="64">
                  <c:v>31.05 - 06.06</c:v>
                </c:pt>
                <c:pt idx="65">
                  <c:v>07.06 - 13.06</c:v>
                </c:pt>
                <c:pt idx="66">
                  <c:v>14.06 - 20.06</c:v>
                </c:pt>
                <c:pt idx="67">
                  <c:v>21.06 - 27.06</c:v>
                </c:pt>
                <c:pt idx="68">
                  <c:v>28.06 - 04.07</c:v>
                </c:pt>
                <c:pt idx="69">
                  <c:v>05.07 - 11.07</c:v>
                </c:pt>
                <c:pt idx="70">
                  <c:v>12.07 - 18.07</c:v>
                </c:pt>
                <c:pt idx="71">
                  <c:v>19.07 - 25.07</c:v>
                </c:pt>
                <c:pt idx="72">
                  <c:v>26.07 - 01.08</c:v>
                </c:pt>
                <c:pt idx="73">
                  <c:v>02.08 - 08.08</c:v>
                </c:pt>
                <c:pt idx="74">
                  <c:v>09.08 - 15.08</c:v>
                </c:pt>
                <c:pt idx="75">
                  <c:v>16.08 - 22.08</c:v>
                </c:pt>
                <c:pt idx="76">
                  <c:v>23.08 - 29.08</c:v>
                </c:pt>
                <c:pt idx="77">
                  <c:v>30.08 - 05.09</c:v>
                </c:pt>
                <c:pt idx="78">
                  <c:v>06.09 - 12.09</c:v>
                </c:pt>
                <c:pt idx="79">
                  <c:v>13.09 - 19.09</c:v>
                </c:pt>
                <c:pt idx="80">
                  <c:v>20.09 - 26.09</c:v>
                </c:pt>
                <c:pt idx="81">
                  <c:v>13.09 - 19.09</c:v>
                </c:pt>
                <c:pt idx="82">
                  <c:v>20.09 - 26.09</c:v>
                </c:pt>
                <c:pt idx="83">
                  <c:v>27.09 - 03.10</c:v>
                </c:pt>
                <c:pt idx="84">
                  <c:v>04.10 - 10.10</c:v>
                </c:pt>
                <c:pt idx="85">
                  <c:v>11.10 - 17.10</c:v>
                </c:pt>
                <c:pt idx="86">
                  <c:v>18.10 - 24.10</c:v>
                </c:pt>
                <c:pt idx="87">
                  <c:v>25.10 - 31.10</c:v>
                </c:pt>
                <c:pt idx="88">
                  <c:v>01.11 - 07.11</c:v>
                </c:pt>
                <c:pt idx="89">
                  <c:v>08.11 - 14.11</c:v>
                </c:pt>
              </c:strCache>
            </c:strRef>
          </c:cat>
          <c:val>
            <c:numRef>
              <c:f>Saptamini!$C$2:$C$91</c:f>
              <c:numCache>
                <c:formatCode>General</c:formatCode>
                <c:ptCount val="90"/>
                <c:pt idx="0">
                  <c:v>0</c:v>
                </c:pt>
                <c:pt idx="1">
                  <c:v>2</c:v>
                </c:pt>
                <c:pt idx="2">
                  <c:v>2</c:v>
                </c:pt>
                <c:pt idx="3">
                  <c:v>15</c:v>
                </c:pt>
                <c:pt idx="4">
                  <c:v>16</c:v>
                </c:pt>
                <c:pt idx="5">
                  <c:v>35</c:v>
                </c:pt>
                <c:pt idx="6">
                  <c:v>30</c:v>
                </c:pt>
                <c:pt idx="7">
                  <c:v>28</c:v>
                </c:pt>
                <c:pt idx="8">
                  <c:v>41</c:v>
                </c:pt>
                <c:pt idx="9">
                  <c:v>42</c:v>
                </c:pt>
                <c:pt idx="10">
                  <c:v>39</c:v>
                </c:pt>
                <c:pt idx="11">
                  <c:v>45</c:v>
                </c:pt>
                <c:pt idx="12">
                  <c:v>46</c:v>
                </c:pt>
                <c:pt idx="13">
                  <c:v>65</c:v>
                </c:pt>
                <c:pt idx="14">
                  <c:v>67</c:v>
                </c:pt>
                <c:pt idx="15">
                  <c:v>57</c:v>
                </c:pt>
                <c:pt idx="16">
                  <c:v>52</c:v>
                </c:pt>
                <c:pt idx="17">
                  <c:v>60</c:v>
                </c:pt>
                <c:pt idx="18">
                  <c:v>42</c:v>
                </c:pt>
                <c:pt idx="19">
                  <c:v>51</c:v>
                </c:pt>
                <c:pt idx="20">
                  <c:v>55</c:v>
                </c:pt>
                <c:pt idx="21">
                  <c:v>55</c:v>
                </c:pt>
                <c:pt idx="22">
                  <c:v>52</c:v>
                </c:pt>
                <c:pt idx="23">
                  <c:v>44</c:v>
                </c:pt>
                <c:pt idx="24">
                  <c:v>51</c:v>
                </c:pt>
                <c:pt idx="25">
                  <c:v>71</c:v>
                </c:pt>
                <c:pt idx="26">
                  <c:v>60</c:v>
                </c:pt>
                <c:pt idx="27">
                  <c:v>80</c:v>
                </c:pt>
                <c:pt idx="28">
                  <c:v>84</c:v>
                </c:pt>
                <c:pt idx="29">
                  <c:v>79</c:v>
                </c:pt>
                <c:pt idx="30">
                  <c:v>95</c:v>
                </c:pt>
                <c:pt idx="31">
                  <c:v>123</c:v>
                </c:pt>
                <c:pt idx="32">
                  <c:v>102</c:v>
                </c:pt>
                <c:pt idx="33">
                  <c:v>114</c:v>
                </c:pt>
                <c:pt idx="34">
                  <c:v>93</c:v>
                </c:pt>
                <c:pt idx="35">
                  <c:v>126</c:v>
                </c:pt>
                <c:pt idx="36">
                  <c:v>130</c:v>
                </c:pt>
                <c:pt idx="37">
                  <c:v>141</c:v>
                </c:pt>
                <c:pt idx="38">
                  <c:v>129</c:v>
                </c:pt>
                <c:pt idx="39">
                  <c:v>150</c:v>
                </c:pt>
                <c:pt idx="40">
                  <c:v>180</c:v>
                </c:pt>
                <c:pt idx="41">
                  <c:v>139</c:v>
                </c:pt>
                <c:pt idx="42">
                  <c:v>147</c:v>
                </c:pt>
                <c:pt idx="43">
                  <c:v>102</c:v>
                </c:pt>
                <c:pt idx="44">
                  <c:v>111</c:v>
                </c:pt>
                <c:pt idx="45">
                  <c:v>111</c:v>
                </c:pt>
                <c:pt idx="46">
                  <c:v>77</c:v>
                </c:pt>
                <c:pt idx="47">
                  <c:v>105</c:v>
                </c:pt>
                <c:pt idx="48">
                  <c:v>108</c:v>
                </c:pt>
                <c:pt idx="49">
                  <c:v>129</c:v>
                </c:pt>
                <c:pt idx="50">
                  <c:v>169</c:v>
                </c:pt>
                <c:pt idx="51">
                  <c:v>162</c:v>
                </c:pt>
                <c:pt idx="52">
                  <c:v>219</c:v>
                </c:pt>
                <c:pt idx="53">
                  <c:v>229</c:v>
                </c:pt>
                <c:pt idx="54">
                  <c:v>267</c:v>
                </c:pt>
                <c:pt idx="55">
                  <c:v>309</c:v>
                </c:pt>
                <c:pt idx="56">
                  <c:v>253</c:v>
                </c:pt>
                <c:pt idx="57">
                  <c:v>183</c:v>
                </c:pt>
                <c:pt idx="58">
                  <c:v>159</c:v>
                </c:pt>
                <c:pt idx="59">
                  <c:v>108</c:v>
                </c:pt>
                <c:pt idx="60">
                  <c:v>114</c:v>
                </c:pt>
                <c:pt idx="61">
                  <c:v>75</c:v>
                </c:pt>
                <c:pt idx="62">
                  <c:v>48</c:v>
                </c:pt>
                <c:pt idx="63">
                  <c:v>29</c:v>
                </c:pt>
                <c:pt idx="64">
                  <c:v>30</c:v>
                </c:pt>
                <c:pt idx="65">
                  <c:v>20</c:v>
                </c:pt>
                <c:pt idx="66">
                  <c:v>16</c:v>
                </c:pt>
                <c:pt idx="67">
                  <c:v>14</c:v>
                </c:pt>
                <c:pt idx="68">
                  <c:v>12</c:v>
                </c:pt>
                <c:pt idx="69">
                  <c:v>13</c:v>
                </c:pt>
                <c:pt idx="70">
                  <c:v>17</c:v>
                </c:pt>
                <c:pt idx="71">
                  <c:v>18</c:v>
                </c:pt>
                <c:pt idx="72">
                  <c:v>11</c:v>
                </c:pt>
                <c:pt idx="73">
                  <c:v>27</c:v>
                </c:pt>
                <c:pt idx="74">
                  <c:v>26</c:v>
                </c:pt>
                <c:pt idx="75">
                  <c:v>55</c:v>
                </c:pt>
                <c:pt idx="76">
                  <c:v>31</c:v>
                </c:pt>
                <c:pt idx="77">
                  <c:v>42</c:v>
                </c:pt>
                <c:pt idx="78">
                  <c:v>85</c:v>
                </c:pt>
                <c:pt idx="79">
                  <c:v>74</c:v>
                </c:pt>
                <c:pt idx="80">
                  <c:v>100</c:v>
                </c:pt>
                <c:pt idx="81">
                  <c:v>74</c:v>
                </c:pt>
                <c:pt idx="82">
                  <c:v>100</c:v>
                </c:pt>
                <c:pt idx="83">
                  <c:v>159</c:v>
                </c:pt>
                <c:pt idx="84">
                  <c:v>170</c:v>
                </c:pt>
                <c:pt idx="85">
                  <c:v>217</c:v>
                </c:pt>
                <c:pt idx="86">
                  <c:v>256</c:v>
                </c:pt>
                <c:pt idx="87">
                  <c:v>293</c:v>
                </c:pt>
                <c:pt idx="88">
                  <c:v>309</c:v>
                </c:pt>
                <c:pt idx="89">
                  <c:v>396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ADC-4ADD-BFD1-D2A4B0B398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9660008"/>
        <c:axId val="539659352"/>
      </c:lineChart>
      <c:catAx>
        <c:axId val="148067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48068992"/>
        <c:crosses val="autoZero"/>
        <c:auto val="1"/>
        <c:lblAlgn val="ctr"/>
        <c:lblOffset val="100"/>
        <c:noMultiLvlLbl val="0"/>
      </c:catAx>
      <c:valAx>
        <c:axId val="14806899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GB"/>
                  <a:t>Cazuri absolut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48067456"/>
        <c:crosses val="autoZero"/>
        <c:crossBetween val="between"/>
      </c:valAx>
      <c:valAx>
        <c:axId val="539659352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39660008"/>
        <c:crosses val="max"/>
        <c:crossBetween val="between"/>
      </c:valAx>
      <c:catAx>
        <c:axId val="5396600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396593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cap="none" spc="20" baseline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pPr>
            <a:r>
              <a:rPr lang="en-US" sz="2800"/>
              <a:t>Num</a:t>
            </a:r>
            <a:r>
              <a:rPr lang="ro-RO" sz="2800"/>
              <a:t>ă</a:t>
            </a:r>
            <a:r>
              <a:rPr lang="en-US" sz="2800"/>
              <a:t>rul de </a:t>
            </a:r>
            <a:r>
              <a:rPr lang="x-none" sz="2800"/>
              <a:t>persoane investigate </a:t>
            </a:r>
            <a:r>
              <a:rPr lang="ro-RO" sz="2800"/>
              <a:t>și persoane pozitive COVID-19 (săptămânal)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cap="none" spc="20" baseline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0343340992673969E-2"/>
          <c:y val="5.199432549987848E-2"/>
          <c:w val="0.96413288185437207"/>
          <c:h val="0.755834382509643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Saptaminal!$B$1</c:f>
              <c:strCache>
                <c:ptCount val="1"/>
                <c:pt idx="0">
                  <c:v>Total Probe investigate + Ag din 22.03.2021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Saptaminal!$A$2:$A$89</c:f>
              <c:strCache>
                <c:ptCount val="88"/>
                <c:pt idx="0">
                  <c:v>26/02-15/03</c:v>
                </c:pt>
                <c:pt idx="1">
                  <c:v>16/03-22/03</c:v>
                </c:pt>
                <c:pt idx="2">
                  <c:v>23/03-29/03</c:v>
                </c:pt>
                <c:pt idx="3">
                  <c:v>30/03-05/04</c:v>
                </c:pt>
                <c:pt idx="4">
                  <c:v>06/04-12/04</c:v>
                </c:pt>
                <c:pt idx="5">
                  <c:v>13/04-19/04</c:v>
                </c:pt>
                <c:pt idx="6">
                  <c:v>20/04-26/04</c:v>
                </c:pt>
                <c:pt idx="7">
                  <c:v>27/04-03/05</c:v>
                </c:pt>
                <c:pt idx="8">
                  <c:v>04/05-10/05</c:v>
                </c:pt>
                <c:pt idx="9">
                  <c:v>11/05-17/05</c:v>
                </c:pt>
                <c:pt idx="10">
                  <c:v>18/05-24/05</c:v>
                </c:pt>
                <c:pt idx="11">
                  <c:v>25/05-31/05</c:v>
                </c:pt>
                <c:pt idx="12">
                  <c:v>01/06-07/06</c:v>
                </c:pt>
                <c:pt idx="13">
                  <c:v>08/06-14/06</c:v>
                </c:pt>
                <c:pt idx="14">
                  <c:v>15/06-21/06</c:v>
                </c:pt>
                <c:pt idx="15">
                  <c:v>22/06-28/06</c:v>
                </c:pt>
                <c:pt idx="16">
                  <c:v>29/06-05/07</c:v>
                </c:pt>
                <c:pt idx="17">
                  <c:v>06/07-12/07</c:v>
                </c:pt>
                <c:pt idx="18">
                  <c:v>13/07-19/07</c:v>
                </c:pt>
                <c:pt idx="19">
                  <c:v>20/07-26/07</c:v>
                </c:pt>
                <c:pt idx="20">
                  <c:v>27/07-02/08</c:v>
                </c:pt>
                <c:pt idx="21">
                  <c:v>03/08-09/08</c:v>
                </c:pt>
                <c:pt idx="22">
                  <c:v>10/08-16/08</c:v>
                </c:pt>
                <c:pt idx="23">
                  <c:v>17/08-23/08</c:v>
                </c:pt>
                <c:pt idx="24">
                  <c:v>24/08-30/08</c:v>
                </c:pt>
                <c:pt idx="25">
                  <c:v>31/08-06/09</c:v>
                </c:pt>
                <c:pt idx="26">
                  <c:v>07/09-13/09</c:v>
                </c:pt>
                <c:pt idx="27">
                  <c:v>14/09-20/09</c:v>
                </c:pt>
                <c:pt idx="28">
                  <c:v>21/09-27/09</c:v>
                </c:pt>
                <c:pt idx="29">
                  <c:v>28/09-04/10</c:v>
                </c:pt>
                <c:pt idx="30">
                  <c:v>05/10-11/10</c:v>
                </c:pt>
                <c:pt idx="31">
                  <c:v>12/10-18/10</c:v>
                </c:pt>
                <c:pt idx="32">
                  <c:v>19/10-25/10</c:v>
                </c:pt>
                <c:pt idx="33">
                  <c:v>26/10-01/11</c:v>
                </c:pt>
                <c:pt idx="34">
                  <c:v>02/11-08/11</c:v>
                </c:pt>
                <c:pt idx="35">
                  <c:v>09/11-15/11</c:v>
                </c:pt>
                <c:pt idx="36">
                  <c:v>16/11-22/11</c:v>
                </c:pt>
                <c:pt idx="37">
                  <c:v>23/11-29/11</c:v>
                </c:pt>
                <c:pt idx="38">
                  <c:v>30/11-06/12</c:v>
                </c:pt>
                <c:pt idx="39">
                  <c:v>07/12-13/12</c:v>
                </c:pt>
                <c:pt idx="40">
                  <c:v>14/12-20/12</c:v>
                </c:pt>
                <c:pt idx="41">
                  <c:v>21/12-27/12</c:v>
                </c:pt>
                <c:pt idx="42">
                  <c:v>28/12-03/01</c:v>
                </c:pt>
                <c:pt idx="43">
                  <c:v>04/01-10/01</c:v>
                </c:pt>
                <c:pt idx="44">
                  <c:v>11/01-17/01</c:v>
                </c:pt>
                <c:pt idx="45">
                  <c:v>18/01-24/01</c:v>
                </c:pt>
                <c:pt idx="46">
                  <c:v>25/01-31/01</c:v>
                </c:pt>
                <c:pt idx="47">
                  <c:v>01/02-07/02</c:v>
                </c:pt>
                <c:pt idx="48">
                  <c:v>08/02-14/02</c:v>
                </c:pt>
                <c:pt idx="49">
                  <c:v>15/02-21/02</c:v>
                </c:pt>
                <c:pt idx="50">
                  <c:v>22/02-28/02</c:v>
                </c:pt>
                <c:pt idx="51">
                  <c:v>01/03-07/03</c:v>
                </c:pt>
                <c:pt idx="52">
                  <c:v>08/03-14/03</c:v>
                </c:pt>
                <c:pt idx="53">
                  <c:v>15/03-21/03</c:v>
                </c:pt>
                <c:pt idx="54">
                  <c:v>22/03-28/03</c:v>
                </c:pt>
                <c:pt idx="55">
                  <c:v>29/03-04/04</c:v>
                </c:pt>
                <c:pt idx="56">
                  <c:v>05/04-11/04</c:v>
                </c:pt>
                <c:pt idx="57">
                  <c:v>12/04-18/04</c:v>
                </c:pt>
                <c:pt idx="58">
                  <c:v>19/04-25/04</c:v>
                </c:pt>
                <c:pt idx="59">
                  <c:v>26/04-02/05</c:v>
                </c:pt>
                <c:pt idx="60">
                  <c:v>03/05-09/05</c:v>
                </c:pt>
                <c:pt idx="61">
                  <c:v>10/05-16/05</c:v>
                </c:pt>
                <c:pt idx="62">
                  <c:v>17/05-23/05</c:v>
                </c:pt>
                <c:pt idx="63">
                  <c:v>24/05-30/05</c:v>
                </c:pt>
                <c:pt idx="64">
                  <c:v>31/05-06/06</c:v>
                </c:pt>
                <c:pt idx="65">
                  <c:v>07/06-13/06</c:v>
                </c:pt>
                <c:pt idx="66">
                  <c:v>14/06-20/06</c:v>
                </c:pt>
                <c:pt idx="67">
                  <c:v>21/06-27/06</c:v>
                </c:pt>
                <c:pt idx="68">
                  <c:v>28/06-04/07</c:v>
                </c:pt>
                <c:pt idx="69">
                  <c:v>05/07-11/07</c:v>
                </c:pt>
                <c:pt idx="70">
                  <c:v>12/07-18/07</c:v>
                </c:pt>
                <c:pt idx="71">
                  <c:v>19/07-25/07</c:v>
                </c:pt>
                <c:pt idx="72">
                  <c:v>26/07-01/08</c:v>
                </c:pt>
                <c:pt idx="73">
                  <c:v>02/08-08/08</c:v>
                </c:pt>
                <c:pt idx="74">
                  <c:v>09/08-15/08</c:v>
                </c:pt>
                <c:pt idx="75">
                  <c:v>16/08-22/08</c:v>
                </c:pt>
                <c:pt idx="76">
                  <c:v>23/08-29/08</c:v>
                </c:pt>
                <c:pt idx="77">
                  <c:v>30/08-05/09</c:v>
                </c:pt>
                <c:pt idx="78">
                  <c:v>06/09-12/09</c:v>
                </c:pt>
                <c:pt idx="79">
                  <c:v>13/09-19/09</c:v>
                </c:pt>
                <c:pt idx="80">
                  <c:v>20/09-26/09</c:v>
                </c:pt>
                <c:pt idx="81">
                  <c:v>27/09-03/10</c:v>
                </c:pt>
                <c:pt idx="82">
                  <c:v>04/10-10/10</c:v>
                </c:pt>
                <c:pt idx="83">
                  <c:v>11/10-17/10</c:v>
                </c:pt>
                <c:pt idx="84">
                  <c:v>18/10-24/10</c:v>
                </c:pt>
                <c:pt idx="85">
                  <c:v>25/10-31/10</c:v>
                </c:pt>
                <c:pt idx="86">
                  <c:v>01/11-07/11</c:v>
                </c:pt>
                <c:pt idx="87">
                  <c:v>08/11/14/11</c:v>
                </c:pt>
              </c:strCache>
            </c:strRef>
          </c:cat>
          <c:val>
            <c:numRef>
              <c:f>Saptaminal!$B$2:$B$89</c:f>
              <c:numCache>
                <c:formatCode>General</c:formatCode>
                <c:ptCount val="88"/>
                <c:pt idx="0">
                  <c:v>236</c:v>
                </c:pt>
                <c:pt idx="1">
                  <c:v>556</c:v>
                </c:pt>
                <c:pt idx="2">
                  <c:v>1055</c:v>
                </c:pt>
                <c:pt idx="3">
                  <c:v>2559</c:v>
                </c:pt>
                <c:pt idx="4">
                  <c:v>3470</c:v>
                </c:pt>
                <c:pt idx="5">
                  <c:v>3887</c:v>
                </c:pt>
                <c:pt idx="6">
                  <c:v>4403</c:v>
                </c:pt>
                <c:pt idx="7">
                  <c:v>4281</c:v>
                </c:pt>
                <c:pt idx="8">
                  <c:v>5414</c:v>
                </c:pt>
                <c:pt idx="9">
                  <c:v>6177</c:v>
                </c:pt>
                <c:pt idx="10">
                  <c:v>6330</c:v>
                </c:pt>
                <c:pt idx="11">
                  <c:v>6718</c:v>
                </c:pt>
                <c:pt idx="12">
                  <c:v>7538</c:v>
                </c:pt>
                <c:pt idx="13">
                  <c:v>7331</c:v>
                </c:pt>
                <c:pt idx="14">
                  <c:v>9107</c:v>
                </c:pt>
                <c:pt idx="15">
                  <c:v>8861</c:v>
                </c:pt>
                <c:pt idx="16">
                  <c:v>7961</c:v>
                </c:pt>
                <c:pt idx="17">
                  <c:v>7204</c:v>
                </c:pt>
                <c:pt idx="18">
                  <c:v>7598</c:v>
                </c:pt>
                <c:pt idx="19">
                  <c:v>7974</c:v>
                </c:pt>
                <c:pt idx="20">
                  <c:v>9289</c:v>
                </c:pt>
                <c:pt idx="21">
                  <c:v>10190</c:v>
                </c:pt>
                <c:pt idx="22">
                  <c:v>11151</c:v>
                </c:pt>
                <c:pt idx="23">
                  <c:v>13676</c:v>
                </c:pt>
                <c:pt idx="24">
                  <c:v>12980</c:v>
                </c:pt>
                <c:pt idx="25">
                  <c:v>12894</c:v>
                </c:pt>
                <c:pt idx="26">
                  <c:v>14372</c:v>
                </c:pt>
                <c:pt idx="27">
                  <c:v>14064</c:v>
                </c:pt>
                <c:pt idx="28">
                  <c:v>14962</c:v>
                </c:pt>
                <c:pt idx="29">
                  <c:v>17787</c:v>
                </c:pt>
                <c:pt idx="30">
                  <c:v>17986</c:v>
                </c:pt>
                <c:pt idx="31">
                  <c:v>18095</c:v>
                </c:pt>
                <c:pt idx="32">
                  <c:v>18064</c:v>
                </c:pt>
                <c:pt idx="33">
                  <c:v>17770</c:v>
                </c:pt>
                <c:pt idx="34">
                  <c:v>17669</c:v>
                </c:pt>
                <c:pt idx="35">
                  <c:v>18394</c:v>
                </c:pt>
                <c:pt idx="36">
                  <c:v>19851</c:v>
                </c:pt>
                <c:pt idx="37">
                  <c:v>19739</c:v>
                </c:pt>
                <c:pt idx="38">
                  <c:v>19970</c:v>
                </c:pt>
                <c:pt idx="39">
                  <c:v>20807</c:v>
                </c:pt>
                <c:pt idx="40">
                  <c:v>20080</c:v>
                </c:pt>
                <c:pt idx="41">
                  <c:v>16176</c:v>
                </c:pt>
                <c:pt idx="42">
                  <c:v>12767</c:v>
                </c:pt>
                <c:pt idx="43">
                  <c:v>13409</c:v>
                </c:pt>
                <c:pt idx="44">
                  <c:v>16897</c:v>
                </c:pt>
                <c:pt idx="45">
                  <c:v>14547</c:v>
                </c:pt>
                <c:pt idx="46">
                  <c:v>15626</c:v>
                </c:pt>
                <c:pt idx="47">
                  <c:v>17085</c:v>
                </c:pt>
                <c:pt idx="48">
                  <c:v>19306</c:v>
                </c:pt>
                <c:pt idx="49">
                  <c:v>21069</c:v>
                </c:pt>
                <c:pt idx="50">
                  <c:v>24260</c:v>
                </c:pt>
                <c:pt idx="51">
                  <c:v>25564</c:v>
                </c:pt>
                <c:pt idx="52">
                  <c:v>24001</c:v>
                </c:pt>
                <c:pt idx="53">
                  <c:v>28130</c:v>
                </c:pt>
                <c:pt idx="54">
                  <c:v>37584</c:v>
                </c:pt>
                <c:pt idx="55">
                  <c:v>35576</c:v>
                </c:pt>
                <c:pt idx="56">
                  <c:v>33685</c:v>
                </c:pt>
                <c:pt idx="57">
                  <c:v>33670</c:v>
                </c:pt>
                <c:pt idx="58">
                  <c:v>32483</c:v>
                </c:pt>
                <c:pt idx="59">
                  <c:v>27030</c:v>
                </c:pt>
                <c:pt idx="60">
                  <c:v>24294</c:v>
                </c:pt>
                <c:pt idx="61">
                  <c:v>28353</c:v>
                </c:pt>
                <c:pt idx="62">
                  <c:v>27688</c:v>
                </c:pt>
                <c:pt idx="63">
                  <c:v>30236</c:v>
                </c:pt>
                <c:pt idx="64">
                  <c:v>31613</c:v>
                </c:pt>
                <c:pt idx="65">
                  <c:v>34053</c:v>
                </c:pt>
                <c:pt idx="66">
                  <c:v>34322</c:v>
                </c:pt>
                <c:pt idx="67">
                  <c:v>34718</c:v>
                </c:pt>
                <c:pt idx="68">
                  <c:v>33140</c:v>
                </c:pt>
                <c:pt idx="69">
                  <c:v>31351</c:v>
                </c:pt>
                <c:pt idx="70">
                  <c:v>32723</c:v>
                </c:pt>
                <c:pt idx="71">
                  <c:v>34105</c:v>
                </c:pt>
                <c:pt idx="72">
                  <c:v>36344</c:v>
                </c:pt>
                <c:pt idx="73">
                  <c:v>33779</c:v>
                </c:pt>
                <c:pt idx="74">
                  <c:v>39958</c:v>
                </c:pt>
                <c:pt idx="75">
                  <c:v>39715</c:v>
                </c:pt>
                <c:pt idx="76">
                  <c:v>35878</c:v>
                </c:pt>
                <c:pt idx="77">
                  <c:v>32227</c:v>
                </c:pt>
                <c:pt idx="78">
                  <c:v>39698</c:v>
                </c:pt>
                <c:pt idx="79">
                  <c:v>58461</c:v>
                </c:pt>
                <c:pt idx="80">
                  <c:v>55344</c:v>
                </c:pt>
                <c:pt idx="81">
                  <c:v>55922</c:v>
                </c:pt>
                <c:pt idx="82">
                  <c:v>55299</c:v>
                </c:pt>
                <c:pt idx="83">
                  <c:v>49956</c:v>
                </c:pt>
                <c:pt idx="84">
                  <c:v>59449</c:v>
                </c:pt>
                <c:pt idx="85">
                  <c:v>53346</c:v>
                </c:pt>
                <c:pt idx="86">
                  <c:v>49229</c:v>
                </c:pt>
                <c:pt idx="87">
                  <c:v>43846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C5-41F1-9308-C922E745521A}"/>
            </c:ext>
          </c:extLst>
        </c:ser>
        <c:ser>
          <c:idx val="1"/>
          <c:order val="1"/>
          <c:tx>
            <c:strRef>
              <c:f>Saptaminal!$U$1</c:f>
              <c:strCache>
                <c:ptCount val="1"/>
                <c:pt idx="0">
                  <c:v>Probe pozitive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Saptaminal!$A$2:$A$89</c:f>
              <c:strCache>
                <c:ptCount val="88"/>
                <c:pt idx="0">
                  <c:v>26/02-15/03</c:v>
                </c:pt>
                <c:pt idx="1">
                  <c:v>16/03-22/03</c:v>
                </c:pt>
                <c:pt idx="2">
                  <c:v>23/03-29/03</c:v>
                </c:pt>
                <c:pt idx="3">
                  <c:v>30/03-05/04</c:v>
                </c:pt>
                <c:pt idx="4">
                  <c:v>06/04-12/04</c:v>
                </c:pt>
                <c:pt idx="5">
                  <c:v>13/04-19/04</c:v>
                </c:pt>
                <c:pt idx="6">
                  <c:v>20/04-26/04</c:v>
                </c:pt>
                <c:pt idx="7">
                  <c:v>27/04-03/05</c:v>
                </c:pt>
                <c:pt idx="8">
                  <c:v>04/05-10/05</c:v>
                </c:pt>
                <c:pt idx="9">
                  <c:v>11/05-17/05</c:v>
                </c:pt>
                <c:pt idx="10">
                  <c:v>18/05-24/05</c:v>
                </c:pt>
                <c:pt idx="11">
                  <c:v>25/05-31/05</c:v>
                </c:pt>
                <c:pt idx="12">
                  <c:v>01/06-07/06</c:v>
                </c:pt>
                <c:pt idx="13">
                  <c:v>08/06-14/06</c:v>
                </c:pt>
                <c:pt idx="14">
                  <c:v>15/06-21/06</c:v>
                </c:pt>
                <c:pt idx="15">
                  <c:v>22/06-28/06</c:v>
                </c:pt>
                <c:pt idx="16">
                  <c:v>29/06-05/07</c:v>
                </c:pt>
                <c:pt idx="17">
                  <c:v>06/07-12/07</c:v>
                </c:pt>
                <c:pt idx="18">
                  <c:v>13/07-19/07</c:v>
                </c:pt>
                <c:pt idx="19">
                  <c:v>20/07-26/07</c:v>
                </c:pt>
                <c:pt idx="20">
                  <c:v>27/07-02/08</c:v>
                </c:pt>
                <c:pt idx="21">
                  <c:v>03/08-09/08</c:v>
                </c:pt>
                <c:pt idx="22">
                  <c:v>10/08-16/08</c:v>
                </c:pt>
                <c:pt idx="23">
                  <c:v>17/08-23/08</c:v>
                </c:pt>
                <c:pt idx="24">
                  <c:v>24/08-30/08</c:v>
                </c:pt>
                <c:pt idx="25">
                  <c:v>31/08-06/09</c:v>
                </c:pt>
                <c:pt idx="26">
                  <c:v>07/09-13/09</c:v>
                </c:pt>
                <c:pt idx="27">
                  <c:v>14/09-20/09</c:v>
                </c:pt>
                <c:pt idx="28">
                  <c:v>21/09-27/09</c:v>
                </c:pt>
                <c:pt idx="29">
                  <c:v>28/09-04/10</c:v>
                </c:pt>
                <c:pt idx="30">
                  <c:v>05/10-11/10</c:v>
                </c:pt>
                <c:pt idx="31">
                  <c:v>12/10-18/10</c:v>
                </c:pt>
                <c:pt idx="32">
                  <c:v>19/10-25/10</c:v>
                </c:pt>
                <c:pt idx="33">
                  <c:v>26/10-01/11</c:v>
                </c:pt>
                <c:pt idx="34">
                  <c:v>02/11-08/11</c:v>
                </c:pt>
                <c:pt idx="35">
                  <c:v>09/11-15/11</c:v>
                </c:pt>
                <c:pt idx="36">
                  <c:v>16/11-22/11</c:v>
                </c:pt>
                <c:pt idx="37">
                  <c:v>23/11-29/11</c:v>
                </c:pt>
                <c:pt idx="38">
                  <c:v>30/11-06/12</c:v>
                </c:pt>
                <c:pt idx="39">
                  <c:v>07/12-13/12</c:v>
                </c:pt>
                <c:pt idx="40">
                  <c:v>14/12-20/12</c:v>
                </c:pt>
                <c:pt idx="41">
                  <c:v>21/12-27/12</c:v>
                </c:pt>
                <c:pt idx="42">
                  <c:v>28/12-03/01</c:v>
                </c:pt>
                <c:pt idx="43">
                  <c:v>04/01-10/01</c:v>
                </c:pt>
                <c:pt idx="44">
                  <c:v>11/01-17/01</c:v>
                </c:pt>
                <c:pt idx="45">
                  <c:v>18/01-24/01</c:v>
                </c:pt>
                <c:pt idx="46">
                  <c:v>25/01-31/01</c:v>
                </c:pt>
                <c:pt idx="47">
                  <c:v>01/02-07/02</c:v>
                </c:pt>
                <c:pt idx="48">
                  <c:v>08/02-14/02</c:v>
                </c:pt>
                <c:pt idx="49">
                  <c:v>15/02-21/02</c:v>
                </c:pt>
                <c:pt idx="50">
                  <c:v>22/02-28/02</c:v>
                </c:pt>
                <c:pt idx="51">
                  <c:v>01/03-07/03</c:v>
                </c:pt>
                <c:pt idx="52">
                  <c:v>08/03-14/03</c:v>
                </c:pt>
                <c:pt idx="53">
                  <c:v>15/03-21/03</c:v>
                </c:pt>
                <c:pt idx="54">
                  <c:v>22/03-28/03</c:v>
                </c:pt>
                <c:pt idx="55">
                  <c:v>29/03-04/04</c:v>
                </c:pt>
                <c:pt idx="56">
                  <c:v>05/04-11/04</c:v>
                </c:pt>
                <c:pt idx="57">
                  <c:v>12/04-18/04</c:v>
                </c:pt>
                <c:pt idx="58">
                  <c:v>19/04-25/04</c:v>
                </c:pt>
                <c:pt idx="59">
                  <c:v>26/04-02/05</c:v>
                </c:pt>
                <c:pt idx="60">
                  <c:v>03/05-09/05</c:v>
                </c:pt>
                <c:pt idx="61">
                  <c:v>10/05-16/05</c:v>
                </c:pt>
                <c:pt idx="62">
                  <c:v>17/05-23/05</c:v>
                </c:pt>
                <c:pt idx="63">
                  <c:v>24/05-30/05</c:v>
                </c:pt>
                <c:pt idx="64">
                  <c:v>31/05-06/06</c:v>
                </c:pt>
                <c:pt idx="65">
                  <c:v>07/06-13/06</c:v>
                </c:pt>
                <c:pt idx="66">
                  <c:v>14/06-20/06</c:v>
                </c:pt>
                <c:pt idx="67">
                  <c:v>21/06-27/06</c:v>
                </c:pt>
                <c:pt idx="68">
                  <c:v>28/06-04/07</c:v>
                </c:pt>
                <c:pt idx="69">
                  <c:v>05/07-11/07</c:v>
                </c:pt>
                <c:pt idx="70">
                  <c:v>12/07-18/07</c:v>
                </c:pt>
                <c:pt idx="71">
                  <c:v>19/07-25/07</c:v>
                </c:pt>
                <c:pt idx="72">
                  <c:v>26/07-01/08</c:v>
                </c:pt>
                <c:pt idx="73">
                  <c:v>02/08-08/08</c:v>
                </c:pt>
                <c:pt idx="74">
                  <c:v>09/08-15/08</c:v>
                </c:pt>
                <c:pt idx="75">
                  <c:v>16/08-22/08</c:v>
                </c:pt>
                <c:pt idx="76">
                  <c:v>23/08-29/08</c:v>
                </c:pt>
                <c:pt idx="77">
                  <c:v>30/08-05/09</c:v>
                </c:pt>
                <c:pt idx="78">
                  <c:v>06/09-12/09</c:v>
                </c:pt>
                <c:pt idx="79">
                  <c:v>13/09-19/09</c:v>
                </c:pt>
                <c:pt idx="80">
                  <c:v>20/09-26/09</c:v>
                </c:pt>
                <c:pt idx="81">
                  <c:v>27/09-03/10</c:v>
                </c:pt>
                <c:pt idx="82">
                  <c:v>04/10-10/10</c:v>
                </c:pt>
                <c:pt idx="83">
                  <c:v>11/10-17/10</c:v>
                </c:pt>
                <c:pt idx="84">
                  <c:v>18/10-24/10</c:v>
                </c:pt>
                <c:pt idx="85">
                  <c:v>25/10-31/10</c:v>
                </c:pt>
                <c:pt idx="86">
                  <c:v>01/11-07/11</c:v>
                </c:pt>
                <c:pt idx="87">
                  <c:v>08/11/14/11</c:v>
                </c:pt>
              </c:strCache>
            </c:strRef>
          </c:cat>
          <c:val>
            <c:numRef>
              <c:f>Saptaminal!$U$2:$U$89</c:f>
              <c:numCache>
                <c:formatCode>General</c:formatCode>
                <c:ptCount val="88"/>
                <c:pt idx="0">
                  <c:v>23</c:v>
                </c:pt>
                <c:pt idx="1">
                  <c:v>71</c:v>
                </c:pt>
                <c:pt idx="2">
                  <c:v>169</c:v>
                </c:pt>
                <c:pt idx="3">
                  <c:v>601</c:v>
                </c:pt>
                <c:pt idx="4">
                  <c:v>798</c:v>
                </c:pt>
                <c:pt idx="5">
                  <c:v>810</c:v>
                </c:pt>
                <c:pt idx="6">
                  <c:v>936</c:v>
                </c:pt>
                <c:pt idx="7">
                  <c:v>713</c:v>
                </c:pt>
                <c:pt idx="8">
                  <c:v>806</c:v>
                </c:pt>
                <c:pt idx="9">
                  <c:v>1133</c:v>
                </c:pt>
                <c:pt idx="10">
                  <c:v>1033</c:v>
                </c:pt>
                <c:pt idx="11">
                  <c:v>1158</c:v>
                </c:pt>
                <c:pt idx="12">
                  <c:v>1449</c:v>
                </c:pt>
                <c:pt idx="13">
                  <c:v>2040</c:v>
                </c:pt>
                <c:pt idx="14">
                  <c:v>2460</c:v>
                </c:pt>
                <c:pt idx="15">
                  <c:v>2050</c:v>
                </c:pt>
                <c:pt idx="16">
                  <c:v>1564</c:v>
                </c:pt>
                <c:pt idx="17">
                  <c:v>1568</c:v>
                </c:pt>
                <c:pt idx="18">
                  <c:v>1598</c:v>
                </c:pt>
                <c:pt idx="19">
                  <c:v>2054</c:v>
                </c:pt>
                <c:pt idx="20">
                  <c:v>2328</c:v>
                </c:pt>
                <c:pt idx="21">
                  <c:v>2298</c:v>
                </c:pt>
                <c:pt idx="22">
                  <c:v>2523</c:v>
                </c:pt>
                <c:pt idx="23">
                  <c:v>3295</c:v>
                </c:pt>
                <c:pt idx="24">
                  <c:v>3222</c:v>
                </c:pt>
                <c:pt idx="25">
                  <c:v>3097</c:v>
                </c:pt>
                <c:pt idx="26">
                  <c:v>3181</c:v>
                </c:pt>
                <c:pt idx="27">
                  <c:v>3618</c:v>
                </c:pt>
                <c:pt idx="28">
                  <c:v>4279</c:v>
                </c:pt>
                <c:pt idx="29">
                  <c:v>5704</c:v>
                </c:pt>
                <c:pt idx="30">
                  <c:v>5572</c:v>
                </c:pt>
                <c:pt idx="31">
                  <c:v>4899</c:v>
                </c:pt>
                <c:pt idx="32">
                  <c:v>4453</c:v>
                </c:pt>
                <c:pt idx="33">
                  <c:v>5079</c:v>
                </c:pt>
                <c:pt idx="34">
                  <c:v>5764</c:v>
                </c:pt>
                <c:pt idx="35">
                  <c:v>6933</c:v>
                </c:pt>
                <c:pt idx="36">
                  <c:v>8662</c:v>
                </c:pt>
                <c:pt idx="37">
                  <c:v>9076</c:v>
                </c:pt>
                <c:pt idx="38">
                  <c:v>9348</c:v>
                </c:pt>
                <c:pt idx="39">
                  <c:v>10153</c:v>
                </c:pt>
                <c:pt idx="40">
                  <c:v>8689</c:v>
                </c:pt>
                <c:pt idx="41">
                  <c:v>6148</c:v>
                </c:pt>
                <c:pt idx="42">
                  <c:v>4518</c:v>
                </c:pt>
                <c:pt idx="43">
                  <c:v>3518</c:v>
                </c:pt>
                <c:pt idx="44">
                  <c:v>3463</c:v>
                </c:pt>
                <c:pt idx="45">
                  <c:v>3348</c:v>
                </c:pt>
                <c:pt idx="46">
                  <c:v>3602</c:v>
                </c:pt>
                <c:pt idx="47">
                  <c:v>4765</c:v>
                </c:pt>
                <c:pt idx="48">
                  <c:v>5617</c:v>
                </c:pt>
                <c:pt idx="49">
                  <c:v>6566</c:v>
                </c:pt>
                <c:pt idx="50">
                  <c:v>8701</c:v>
                </c:pt>
                <c:pt idx="51">
                  <c:v>9799</c:v>
                </c:pt>
                <c:pt idx="52">
                  <c:v>9211</c:v>
                </c:pt>
                <c:pt idx="53">
                  <c:v>10571</c:v>
                </c:pt>
                <c:pt idx="54">
                  <c:v>11487</c:v>
                </c:pt>
                <c:pt idx="55">
                  <c:v>8566</c:v>
                </c:pt>
                <c:pt idx="56">
                  <c:v>6130</c:v>
                </c:pt>
                <c:pt idx="57">
                  <c:v>4680</c:v>
                </c:pt>
                <c:pt idx="58">
                  <c:v>3242</c:v>
                </c:pt>
                <c:pt idx="59">
                  <c:v>2196</c:v>
                </c:pt>
                <c:pt idx="60">
                  <c:v>1414</c:v>
                </c:pt>
                <c:pt idx="61">
                  <c:v>1096</c:v>
                </c:pt>
                <c:pt idx="62">
                  <c:v>831</c:v>
                </c:pt>
                <c:pt idx="63">
                  <c:v>469</c:v>
                </c:pt>
                <c:pt idx="64">
                  <c:v>308</c:v>
                </c:pt>
                <c:pt idx="65">
                  <c:v>344</c:v>
                </c:pt>
                <c:pt idx="66">
                  <c:v>343</c:v>
                </c:pt>
                <c:pt idx="67">
                  <c:v>419</c:v>
                </c:pt>
                <c:pt idx="68">
                  <c:v>411</c:v>
                </c:pt>
                <c:pt idx="69">
                  <c:v>497</c:v>
                </c:pt>
                <c:pt idx="70">
                  <c:v>479</c:v>
                </c:pt>
                <c:pt idx="71">
                  <c:v>678</c:v>
                </c:pt>
                <c:pt idx="72">
                  <c:v>925</c:v>
                </c:pt>
                <c:pt idx="73">
                  <c:v>1081</c:v>
                </c:pt>
                <c:pt idx="74">
                  <c:v>1414</c:v>
                </c:pt>
                <c:pt idx="75">
                  <c:v>2388</c:v>
                </c:pt>
                <c:pt idx="76">
                  <c:v>2556</c:v>
                </c:pt>
                <c:pt idx="77">
                  <c:v>3231</c:v>
                </c:pt>
                <c:pt idx="78">
                  <c:v>4593</c:v>
                </c:pt>
                <c:pt idx="79">
                  <c:v>6888</c:v>
                </c:pt>
                <c:pt idx="80">
                  <c:v>7325</c:v>
                </c:pt>
                <c:pt idx="81">
                  <c:v>8207</c:v>
                </c:pt>
                <c:pt idx="82">
                  <c:v>9415</c:v>
                </c:pt>
                <c:pt idx="83">
                  <c:v>9882</c:v>
                </c:pt>
                <c:pt idx="84">
                  <c:v>11471</c:v>
                </c:pt>
                <c:pt idx="85">
                  <c:v>9768</c:v>
                </c:pt>
                <c:pt idx="86">
                  <c:v>8196</c:v>
                </c:pt>
                <c:pt idx="87">
                  <c:v>6858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C5-41F1-9308-C922E745521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9"/>
        <c:axId val="407444872"/>
        <c:axId val="407439776"/>
      </c:barChart>
      <c:lineChart>
        <c:grouping val="standard"/>
        <c:varyColors val="0"/>
        <c:ser>
          <c:idx val="3"/>
          <c:order val="3"/>
          <c:tx>
            <c:strRef>
              <c:f>Saptaminal!$AP$1</c:f>
              <c:strCache>
                <c:ptCount val="1"/>
                <c:pt idx="0">
                  <c:v>Total probe investigate pînă la 21.03.2021</c:v>
                </c:pt>
              </c:strCache>
            </c:strRef>
          </c:tx>
          <c:spPr>
            <a:ln w="158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val>
            <c:numRef>
              <c:f>Saptaminal!$AP$2:$AP$55</c:f>
              <c:numCache>
                <c:formatCode>General</c:formatCode>
                <c:ptCount val="54"/>
                <c:pt idx="0">
                  <c:v>237</c:v>
                </c:pt>
                <c:pt idx="1">
                  <c:v>575</c:v>
                </c:pt>
                <c:pt idx="2">
                  <c:v>1177</c:v>
                </c:pt>
                <c:pt idx="3">
                  <c:v>2768</c:v>
                </c:pt>
                <c:pt idx="4">
                  <c:v>3896</c:v>
                </c:pt>
                <c:pt idx="5">
                  <c:v>4758</c:v>
                </c:pt>
                <c:pt idx="6">
                  <c:v>5388</c:v>
                </c:pt>
                <c:pt idx="7">
                  <c:v>5491</c:v>
                </c:pt>
                <c:pt idx="8">
                  <c:v>6845</c:v>
                </c:pt>
                <c:pt idx="9">
                  <c:v>7656</c:v>
                </c:pt>
                <c:pt idx="10">
                  <c:v>7790</c:v>
                </c:pt>
                <c:pt idx="11">
                  <c:v>8250</c:v>
                </c:pt>
                <c:pt idx="12">
                  <c:v>9324</c:v>
                </c:pt>
                <c:pt idx="13">
                  <c:v>9285</c:v>
                </c:pt>
                <c:pt idx="14">
                  <c:v>11421</c:v>
                </c:pt>
                <c:pt idx="15">
                  <c:v>11577</c:v>
                </c:pt>
                <c:pt idx="16">
                  <c:v>11093</c:v>
                </c:pt>
                <c:pt idx="17">
                  <c:v>10804</c:v>
                </c:pt>
                <c:pt idx="18">
                  <c:v>10740</c:v>
                </c:pt>
                <c:pt idx="19">
                  <c:v>11126</c:v>
                </c:pt>
                <c:pt idx="20">
                  <c:v>12302</c:v>
                </c:pt>
                <c:pt idx="21">
                  <c:v>13403</c:v>
                </c:pt>
                <c:pt idx="22">
                  <c:v>14283</c:v>
                </c:pt>
                <c:pt idx="23">
                  <c:v>17223</c:v>
                </c:pt>
                <c:pt idx="24">
                  <c:v>15805</c:v>
                </c:pt>
                <c:pt idx="25">
                  <c:v>14228</c:v>
                </c:pt>
                <c:pt idx="26">
                  <c:v>15795</c:v>
                </c:pt>
                <c:pt idx="27">
                  <c:v>15789</c:v>
                </c:pt>
                <c:pt idx="28">
                  <c:v>16342</c:v>
                </c:pt>
                <c:pt idx="29">
                  <c:v>19410</c:v>
                </c:pt>
                <c:pt idx="30">
                  <c:v>19915</c:v>
                </c:pt>
                <c:pt idx="31">
                  <c:v>20394</c:v>
                </c:pt>
                <c:pt idx="32">
                  <c:v>20323</c:v>
                </c:pt>
                <c:pt idx="33">
                  <c:v>19895</c:v>
                </c:pt>
                <c:pt idx="34">
                  <c:v>19678</c:v>
                </c:pt>
                <c:pt idx="35">
                  <c:v>20698</c:v>
                </c:pt>
                <c:pt idx="36">
                  <c:v>22160</c:v>
                </c:pt>
                <c:pt idx="37">
                  <c:v>22019</c:v>
                </c:pt>
                <c:pt idx="38">
                  <c:v>22366</c:v>
                </c:pt>
                <c:pt idx="39">
                  <c:v>23191</c:v>
                </c:pt>
                <c:pt idx="40">
                  <c:v>22507</c:v>
                </c:pt>
                <c:pt idx="41">
                  <c:v>18443</c:v>
                </c:pt>
                <c:pt idx="42">
                  <c:v>14968</c:v>
                </c:pt>
                <c:pt idx="43">
                  <c:v>15193</c:v>
                </c:pt>
                <c:pt idx="44">
                  <c:v>18760</c:v>
                </c:pt>
                <c:pt idx="45">
                  <c:v>15943</c:v>
                </c:pt>
                <c:pt idx="46">
                  <c:v>16944</c:v>
                </c:pt>
                <c:pt idx="47">
                  <c:v>18750</c:v>
                </c:pt>
                <c:pt idx="48">
                  <c:v>21194</c:v>
                </c:pt>
                <c:pt idx="49">
                  <c:v>23077</c:v>
                </c:pt>
                <c:pt idx="50">
                  <c:v>26391</c:v>
                </c:pt>
                <c:pt idx="51">
                  <c:v>27914</c:v>
                </c:pt>
                <c:pt idx="52">
                  <c:v>26259</c:v>
                </c:pt>
                <c:pt idx="53">
                  <c:v>30580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8C5-41F1-9308-C922E74552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7444872"/>
        <c:axId val="407439776"/>
      </c:lineChart>
      <c:lineChart>
        <c:grouping val="standard"/>
        <c:varyColors val="0"/>
        <c:ser>
          <c:idx val="2"/>
          <c:order val="2"/>
          <c:tx>
            <c:strRef>
              <c:f>Saptaminal!$AO$1</c:f>
              <c:strCache>
                <c:ptCount val="1"/>
                <c:pt idx="0">
                  <c:v>% pozitive</c:v>
                </c:pt>
              </c:strCache>
            </c:strRef>
          </c:tx>
          <c:spPr>
            <a:ln w="31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Saptaminal!$AO$2:$AO$89</c:f>
              <c:numCache>
                <c:formatCode>0%</c:formatCode>
                <c:ptCount val="88"/>
                <c:pt idx="0">
                  <c:v>9.7457627118644072E-2</c:v>
                </c:pt>
                <c:pt idx="1">
                  <c:v>0.12769784172661872</c:v>
                </c:pt>
                <c:pt idx="2">
                  <c:v>0.16018957345971563</c:v>
                </c:pt>
                <c:pt idx="3">
                  <c:v>0.23485736615865571</c:v>
                </c:pt>
                <c:pt idx="4">
                  <c:v>0.22997118155619597</c:v>
                </c:pt>
                <c:pt idx="5">
                  <c:v>0.20838693079495754</c:v>
                </c:pt>
                <c:pt idx="6">
                  <c:v>0.21258233022938905</c:v>
                </c:pt>
                <c:pt idx="7">
                  <c:v>0.16654987152534453</c:v>
                </c:pt>
                <c:pt idx="8">
                  <c:v>0.14887329146656816</c:v>
                </c:pt>
                <c:pt idx="9">
                  <c:v>0.18342237332038205</c:v>
                </c:pt>
                <c:pt idx="10">
                  <c:v>0.1631911532385466</c:v>
                </c:pt>
                <c:pt idx="11">
                  <c:v>0.17237272997916048</c:v>
                </c:pt>
                <c:pt idx="12">
                  <c:v>0.19222605465640755</c:v>
                </c:pt>
                <c:pt idx="13">
                  <c:v>0.27827035875051154</c:v>
                </c:pt>
                <c:pt idx="14">
                  <c:v>0.27012188426485123</c:v>
                </c:pt>
                <c:pt idx="15">
                  <c:v>0.23135086333370952</c:v>
                </c:pt>
                <c:pt idx="16">
                  <c:v>0.19645773144077378</c:v>
                </c:pt>
                <c:pt idx="17">
                  <c:v>0.21765685730149917</c:v>
                </c:pt>
                <c:pt idx="18">
                  <c:v>0.21031850486970255</c:v>
                </c:pt>
                <c:pt idx="19">
                  <c:v>0.25758715826435918</c:v>
                </c:pt>
                <c:pt idx="20">
                  <c:v>0.25061901173430939</c:v>
                </c:pt>
                <c:pt idx="21">
                  <c:v>0.22551521099116781</c:v>
                </c:pt>
                <c:pt idx="22">
                  <c:v>0.22625773473231101</c:v>
                </c:pt>
                <c:pt idx="23">
                  <c:v>0.24093302135127231</c:v>
                </c:pt>
                <c:pt idx="24">
                  <c:v>0.24822804314329738</c:v>
                </c:pt>
                <c:pt idx="25">
                  <c:v>0.24018923530324182</c:v>
                </c:pt>
                <c:pt idx="26">
                  <c:v>0.22133314778736432</c:v>
                </c:pt>
                <c:pt idx="27">
                  <c:v>0.25725255972696248</c:v>
                </c:pt>
                <c:pt idx="28">
                  <c:v>0.28599117765004678</c:v>
                </c:pt>
                <c:pt idx="29">
                  <c:v>0.32068364535897004</c:v>
                </c:pt>
                <c:pt idx="30">
                  <c:v>0.30979650839541867</c:v>
                </c:pt>
                <c:pt idx="31">
                  <c:v>0.27073777286543244</c:v>
                </c:pt>
                <c:pt idx="32">
                  <c:v>0.24651240035429584</c:v>
                </c:pt>
                <c:pt idx="33">
                  <c:v>0.28581879572312885</c:v>
                </c:pt>
                <c:pt idx="34">
                  <c:v>0.32622106514233967</c:v>
                </c:pt>
                <c:pt idx="35">
                  <c:v>0.3769163857779711</c:v>
                </c:pt>
                <c:pt idx="36">
                  <c:v>0.43635081356102967</c:v>
                </c:pt>
                <c:pt idx="37">
                  <c:v>0.45980039515679622</c:v>
                </c:pt>
                <c:pt idx="38">
                  <c:v>0.46810215322984478</c:v>
                </c:pt>
                <c:pt idx="39">
                  <c:v>0.48796078242899027</c:v>
                </c:pt>
                <c:pt idx="40">
                  <c:v>0.43271912350597608</c:v>
                </c:pt>
                <c:pt idx="41">
                  <c:v>0.38006923837784373</c:v>
                </c:pt>
                <c:pt idx="42">
                  <c:v>0.35388109971019033</c:v>
                </c:pt>
                <c:pt idx="43">
                  <c:v>0.26236110075322544</c:v>
                </c:pt>
                <c:pt idx="44">
                  <c:v>0.20494762383855122</c:v>
                </c:pt>
                <c:pt idx="45">
                  <c:v>0.23015054650443389</c:v>
                </c:pt>
                <c:pt idx="46">
                  <c:v>0.23051324715218227</c:v>
                </c:pt>
                <c:pt idx="47">
                  <c:v>0.27889961954931225</c:v>
                </c:pt>
                <c:pt idx="48">
                  <c:v>0.29094581995234642</c:v>
                </c:pt>
                <c:pt idx="49">
                  <c:v>0.31164269780245857</c:v>
                </c:pt>
                <c:pt idx="50">
                  <c:v>0.35865622423742788</c:v>
                </c:pt>
                <c:pt idx="51">
                  <c:v>0.38331247066186824</c:v>
                </c:pt>
                <c:pt idx="52">
                  <c:v>0.38377567601349943</c:v>
                </c:pt>
                <c:pt idx="53">
                  <c:v>0.3757909704941344</c:v>
                </c:pt>
                <c:pt idx="54">
                  <c:v>0.30563537675606639</c:v>
                </c:pt>
                <c:pt idx="55">
                  <c:v>0.24078030132673714</c:v>
                </c:pt>
                <c:pt idx="56">
                  <c:v>0.1819801098411756</c:v>
                </c:pt>
                <c:pt idx="57">
                  <c:v>0.138996138996139</c:v>
                </c:pt>
                <c:pt idx="58">
                  <c:v>9.9806052396638242E-2</c:v>
                </c:pt>
                <c:pt idx="59">
                  <c:v>8.1243063263041065E-2</c:v>
                </c:pt>
                <c:pt idx="60">
                  <c:v>5.8203671688482755E-2</c:v>
                </c:pt>
                <c:pt idx="61">
                  <c:v>3.8655521461573729E-2</c:v>
                </c:pt>
                <c:pt idx="62">
                  <c:v>3.0013002022536837E-2</c:v>
                </c:pt>
                <c:pt idx="63">
                  <c:v>1.5511311019976187E-2</c:v>
                </c:pt>
                <c:pt idx="64">
                  <c:v>9.7428273178755583E-3</c:v>
                </c:pt>
                <c:pt idx="65">
                  <c:v>1.0101899979443808E-2</c:v>
                </c:pt>
                <c:pt idx="66">
                  <c:v>9.9935901171260416E-3</c:v>
                </c:pt>
                <c:pt idx="67">
                  <c:v>1.2068667549974077E-2</c:v>
                </c:pt>
                <c:pt idx="68">
                  <c:v>1.24019312009656E-2</c:v>
                </c:pt>
                <c:pt idx="69">
                  <c:v>1.585276386718127E-2</c:v>
                </c:pt>
                <c:pt idx="70">
                  <c:v>1.4638022186229869E-2</c:v>
                </c:pt>
                <c:pt idx="71">
                  <c:v>1.9879783023017152E-2</c:v>
                </c:pt>
                <c:pt idx="72">
                  <c:v>2.5451243671582656E-2</c:v>
                </c:pt>
                <c:pt idx="73">
                  <c:v>3.2002131501820658E-2</c:v>
                </c:pt>
                <c:pt idx="74">
                  <c:v>3.538715651434006E-2</c:v>
                </c:pt>
                <c:pt idx="75">
                  <c:v>6.0128414956565526E-2</c:v>
                </c:pt>
                <c:pt idx="76">
                  <c:v>7.1241429288143157E-2</c:v>
                </c:pt>
                <c:pt idx="77">
                  <c:v>0.10025754801874205</c:v>
                </c:pt>
                <c:pt idx="78">
                  <c:v>0.11569852385510605</c:v>
                </c:pt>
                <c:pt idx="79">
                  <c:v>0.11782213783548007</c:v>
                </c:pt>
                <c:pt idx="80">
                  <c:v>0.13235400404741254</c:v>
                </c:pt>
                <c:pt idx="81">
                  <c:v>0.14675798433532419</c:v>
                </c:pt>
                <c:pt idx="82">
                  <c:v>0.17025624333170583</c:v>
                </c:pt>
                <c:pt idx="83">
                  <c:v>0.19781407638722076</c:v>
                </c:pt>
                <c:pt idx="84">
                  <c:v>0.19295530622886845</c:v>
                </c:pt>
                <c:pt idx="85">
                  <c:v>0.1831065122033517</c:v>
                </c:pt>
                <c:pt idx="86">
                  <c:v>0.16648723313494079</c:v>
                </c:pt>
                <c:pt idx="87">
                  <c:v>0.1564110751265794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8C5-41F1-9308-C922E745521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07440168"/>
        <c:axId val="407442128"/>
      </c:lineChart>
      <c:catAx>
        <c:axId val="407444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407439776"/>
        <c:crosses val="autoZero"/>
        <c:auto val="0"/>
        <c:lblAlgn val="ctr"/>
        <c:lblOffset val="100"/>
        <c:tickLblSkip val="1"/>
        <c:noMultiLvlLbl val="1"/>
      </c:catAx>
      <c:valAx>
        <c:axId val="407439776"/>
        <c:scaling>
          <c:orientation val="minMax"/>
          <c:max val="6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407444872"/>
        <c:crossesAt val="43898"/>
        <c:crossBetween val="between"/>
      </c:valAx>
      <c:valAx>
        <c:axId val="407442128"/>
        <c:scaling>
          <c:orientation val="minMax"/>
          <c:max val="0.5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407440168"/>
        <c:crosses val="max"/>
        <c:crossBetween val="between"/>
      </c:valAx>
      <c:catAx>
        <c:axId val="407440168"/>
        <c:scaling>
          <c:orientation val="minMax"/>
        </c:scaling>
        <c:delete val="1"/>
        <c:axPos val="b"/>
        <c:majorTickMark val="out"/>
        <c:minorTickMark val="none"/>
        <c:tickLblPos val="nextTo"/>
        <c:crossAx val="40744212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>
          <a:softEdge rad="0"/>
        </a:effectLst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Times New Roman" panose="02020603050405020304" pitchFamily="18" charset="0"/>
          <a:ea typeface="Cambria" panose="02040503050406030204" pitchFamily="18" charset="0"/>
          <a:cs typeface="Times New Roman" panose="02020603050405020304" pitchFamily="18" charset="0"/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Pt>
            <c:idx val="16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87CD-46DD-92B2-D9A481F7C6BB}"/>
              </c:ext>
            </c:extLst>
          </c:dPt>
          <c:dPt>
            <c:idx val="17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7CD-46DD-92B2-D9A481F7C6BB}"/>
              </c:ext>
            </c:extLst>
          </c:dPt>
          <c:dPt>
            <c:idx val="18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87CD-46DD-92B2-D9A481F7C6BB}"/>
              </c:ext>
            </c:extLst>
          </c:dPt>
          <c:dPt>
            <c:idx val="19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7CD-46DD-92B2-D9A481F7C6BB}"/>
              </c:ext>
            </c:extLst>
          </c:dPt>
          <c:dPt>
            <c:idx val="20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87CD-46DD-92B2-D9A481F7C6BB}"/>
              </c:ext>
            </c:extLst>
          </c:dPt>
          <c:dPt>
            <c:idx val="2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7CD-46DD-92B2-D9A481F7C6BB}"/>
              </c:ext>
            </c:extLst>
          </c:dPt>
          <c:dPt>
            <c:idx val="2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87CD-46DD-92B2-D9A481F7C6BB}"/>
              </c:ext>
            </c:extLst>
          </c:dPt>
          <c:dPt>
            <c:idx val="23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7CD-46DD-92B2-D9A481F7C6BB}"/>
              </c:ext>
            </c:extLst>
          </c:dPt>
          <c:dPt>
            <c:idx val="24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87CD-46DD-92B2-D9A481F7C6BB}"/>
              </c:ext>
            </c:extLst>
          </c:dPt>
          <c:dPt>
            <c:idx val="25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7CD-46DD-92B2-D9A481F7C6BB}"/>
              </c:ext>
            </c:extLst>
          </c:dPt>
          <c:dPt>
            <c:idx val="26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87CD-46DD-92B2-D9A481F7C6BB}"/>
              </c:ext>
            </c:extLst>
          </c:dPt>
          <c:dPt>
            <c:idx val="27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7CD-46DD-92B2-D9A481F7C6BB}"/>
              </c:ext>
            </c:extLst>
          </c:dPt>
          <c:dPt>
            <c:idx val="28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87CD-46DD-92B2-D9A481F7C6BB}"/>
              </c:ext>
            </c:extLst>
          </c:dPt>
          <c:dPt>
            <c:idx val="29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87CD-46DD-92B2-D9A481F7C6BB}"/>
              </c:ext>
            </c:extLst>
          </c:dPt>
          <c:dPt>
            <c:idx val="30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87CD-46DD-92B2-D9A481F7C6BB}"/>
              </c:ext>
            </c:extLst>
          </c:dPt>
          <c:dPt>
            <c:idx val="3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87CD-46DD-92B2-D9A481F7C6BB}"/>
              </c:ext>
            </c:extLst>
          </c:dPt>
          <c:dPt>
            <c:idx val="3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87CD-46DD-92B2-D9A481F7C6BB}"/>
              </c:ext>
            </c:extLst>
          </c:dPt>
          <c:dPt>
            <c:idx val="33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87CD-46DD-92B2-D9A481F7C6BB}"/>
              </c:ext>
            </c:extLst>
          </c:dPt>
          <c:dPt>
            <c:idx val="34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87CD-46DD-92B2-D9A481F7C6BB}"/>
              </c:ext>
            </c:extLst>
          </c:dPt>
          <c:dPt>
            <c:idx val="35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87CD-46DD-92B2-D9A481F7C6BB}"/>
              </c:ext>
            </c:extLst>
          </c:dPt>
          <c:dPt>
            <c:idx val="3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87CD-46DD-92B2-D9A481F7C6B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'Cazuri 7 z'!$K$4:$K$40</c:f>
              <c:strCache>
                <c:ptCount val="37"/>
                <c:pt idx="0">
                  <c:v>Chișinău</c:v>
                </c:pt>
                <c:pt idx="1">
                  <c:v>Bălți</c:v>
                </c:pt>
                <c:pt idx="2">
                  <c:v>Vulcănești</c:v>
                </c:pt>
                <c:pt idx="3">
                  <c:v>Glodeni</c:v>
                </c:pt>
                <c:pt idx="4">
                  <c:v>Dondușeni</c:v>
                </c:pt>
                <c:pt idx="5">
                  <c:v>Rîșcani</c:v>
                </c:pt>
                <c:pt idx="6">
                  <c:v>Anenii Noi</c:v>
                </c:pt>
                <c:pt idx="7">
                  <c:v>Sîngerei</c:v>
                </c:pt>
                <c:pt idx="8">
                  <c:v>Ungheni</c:v>
                </c:pt>
                <c:pt idx="9">
                  <c:v>Ialoveni</c:v>
                </c:pt>
                <c:pt idx="10">
                  <c:v>Drochia</c:v>
                </c:pt>
                <c:pt idx="11">
                  <c:v>Căușeni</c:v>
                </c:pt>
                <c:pt idx="12">
                  <c:v>Soroca</c:v>
                </c:pt>
                <c:pt idx="13">
                  <c:v>Basarabeasca</c:v>
                </c:pt>
                <c:pt idx="14">
                  <c:v>Criuleni</c:v>
                </c:pt>
                <c:pt idx="15">
                  <c:v>Ocnița</c:v>
                </c:pt>
                <c:pt idx="16">
                  <c:v>Comrat</c:v>
                </c:pt>
                <c:pt idx="17">
                  <c:v>Șoldănești</c:v>
                </c:pt>
                <c:pt idx="18">
                  <c:v>Ștefan Vodă</c:v>
                </c:pt>
                <c:pt idx="19">
                  <c:v>Strășeni</c:v>
                </c:pt>
                <c:pt idx="20">
                  <c:v>Cahul</c:v>
                </c:pt>
                <c:pt idx="21">
                  <c:v>Dubăsari</c:v>
                </c:pt>
                <c:pt idx="22">
                  <c:v>Orhei</c:v>
                </c:pt>
                <c:pt idx="23">
                  <c:v>Călărași</c:v>
                </c:pt>
                <c:pt idx="24">
                  <c:v>Briceni</c:v>
                </c:pt>
                <c:pt idx="25">
                  <c:v>Edineț</c:v>
                </c:pt>
                <c:pt idx="26">
                  <c:v>Taraclia</c:v>
                </c:pt>
                <c:pt idx="27">
                  <c:v>Nisporeni</c:v>
                </c:pt>
                <c:pt idx="28">
                  <c:v>Rezina</c:v>
                </c:pt>
                <c:pt idx="29">
                  <c:v>Fălești</c:v>
                </c:pt>
                <c:pt idx="30">
                  <c:v>Leova</c:v>
                </c:pt>
                <c:pt idx="31">
                  <c:v>Florești</c:v>
                </c:pt>
                <c:pt idx="32">
                  <c:v>Cimișlia</c:v>
                </c:pt>
                <c:pt idx="33">
                  <c:v>Ceadîr-Lunga</c:v>
                </c:pt>
                <c:pt idx="34">
                  <c:v>Cantemir</c:v>
                </c:pt>
                <c:pt idx="35">
                  <c:v>Hîncești</c:v>
                </c:pt>
                <c:pt idx="36">
                  <c:v>Telenești</c:v>
                </c:pt>
              </c:strCache>
            </c:strRef>
          </c:cat>
          <c:val>
            <c:numRef>
              <c:f>'Cazuri 7 z'!$N$4:$N$40</c:f>
              <c:numCache>
                <c:formatCode>0</c:formatCode>
                <c:ptCount val="37"/>
                <c:pt idx="0">
                  <c:v>225</c:v>
                </c:pt>
                <c:pt idx="1">
                  <c:v>204</c:v>
                </c:pt>
                <c:pt idx="2">
                  <c:v>172</c:v>
                </c:pt>
                <c:pt idx="3">
                  <c:v>165</c:v>
                </c:pt>
                <c:pt idx="4">
                  <c:v>159</c:v>
                </c:pt>
                <c:pt idx="5">
                  <c:v>133</c:v>
                </c:pt>
                <c:pt idx="6">
                  <c:v>122</c:v>
                </c:pt>
                <c:pt idx="7">
                  <c:v>118</c:v>
                </c:pt>
                <c:pt idx="8">
                  <c:v>117</c:v>
                </c:pt>
                <c:pt idx="9">
                  <c:v>116</c:v>
                </c:pt>
                <c:pt idx="10">
                  <c:v>114</c:v>
                </c:pt>
                <c:pt idx="11">
                  <c:v>110</c:v>
                </c:pt>
                <c:pt idx="12">
                  <c:v>106</c:v>
                </c:pt>
                <c:pt idx="13">
                  <c:v>104</c:v>
                </c:pt>
                <c:pt idx="14">
                  <c:v>103</c:v>
                </c:pt>
                <c:pt idx="15">
                  <c:v>100</c:v>
                </c:pt>
                <c:pt idx="16">
                  <c:v>100</c:v>
                </c:pt>
                <c:pt idx="17">
                  <c:v>99</c:v>
                </c:pt>
                <c:pt idx="18">
                  <c:v>94</c:v>
                </c:pt>
                <c:pt idx="19">
                  <c:v>93</c:v>
                </c:pt>
                <c:pt idx="20">
                  <c:v>91</c:v>
                </c:pt>
                <c:pt idx="21">
                  <c:v>89</c:v>
                </c:pt>
                <c:pt idx="22">
                  <c:v>84</c:v>
                </c:pt>
                <c:pt idx="23">
                  <c:v>83</c:v>
                </c:pt>
                <c:pt idx="24">
                  <c:v>82</c:v>
                </c:pt>
                <c:pt idx="25">
                  <c:v>80</c:v>
                </c:pt>
                <c:pt idx="26">
                  <c:v>79</c:v>
                </c:pt>
                <c:pt idx="27">
                  <c:v>75</c:v>
                </c:pt>
                <c:pt idx="28">
                  <c:v>71</c:v>
                </c:pt>
                <c:pt idx="29">
                  <c:v>69</c:v>
                </c:pt>
                <c:pt idx="30">
                  <c:v>59</c:v>
                </c:pt>
                <c:pt idx="31">
                  <c:v>59</c:v>
                </c:pt>
                <c:pt idx="32">
                  <c:v>57</c:v>
                </c:pt>
                <c:pt idx="33">
                  <c:v>56</c:v>
                </c:pt>
                <c:pt idx="34">
                  <c:v>56</c:v>
                </c:pt>
                <c:pt idx="35">
                  <c:v>53</c:v>
                </c:pt>
                <c:pt idx="36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CD-46DD-92B2-D9A481F7C6B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88735912"/>
        <c:axId val="1088736240"/>
      </c:barChart>
      <c:catAx>
        <c:axId val="1088735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088736240"/>
        <c:crosses val="autoZero"/>
        <c:auto val="1"/>
        <c:lblAlgn val="ctr"/>
        <c:lblOffset val="100"/>
        <c:noMultiLvlLbl val="0"/>
      </c:catAx>
      <c:valAx>
        <c:axId val="108873624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088735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152238270440183E-2"/>
          <c:y val="8.0462944172417172E-2"/>
          <c:w val="0.94148096001043802"/>
          <c:h val="0.7485469576519875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41D-4B1E-9A7A-E7A1A0BC6C41}"/>
              </c:ext>
            </c:extLst>
          </c:dPt>
          <c:dPt>
            <c:idx val="2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141D-4B1E-9A7A-E7A1A0BC6C4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Sheet2!$R$4:$R$43</c:f>
              <c:strCache>
                <c:ptCount val="40"/>
                <c:pt idx="0">
                  <c:v>Slovenia</c:v>
                </c:pt>
                <c:pt idx="1">
                  <c:v>Croaţia</c:v>
                </c:pt>
                <c:pt idx="2">
                  <c:v>Austria</c:v>
                </c:pt>
                <c:pt idx="3">
                  <c:v>Slovacia</c:v>
                </c:pt>
                <c:pt idx="4">
                  <c:v>Cehia</c:v>
                </c:pt>
                <c:pt idx="5">
                  <c:v>Lituania</c:v>
                </c:pt>
                <c:pt idx="6">
                  <c:v>Muntenegru</c:v>
                </c:pt>
                <c:pt idx="7">
                  <c:v>Olanda</c:v>
                </c:pt>
                <c:pt idx="8">
                  <c:v>Irlanda</c:v>
                </c:pt>
                <c:pt idx="9">
                  <c:v>Belgia</c:v>
                </c:pt>
                <c:pt idx="10">
                  <c:v>Estonia</c:v>
                </c:pt>
                <c:pt idx="11">
                  <c:v>Ungaria</c:v>
                </c:pt>
                <c:pt idx="12">
                  <c:v>Letonia</c:v>
                </c:pt>
                <c:pt idx="13">
                  <c:v>Grecia</c:v>
                </c:pt>
                <c:pt idx="14">
                  <c:v>Regatul Unit</c:v>
                </c:pt>
                <c:pt idx="15">
                  <c:v>Danemarca</c:v>
                </c:pt>
                <c:pt idx="16">
                  <c:v>Bulgaria</c:v>
                </c:pt>
                <c:pt idx="17">
                  <c:v>Ucraina</c:v>
                </c:pt>
                <c:pt idx="18">
                  <c:v>Serbia</c:v>
                </c:pt>
                <c:pt idx="19">
                  <c:v>Germania</c:v>
                </c:pt>
                <c:pt idx="20">
                  <c:v>Polonia</c:v>
                </c:pt>
                <c:pt idx="21">
                  <c:v>Europa</c:v>
                </c:pt>
                <c:pt idx="22">
                  <c:v>Islanda</c:v>
                </c:pt>
                <c:pt idx="23">
                  <c:v>Spania</c:v>
                </c:pt>
                <c:pt idx="24">
                  <c:v>Luxemburg</c:v>
                </c:pt>
                <c:pt idx="25">
                  <c:v>Norvegia</c:v>
                </c:pt>
                <c:pt idx="26">
                  <c:v>Rusia</c:v>
                </c:pt>
                <c:pt idx="27">
                  <c:v>România</c:v>
                </c:pt>
                <c:pt idx="28">
                  <c:v>Moldova</c:v>
                </c:pt>
                <c:pt idx="29">
                  <c:v>Elveţia</c:v>
                </c:pt>
                <c:pt idx="30">
                  <c:v>Macedonia de Nord</c:v>
                </c:pt>
                <c:pt idx="31">
                  <c:v>Bielorusia</c:v>
                </c:pt>
                <c:pt idx="32">
                  <c:v>Albania</c:v>
                </c:pt>
                <c:pt idx="33">
                  <c:v>Bosnia si Hertegovina</c:v>
                </c:pt>
                <c:pt idx="34">
                  <c:v>Franţa</c:v>
                </c:pt>
                <c:pt idx="35">
                  <c:v>Portugalia</c:v>
                </c:pt>
                <c:pt idx="36">
                  <c:v>Italia</c:v>
                </c:pt>
                <c:pt idx="37">
                  <c:v>Finlanda</c:v>
                </c:pt>
                <c:pt idx="38">
                  <c:v>Malta</c:v>
                </c:pt>
                <c:pt idx="39">
                  <c:v>Suedia</c:v>
                </c:pt>
              </c:strCache>
            </c:strRef>
          </c:cat>
          <c:val>
            <c:numRef>
              <c:f>Sheet2!$U$4:$U$43</c:f>
              <c:numCache>
                <c:formatCode>0</c:formatCode>
                <c:ptCount val="40"/>
                <c:pt idx="0">
                  <c:v>1066.1612472100376</c:v>
                </c:pt>
                <c:pt idx="1">
                  <c:v>919.40147148455151</c:v>
                </c:pt>
                <c:pt idx="2">
                  <c:v>834.71589637734519</c:v>
                </c:pt>
                <c:pt idx="3">
                  <c:v>758.97865433166953</c:v>
                </c:pt>
                <c:pt idx="4">
                  <c:v>690.67364245306874</c:v>
                </c:pt>
                <c:pt idx="5">
                  <c:v>603.09411548817889</c:v>
                </c:pt>
                <c:pt idx="6">
                  <c:v>558.44310900624828</c:v>
                </c:pt>
                <c:pt idx="7">
                  <c:v>547.49623038863876</c:v>
                </c:pt>
                <c:pt idx="8">
                  <c:v>544.97635762864172</c:v>
                </c:pt>
                <c:pt idx="9">
                  <c:v>532.08452350584639</c:v>
                </c:pt>
                <c:pt idx="10">
                  <c:v>527.28021769043585</c:v>
                </c:pt>
                <c:pt idx="11">
                  <c:v>494.66320520150515</c:v>
                </c:pt>
                <c:pt idx="12">
                  <c:v>458.43581656322789</c:v>
                </c:pt>
                <c:pt idx="13">
                  <c:v>453.67138177755533</c:v>
                </c:pt>
                <c:pt idx="14">
                  <c:v>379.89784183270024</c:v>
                </c:pt>
                <c:pt idx="15">
                  <c:v>356.71036788194351</c:v>
                </c:pt>
                <c:pt idx="16">
                  <c:v>332.78661419830416</c:v>
                </c:pt>
                <c:pt idx="17">
                  <c:v>327.86148985226197</c:v>
                </c:pt>
                <c:pt idx="18">
                  <c:v>323.82873329197145</c:v>
                </c:pt>
                <c:pt idx="19">
                  <c:v>306.43462323010613</c:v>
                </c:pt>
                <c:pt idx="20">
                  <c:v>265.39673097319275</c:v>
                </c:pt>
                <c:pt idx="21">
                  <c:v>257.84170294830102</c:v>
                </c:pt>
                <c:pt idx="22">
                  <c:v>246.02496848440484</c:v>
                </c:pt>
                <c:pt idx="23">
                  <c:v>220</c:v>
                </c:pt>
                <c:pt idx="24">
                  <c:v>219.72114480029757</c:v>
                </c:pt>
                <c:pt idx="25">
                  <c:v>213.00337126062371</c:v>
                </c:pt>
                <c:pt idx="26">
                  <c:v>188.72668510229505</c:v>
                </c:pt>
                <c:pt idx="27">
                  <c:v>185.82647902994194</c:v>
                </c:pt>
                <c:pt idx="28">
                  <c:v>184</c:v>
                </c:pt>
                <c:pt idx="29">
                  <c:v>179.4938616302527</c:v>
                </c:pt>
                <c:pt idx="30">
                  <c:v>153.60562811021396</c:v>
                </c:pt>
                <c:pt idx="31">
                  <c:v>143.47173434256572</c:v>
                </c:pt>
                <c:pt idx="32">
                  <c:v>137.46335905464184</c:v>
                </c:pt>
                <c:pt idx="33">
                  <c:v>124.22910170462248</c:v>
                </c:pt>
                <c:pt idx="34">
                  <c:v>107.16301865489723</c:v>
                </c:pt>
                <c:pt idx="35">
                  <c:v>97.784705274771483</c:v>
                </c:pt>
                <c:pt idx="36">
                  <c:v>85.621394569733525</c:v>
                </c:pt>
                <c:pt idx="37">
                  <c:v>83.619900635857036</c:v>
                </c:pt>
                <c:pt idx="38">
                  <c:v>66.794086918062163</c:v>
                </c:pt>
                <c:pt idx="39">
                  <c:v>37.219715708526529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1D-4B1E-9A7A-E7A1A0BC6C4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23265568"/>
        <c:axId val="1023261304"/>
      </c:barChart>
      <c:catAx>
        <c:axId val="1023265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023261304"/>
        <c:crosses val="autoZero"/>
        <c:auto val="1"/>
        <c:lblAlgn val="ctr"/>
        <c:lblOffset val="100"/>
        <c:noMultiLvlLbl val="0"/>
      </c:catAx>
      <c:valAx>
        <c:axId val="1023261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023265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'396 mort'!$N$4:$N$40</c:f>
              <c:strCache>
                <c:ptCount val="37"/>
                <c:pt idx="0">
                  <c:v>Donduseni</c:v>
                </c:pt>
                <c:pt idx="1">
                  <c:v>Balti</c:v>
                </c:pt>
                <c:pt idx="2">
                  <c:v>Glodeni</c:v>
                </c:pt>
                <c:pt idx="3">
                  <c:v>Edinet</c:v>
                </c:pt>
                <c:pt idx="4">
                  <c:v>Soldanesti</c:v>
                </c:pt>
                <c:pt idx="5">
                  <c:v>Drochia</c:v>
                </c:pt>
                <c:pt idx="6">
                  <c:v>Orhei</c:v>
                </c:pt>
                <c:pt idx="7">
                  <c:v>Taraclia</c:v>
                </c:pt>
                <c:pt idx="8">
                  <c:v>Dubasari</c:v>
                </c:pt>
                <c:pt idx="9">
                  <c:v>Telenesti</c:v>
                </c:pt>
                <c:pt idx="10">
                  <c:v>Causeni</c:v>
                </c:pt>
                <c:pt idx="11">
                  <c:v>Ocnita</c:v>
                </c:pt>
                <c:pt idx="12">
                  <c:v>Nisporeni</c:v>
                </c:pt>
                <c:pt idx="13">
                  <c:v>Riscani</c:v>
                </c:pt>
                <c:pt idx="14">
                  <c:v>Comrat</c:v>
                </c:pt>
                <c:pt idx="15">
                  <c:v>Floresti</c:v>
                </c:pt>
                <c:pt idx="16">
                  <c:v>Chisinau</c:v>
                </c:pt>
                <c:pt idx="17">
                  <c:v>Soroca</c:v>
                </c:pt>
                <c:pt idx="18">
                  <c:v>Rezina</c:v>
                </c:pt>
                <c:pt idx="19">
                  <c:v>Cantemir</c:v>
                </c:pt>
                <c:pt idx="20">
                  <c:v>Hincesti</c:v>
                </c:pt>
                <c:pt idx="21">
                  <c:v>Vulcanesti</c:v>
                </c:pt>
                <c:pt idx="22">
                  <c:v>Criuleni</c:v>
                </c:pt>
                <c:pt idx="23">
                  <c:v>Falesti</c:v>
                </c:pt>
                <c:pt idx="24">
                  <c:v>Cimislia</c:v>
                </c:pt>
                <c:pt idx="25">
                  <c:v>Stefan Voda</c:v>
                </c:pt>
                <c:pt idx="26">
                  <c:v>Singerei</c:v>
                </c:pt>
                <c:pt idx="27">
                  <c:v>Anenii Noi</c:v>
                </c:pt>
                <c:pt idx="28">
                  <c:v>Briceni</c:v>
                </c:pt>
                <c:pt idx="29">
                  <c:v>Cahul</c:v>
                </c:pt>
                <c:pt idx="30">
                  <c:v>Ungheni</c:v>
                </c:pt>
                <c:pt idx="31">
                  <c:v>Ialoveni</c:v>
                </c:pt>
                <c:pt idx="32">
                  <c:v>Straseni</c:v>
                </c:pt>
                <c:pt idx="33">
                  <c:v>Leova</c:v>
                </c:pt>
                <c:pt idx="34">
                  <c:v>Basarabeasca</c:v>
                </c:pt>
                <c:pt idx="35">
                  <c:v>Ceadir-Lunga</c:v>
                </c:pt>
                <c:pt idx="36">
                  <c:v>Calarasi</c:v>
                </c:pt>
              </c:strCache>
            </c:strRef>
          </c:cat>
          <c:val>
            <c:numRef>
              <c:f>'396 mort'!$Q$4:$Q$40</c:f>
              <c:numCache>
                <c:formatCode>0.0</c:formatCode>
                <c:ptCount val="37"/>
                <c:pt idx="0">
                  <c:v>35.026269702276707</c:v>
                </c:pt>
                <c:pt idx="1">
                  <c:v>31.758189409577895</c:v>
                </c:pt>
                <c:pt idx="2">
                  <c:v>19.368584156498159</c:v>
                </c:pt>
                <c:pt idx="3">
                  <c:v>19.027168077848298</c:v>
                </c:pt>
                <c:pt idx="4">
                  <c:v>17.003910899506884</c:v>
                </c:pt>
                <c:pt idx="5">
                  <c:v>13.76359154665232</c:v>
                </c:pt>
                <c:pt idx="6">
                  <c:v>12.942303212279656</c:v>
                </c:pt>
                <c:pt idx="7">
                  <c:v>12.816240740266064</c:v>
                </c:pt>
                <c:pt idx="8">
                  <c:v>12.765278442636031</c:v>
                </c:pt>
                <c:pt idx="9">
                  <c:v>12.397334573066791</c:v>
                </c:pt>
                <c:pt idx="10">
                  <c:v>12.23496017520463</c:v>
                </c:pt>
                <c:pt idx="11">
                  <c:v>11.781338360037701</c:v>
                </c:pt>
                <c:pt idx="12">
                  <c:v>11.735515021459227</c:v>
                </c:pt>
                <c:pt idx="13">
                  <c:v>11.679709008392706</c:v>
                </c:pt>
                <c:pt idx="14">
                  <c:v>11.533526519902541</c:v>
                </c:pt>
                <c:pt idx="15">
                  <c:v>11.316911237692858</c:v>
                </c:pt>
                <c:pt idx="16">
                  <c:v>11.296563020700951</c:v>
                </c:pt>
                <c:pt idx="17">
                  <c:v>11.149763625011149</c:v>
                </c:pt>
                <c:pt idx="18">
                  <c:v>11.048991227100966</c:v>
                </c:pt>
                <c:pt idx="19">
                  <c:v>10.80983695162598</c:v>
                </c:pt>
                <c:pt idx="20">
                  <c:v>10.514845049419772</c:v>
                </c:pt>
                <c:pt idx="21">
                  <c:v>8.6203180897375109</c:v>
                </c:pt>
                <c:pt idx="22">
                  <c:v>8.3680841271390918</c:v>
                </c:pt>
                <c:pt idx="23">
                  <c:v>8.098290103889493</c:v>
                </c:pt>
                <c:pt idx="24">
                  <c:v>8.0978216859664762</c:v>
                </c:pt>
                <c:pt idx="25">
                  <c:v>7.6953858466463503</c:v>
                </c:pt>
                <c:pt idx="26">
                  <c:v>7.3730906767268394</c:v>
                </c:pt>
                <c:pt idx="27">
                  <c:v>7.2382468966016438</c:v>
                </c:pt>
                <c:pt idx="28">
                  <c:v>7.0672376994727841</c:v>
                </c:pt>
                <c:pt idx="29">
                  <c:v>5.870956378794105</c:v>
                </c:pt>
                <c:pt idx="30">
                  <c:v>5.6838635114908769</c:v>
                </c:pt>
                <c:pt idx="31">
                  <c:v>5.0637013631484065</c:v>
                </c:pt>
                <c:pt idx="32">
                  <c:v>4.585262964831033</c:v>
                </c:pt>
                <c:pt idx="33">
                  <c:v>4.400052800633607</c:v>
                </c:pt>
                <c:pt idx="34">
                  <c:v>4.3455588388666788</c:v>
                </c:pt>
                <c:pt idx="35">
                  <c:v>1.5617679212868969</c:v>
                </c:pt>
                <c:pt idx="36">
                  <c:v>1.4374838283069316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41-4AA2-9E91-709EDC7D079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52094896"/>
        <c:axId val="552096864"/>
      </c:barChart>
      <c:catAx>
        <c:axId val="552094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52096864"/>
        <c:crosses val="autoZero"/>
        <c:auto val="1"/>
        <c:lblAlgn val="ctr"/>
        <c:lblOffset val="100"/>
        <c:noMultiLvlLbl val="0"/>
      </c:catAx>
      <c:valAx>
        <c:axId val="552096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52094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1460767258743823E-2"/>
          <c:y val="3.4064104758644298E-2"/>
          <c:w val="0.95173191723127637"/>
          <c:h val="0.7791646696336871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79646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'loturi sosite in tara'!$A$1:$A$7</c:f>
              <c:strCache>
                <c:ptCount val="7"/>
                <c:pt idx="0">
                  <c:v>Total</c:v>
                </c:pt>
                <c:pt idx="1">
                  <c:v>AstraZeneca</c:v>
                </c:pt>
                <c:pt idx="2">
                  <c:v>Janssen</c:v>
                </c:pt>
                <c:pt idx="3">
                  <c:v>Pfizer/BioNTech - Comirnaty</c:v>
                </c:pt>
                <c:pt idx="4">
                  <c:v>Gam-COVID-VAC (Sputnik-V)</c:v>
                </c:pt>
                <c:pt idx="5">
                  <c:v>Sinopharm</c:v>
                </c:pt>
                <c:pt idx="6">
                  <c:v>Sinovac</c:v>
                </c:pt>
              </c:strCache>
            </c:strRef>
          </c:cat>
          <c:val>
            <c:numRef>
              <c:f>'loturi sosite in tara'!$B$1:$B$7</c:f>
              <c:numCache>
                <c:formatCode>General</c:formatCode>
                <c:ptCount val="7"/>
                <c:pt idx="0">
                  <c:v>1996130</c:v>
                </c:pt>
                <c:pt idx="1">
                  <c:v>570100</c:v>
                </c:pt>
                <c:pt idx="2">
                  <c:v>302500</c:v>
                </c:pt>
                <c:pt idx="3">
                  <c:v>595530</c:v>
                </c:pt>
                <c:pt idx="4">
                  <c:v>206000</c:v>
                </c:pt>
                <c:pt idx="5">
                  <c:v>152000</c:v>
                </c:pt>
                <c:pt idx="6">
                  <c:v>170000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A2-4507-90EF-F3781826C43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608769496"/>
        <c:axId val="608770480"/>
      </c:barChart>
      <c:catAx>
        <c:axId val="608769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08770480"/>
        <c:crosses val="autoZero"/>
        <c:auto val="1"/>
        <c:lblAlgn val="ctr"/>
        <c:lblOffset val="100"/>
        <c:noMultiLvlLbl val="0"/>
      </c:catAx>
      <c:valAx>
        <c:axId val="6087704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08769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5635235296292186E-2"/>
          <c:y val="3.6820759157822666E-2"/>
          <c:w val="0.96808029278030383"/>
          <c:h val="0.815625213967819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Foaie1!$E$1</c:f>
              <c:strCache>
                <c:ptCount val="1"/>
                <c:pt idx="0">
                  <c:v>AV% I</c:v>
                </c:pt>
              </c:strCache>
            </c:strRef>
          </c:tx>
          <c:spPr>
            <a:solidFill>
              <a:srgbClr val="1F497D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1737089201877935E-3"/>
                  <c:y val="6.79353175282427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1.3407699037620298E-2"/>
                      <c:h val="8.046202784434554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4FB-433B-A48D-19C8525032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Foaie1!$A$2:$A$9</c:f>
              <c:strCache>
                <c:ptCount val="8"/>
                <c:pt idx="0">
                  <c:v>18</c:v>
                </c:pt>
                <c:pt idx="1">
                  <c:v>19-29</c:v>
                </c:pt>
                <c:pt idx="2">
                  <c:v>30-39</c:v>
                </c:pt>
                <c:pt idx="3">
                  <c:v>40-49</c:v>
                </c:pt>
                <c:pt idx="4">
                  <c:v>50-59</c:v>
                </c:pt>
                <c:pt idx="5">
                  <c:v>60-69</c:v>
                </c:pt>
                <c:pt idx="6">
                  <c:v>70-79</c:v>
                </c:pt>
                <c:pt idx="7">
                  <c:v>80+</c:v>
                </c:pt>
              </c:strCache>
            </c:strRef>
          </c:cat>
          <c:val>
            <c:numRef>
              <c:f>Foaie1!$E$2:$E$9</c:f>
              <c:numCache>
                <c:formatCode>0</c:formatCode>
                <c:ptCount val="8"/>
                <c:pt idx="0">
                  <c:v>1.974047031779594</c:v>
                </c:pt>
                <c:pt idx="1">
                  <c:v>30.728782079882098</c:v>
                </c:pt>
                <c:pt idx="2">
                  <c:v>40.675111295877898</c:v>
                </c:pt>
                <c:pt idx="3">
                  <c:v>47.29176658361677</c:v>
                </c:pt>
                <c:pt idx="4">
                  <c:v>46.598356269075985</c:v>
                </c:pt>
                <c:pt idx="5">
                  <c:v>55.383776143218078</c:v>
                </c:pt>
                <c:pt idx="6">
                  <c:v>61.401487676181539</c:v>
                </c:pt>
                <c:pt idx="7">
                  <c:v>31.667376591414644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40-4D44-90EE-8064521A7A39}"/>
            </c:ext>
          </c:extLst>
        </c:ser>
        <c:ser>
          <c:idx val="1"/>
          <c:order val="1"/>
          <c:tx>
            <c:strRef>
              <c:f>Foaie1!$G$1</c:f>
              <c:strCache>
                <c:ptCount val="1"/>
                <c:pt idx="0">
                  <c:v>AV % cu schemă completă</c:v>
                </c:pt>
              </c:strCache>
            </c:strRef>
          </c:tx>
          <c:spPr>
            <a:solidFill>
              <a:srgbClr val="F79646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140-4D44-90EE-8064521A7A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Foaie1!$A$2:$A$9</c:f>
              <c:strCache>
                <c:ptCount val="8"/>
                <c:pt idx="0">
                  <c:v>18</c:v>
                </c:pt>
                <c:pt idx="1">
                  <c:v>19-29</c:v>
                </c:pt>
                <c:pt idx="2">
                  <c:v>30-39</c:v>
                </c:pt>
                <c:pt idx="3">
                  <c:v>40-49</c:v>
                </c:pt>
                <c:pt idx="4">
                  <c:v>50-59</c:v>
                </c:pt>
                <c:pt idx="5">
                  <c:v>60-69</c:v>
                </c:pt>
                <c:pt idx="6">
                  <c:v>70-79</c:v>
                </c:pt>
                <c:pt idx="7">
                  <c:v>80+</c:v>
                </c:pt>
              </c:strCache>
            </c:strRef>
          </c:cat>
          <c:val>
            <c:numRef>
              <c:f>Foaie1!$G$2:$G$9</c:f>
              <c:numCache>
                <c:formatCode>0</c:formatCode>
                <c:ptCount val="8"/>
                <c:pt idx="0">
                  <c:v>1.6912095919100196</c:v>
                </c:pt>
                <c:pt idx="1">
                  <c:v>29.064982618032388</c:v>
                </c:pt>
                <c:pt idx="2">
                  <c:v>38.751184220679349</c:v>
                </c:pt>
                <c:pt idx="3">
                  <c:v>45.329007764730939</c:v>
                </c:pt>
                <c:pt idx="4">
                  <c:v>44.499469872212487</c:v>
                </c:pt>
                <c:pt idx="5">
                  <c:v>52.974914838272838</c:v>
                </c:pt>
                <c:pt idx="6">
                  <c:v>58.576182958569781</c:v>
                </c:pt>
                <c:pt idx="7">
                  <c:v>29.270986164355467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40-4D44-90EE-8064521A7A3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610359608"/>
        <c:axId val="610354032"/>
      </c:barChart>
      <c:catAx>
        <c:axId val="610359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10354032"/>
        <c:crosses val="autoZero"/>
        <c:auto val="1"/>
        <c:lblAlgn val="ctr"/>
        <c:lblOffset val="100"/>
        <c:noMultiLvlLbl val="0"/>
      </c:catAx>
      <c:valAx>
        <c:axId val="610354032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10359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577859105639961"/>
          <c:y val="4.5286146296930223E-2"/>
          <c:w val="0.40648318608061323"/>
          <c:h val="7.21704895583704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32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4">
    <c:autoUpdate val="0"/>
  </c:externalData>
  <c:userShapes r:id="rId5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8568347960084943E-2"/>
          <c:y val="8.4101663680379614E-3"/>
          <c:w val="0.96844835848382915"/>
          <c:h val="0.831682771173468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Foaie1!$C$1</c:f>
              <c:strCache>
                <c:ptCount val="1"/>
                <c:pt idx="0">
                  <c:v>Doza I</c:v>
                </c:pt>
              </c:strCache>
            </c:strRef>
          </c:tx>
          <c:spPr>
            <a:solidFill>
              <a:srgbClr val="FF644E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Foaie1!$B$2:$B$38</c:f>
              <c:strCache>
                <c:ptCount val="37"/>
                <c:pt idx="0">
                  <c:v>02-07.03.21</c:v>
                </c:pt>
                <c:pt idx="1">
                  <c:v>08-14.03.21</c:v>
                </c:pt>
                <c:pt idx="2">
                  <c:v>15-21.03.21</c:v>
                </c:pt>
                <c:pt idx="3">
                  <c:v>22-28.03.21</c:v>
                </c:pt>
                <c:pt idx="4">
                  <c:v>29.03-04.04.21</c:v>
                </c:pt>
                <c:pt idx="5">
                  <c:v>05-11.04.21</c:v>
                </c:pt>
                <c:pt idx="6">
                  <c:v>12-18.04.21</c:v>
                </c:pt>
                <c:pt idx="7">
                  <c:v>19-25.04.21</c:v>
                </c:pt>
                <c:pt idx="8">
                  <c:v>26.04-02.05.21</c:v>
                </c:pt>
                <c:pt idx="9">
                  <c:v>03-09.05.21</c:v>
                </c:pt>
                <c:pt idx="10">
                  <c:v>10-16.05.21</c:v>
                </c:pt>
                <c:pt idx="11">
                  <c:v>17-23.05.21</c:v>
                </c:pt>
                <c:pt idx="12">
                  <c:v>24-30.05.21</c:v>
                </c:pt>
                <c:pt idx="13">
                  <c:v>31.05-06.06.21</c:v>
                </c:pt>
                <c:pt idx="14">
                  <c:v>07-13.06.21</c:v>
                </c:pt>
                <c:pt idx="15">
                  <c:v>14-20.06.21</c:v>
                </c:pt>
                <c:pt idx="16">
                  <c:v>21-27.06.21</c:v>
                </c:pt>
                <c:pt idx="17">
                  <c:v>28.06-04.07.21</c:v>
                </c:pt>
                <c:pt idx="18">
                  <c:v>05-11.07.21</c:v>
                </c:pt>
                <c:pt idx="19">
                  <c:v>12-18.07.21</c:v>
                </c:pt>
                <c:pt idx="20">
                  <c:v>19-25.07.21</c:v>
                </c:pt>
                <c:pt idx="21">
                  <c:v>26.07-01.08.21</c:v>
                </c:pt>
                <c:pt idx="22">
                  <c:v>02-08.08.21</c:v>
                </c:pt>
                <c:pt idx="23">
                  <c:v>09-15.08.21</c:v>
                </c:pt>
                <c:pt idx="24">
                  <c:v>16-22.08.21</c:v>
                </c:pt>
                <c:pt idx="25">
                  <c:v>23-29.08.21</c:v>
                </c:pt>
                <c:pt idx="26">
                  <c:v>30.08-05.09.21</c:v>
                </c:pt>
                <c:pt idx="27">
                  <c:v>06-12.09.21</c:v>
                </c:pt>
                <c:pt idx="28">
                  <c:v>13-19.09.21</c:v>
                </c:pt>
                <c:pt idx="29">
                  <c:v>20-26.09.21</c:v>
                </c:pt>
                <c:pt idx="30">
                  <c:v>27.09-03.10.21</c:v>
                </c:pt>
                <c:pt idx="31">
                  <c:v>04-10.10.2021</c:v>
                </c:pt>
                <c:pt idx="32">
                  <c:v>11-17.10.2021</c:v>
                </c:pt>
                <c:pt idx="33">
                  <c:v>18-24.10.2021</c:v>
                </c:pt>
                <c:pt idx="34">
                  <c:v>25-31.10.2021</c:v>
                </c:pt>
                <c:pt idx="35">
                  <c:v>01-07.11.2021</c:v>
                </c:pt>
                <c:pt idx="36">
                  <c:v>08-14.11.2021</c:v>
                </c:pt>
              </c:strCache>
            </c:strRef>
          </c:cat>
          <c:val>
            <c:numRef>
              <c:f>Foaie1!$C$2:$C$38</c:f>
              <c:numCache>
                <c:formatCode>General</c:formatCode>
                <c:ptCount val="37"/>
                <c:pt idx="0">
                  <c:v>5390</c:v>
                </c:pt>
                <c:pt idx="1">
                  <c:v>7413</c:v>
                </c:pt>
                <c:pt idx="2">
                  <c:v>7621</c:v>
                </c:pt>
                <c:pt idx="3">
                  <c:v>15871</c:v>
                </c:pt>
                <c:pt idx="4">
                  <c:v>11049</c:v>
                </c:pt>
                <c:pt idx="5">
                  <c:v>17030</c:v>
                </c:pt>
                <c:pt idx="6">
                  <c:v>19977</c:v>
                </c:pt>
                <c:pt idx="7">
                  <c:v>25275</c:v>
                </c:pt>
                <c:pt idx="8">
                  <c:v>20791</c:v>
                </c:pt>
                <c:pt idx="9">
                  <c:v>33214</c:v>
                </c:pt>
                <c:pt idx="10">
                  <c:v>41949</c:v>
                </c:pt>
                <c:pt idx="11">
                  <c:v>56874</c:v>
                </c:pt>
                <c:pt idx="12">
                  <c:v>75713</c:v>
                </c:pt>
                <c:pt idx="13">
                  <c:v>26509</c:v>
                </c:pt>
                <c:pt idx="14">
                  <c:v>19905</c:v>
                </c:pt>
                <c:pt idx="15">
                  <c:v>15026</c:v>
                </c:pt>
                <c:pt idx="16">
                  <c:v>33145</c:v>
                </c:pt>
                <c:pt idx="17">
                  <c:v>29410</c:v>
                </c:pt>
                <c:pt idx="18">
                  <c:v>27014</c:v>
                </c:pt>
                <c:pt idx="19">
                  <c:v>16249</c:v>
                </c:pt>
                <c:pt idx="20">
                  <c:v>48940</c:v>
                </c:pt>
                <c:pt idx="21">
                  <c:v>57475</c:v>
                </c:pt>
                <c:pt idx="22">
                  <c:v>32093</c:v>
                </c:pt>
                <c:pt idx="23">
                  <c:v>28857</c:v>
                </c:pt>
                <c:pt idx="24">
                  <c:v>32017</c:v>
                </c:pt>
                <c:pt idx="25">
                  <c:v>27392</c:v>
                </c:pt>
                <c:pt idx="26">
                  <c:v>19072</c:v>
                </c:pt>
                <c:pt idx="27">
                  <c:v>18928</c:v>
                </c:pt>
                <c:pt idx="28">
                  <c:v>19151</c:v>
                </c:pt>
                <c:pt idx="29">
                  <c:v>17141</c:v>
                </c:pt>
                <c:pt idx="30">
                  <c:v>18491</c:v>
                </c:pt>
                <c:pt idx="31">
                  <c:v>19046</c:v>
                </c:pt>
                <c:pt idx="32">
                  <c:v>17866</c:v>
                </c:pt>
                <c:pt idx="33">
                  <c:v>22558</c:v>
                </c:pt>
                <c:pt idx="34">
                  <c:v>27978</c:v>
                </c:pt>
                <c:pt idx="35">
                  <c:v>20914</c:v>
                </c:pt>
                <c:pt idx="36">
                  <c:v>15399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A4-408B-97CB-EDF4A4ABC594}"/>
            </c:ext>
          </c:extLst>
        </c:ser>
        <c:ser>
          <c:idx val="1"/>
          <c:order val="1"/>
          <c:tx>
            <c:strRef>
              <c:f>Foaie1!$D$1</c:f>
              <c:strCache>
                <c:ptCount val="1"/>
                <c:pt idx="0">
                  <c:v>Doza II</c:v>
                </c:pt>
              </c:strCache>
            </c:strRef>
          </c:tx>
          <c:spPr>
            <a:solidFill>
              <a:srgbClr val="61D836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16"/>
              <c:layout>
                <c:manualLayout>
                  <c:x val="-8.7508933401187535E-17"/>
                  <c:y val="-1.682033273607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0A4-408B-97CB-EDF4A4ABC5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Foaie1!$B$2:$B$38</c:f>
              <c:strCache>
                <c:ptCount val="37"/>
                <c:pt idx="0">
                  <c:v>02-07.03.21</c:v>
                </c:pt>
                <c:pt idx="1">
                  <c:v>08-14.03.21</c:v>
                </c:pt>
                <c:pt idx="2">
                  <c:v>15-21.03.21</c:v>
                </c:pt>
                <c:pt idx="3">
                  <c:v>22-28.03.21</c:v>
                </c:pt>
                <c:pt idx="4">
                  <c:v>29.03-04.04.21</c:v>
                </c:pt>
                <c:pt idx="5">
                  <c:v>05-11.04.21</c:v>
                </c:pt>
                <c:pt idx="6">
                  <c:v>12-18.04.21</c:v>
                </c:pt>
                <c:pt idx="7">
                  <c:v>19-25.04.21</c:v>
                </c:pt>
                <c:pt idx="8">
                  <c:v>26.04-02.05.21</c:v>
                </c:pt>
                <c:pt idx="9">
                  <c:v>03-09.05.21</c:v>
                </c:pt>
                <c:pt idx="10">
                  <c:v>10-16.05.21</c:v>
                </c:pt>
                <c:pt idx="11">
                  <c:v>17-23.05.21</c:v>
                </c:pt>
                <c:pt idx="12">
                  <c:v>24-30.05.21</c:v>
                </c:pt>
                <c:pt idx="13">
                  <c:v>31.05-06.06.21</c:v>
                </c:pt>
                <c:pt idx="14">
                  <c:v>07-13.06.21</c:v>
                </c:pt>
                <c:pt idx="15">
                  <c:v>14-20.06.21</c:v>
                </c:pt>
                <c:pt idx="16">
                  <c:v>21-27.06.21</c:v>
                </c:pt>
                <c:pt idx="17">
                  <c:v>28.06-04.07.21</c:v>
                </c:pt>
                <c:pt idx="18">
                  <c:v>05-11.07.21</c:v>
                </c:pt>
                <c:pt idx="19">
                  <c:v>12-18.07.21</c:v>
                </c:pt>
                <c:pt idx="20">
                  <c:v>19-25.07.21</c:v>
                </c:pt>
                <c:pt idx="21">
                  <c:v>26.07-01.08.21</c:v>
                </c:pt>
                <c:pt idx="22">
                  <c:v>02-08.08.21</c:v>
                </c:pt>
                <c:pt idx="23">
                  <c:v>09-15.08.21</c:v>
                </c:pt>
                <c:pt idx="24">
                  <c:v>16-22.08.21</c:v>
                </c:pt>
                <c:pt idx="25">
                  <c:v>23-29.08.21</c:v>
                </c:pt>
                <c:pt idx="26">
                  <c:v>30.08-05.09.21</c:v>
                </c:pt>
                <c:pt idx="27">
                  <c:v>06-12.09.21</c:v>
                </c:pt>
                <c:pt idx="28">
                  <c:v>13-19.09.21</c:v>
                </c:pt>
                <c:pt idx="29">
                  <c:v>20-26.09.21</c:v>
                </c:pt>
                <c:pt idx="30">
                  <c:v>27.09-03.10.21</c:v>
                </c:pt>
                <c:pt idx="31">
                  <c:v>04-10.10.2021</c:v>
                </c:pt>
                <c:pt idx="32">
                  <c:v>11-17.10.2021</c:v>
                </c:pt>
                <c:pt idx="33">
                  <c:v>18-24.10.2021</c:v>
                </c:pt>
                <c:pt idx="34">
                  <c:v>25-31.10.2021</c:v>
                </c:pt>
                <c:pt idx="35">
                  <c:v>01-07.11.2021</c:v>
                </c:pt>
                <c:pt idx="36">
                  <c:v>08-14.11.2021</c:v>
                </c:pt>
              </c:strCache>
            </c:strRef>
          </c:cat>
          <c:val>
            <c:numRef>
              <c:f>Foaie1!$D$2:$D$38</c:f>
              <c:numCache>
                <c:formatCode>General</c:formatCode>
                <c:ptCount val="37"/>
                <c:pt idx="6">
                  <c:v>9898</c:v>
                </c:pt>
                <c:pt idx="7">
                  <c:v>1606</c:v>
                </c:pt>
                <c:pt idx="8">
                  <c:v>5602</c:v>
                </c:pt>
                <c:pt idx="9">
                  <c:v>6312</c:v>
                </c:pt>
                <c:pt idx="10">
                  <c:v>8520</c:v>
                </c:pt>
                <c:pt idx="11">
                  <c:v>7238</c:v>
                </c:pt>
                <c:pt idx="12">
                  <c:v>35223</c:v>
                </c:pt>
                <c:pt idx="13">
                  <c:v>34715</c:v>
                </c:pt>
                <c:pt idx="14">
                  <c:v>38932</c:v>
                </c:pt>
                <c:pt idx="15">
                  <c:v>76826</c:v>
                </c:pt>
                <c:pt idx="16">
                  <c:v>33660</c:v>
                </c:pt>
                <c:pt idx="17">
                  <c:v>21599</c:v>
                </c:pt>
                <c:pt idx="18">
                  <c:v>30375</c:v>
                </c:pt>
                <c:pt idx="19">
                  <c:v>51066</c:v>
                </c:pt>
                <c:pt idx="20">
                  <c:v>45037</c:v>
                </c:pt>
                <c:pt idx="21">
                  <c:v>27838</c:v>
                </c:pt>
                <c:pt idx="22">
                  <c:v>17210</c:v>
                </c:pt>
                <c:pt idx="23">
                  <c:v>21915</c:v>
                </c:pt>
                <c:pt idx="24">
                  <c:v>41307</c:v>
                </c:pt>
                <c:pt idx="25">
                  <c:v>20633</c:v>
                </c:pt>
                <c:pt idx="26">
                  <c:v>14378</c:v>
                </c:pt>
                <c:pt idx="27">
                  <c:v>11781</c:v>
                </c:pt>
                <c:pt idx="28">
                  <c:v>9358</c:v>
                </c:pt>
                <c:pt idx="29">
                  <c:v>6852</c:v>
                </c:pt>
                <c:pt idx="30">
                  <c:v>6376</c:v>
                </c:pt>
                <c:pt idx="31">
                  <c:v>6588</c:v>
                </c:pt>
                <c:pt idx="32">
                  <c:v>5377</c:v>
                </c:pt>
                <c:pt idx="33">
                  <c:v>6256</c:v>
                </c:pt>
                <c:pt idx="34">
                  <c:v>5864</c:v>
                </c:pt>
                <c:pt idx="35">
                  <c:v>4350</c:v>
                </c:pt>
                <c:pt idx="36">
                  <c:v>6393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A4-408B-97CB-EDF4A4ABC59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564646568"/>
        <c:axId val="564646240"/>
      </c:barChart>
      <c:catAx>
        <c:axId val="564646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64646240"/>
        <c:crosses val="autoZero"/>
        <c:auto val="1"/>
        <c:lblAlgn val="ctr"/>
        <c:lblOffset val="100"/>
        <c:noMultiLvlLbl val="0"/>
      </c:catAx>
      <c:valAx>
        <c:axId val="5646462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64646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0371171503634891"/>
          <c:y val="7.9541792110545059E-2"/>
          <c:w val="0.21450464257169408"/>
          <c:h val="2.58503647522000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AV!$G$1</c:f>
              <c:strCache>
                <c:ptCount val="1"/>
                <c:pt idx="0">
                  <c:v>AV I</c:v>
                </c:pt>
              </c:strCache>
            </c:strRef>
          </c:tx>
          <c:spPr>
            <a:solidFill>
              <a:srgbClr val="1F497D">
                <a:lumMod val="60000"/>
                <a:lumOff val="40000"/>
              </a:srgb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AV!$A$2:$A$37</c:f>
              <c:strCache>
                <c:ptCount val="36"/>
                <c:pt idx="0">
                  <c:v>Chișinău</c:v>
                </c:pt>
                <c:pt idx="1">
                  <c:v>TDS Nistrului</c:v>
                </c:pt>
                <c:pt idx="2">
                  <c:v>Soroca</c:v>
                </c:pt>
                <c:pt idx="3">
                  <c:v>Dubăsari</c:v>
                </c:pt>
                <c:pt idx="4">
                  <c:v>Bălți</c:v>
                </c:pt>
                <c:pt idx="5">
                  <c:v>Orhei</c:v>
                </c:pt>
                <c:pt idx="6">
                  <c:v>Călărași</c:v>
                </c:pt>
                <c:pt idx="7">
                  <c:v>Cimislia</c:v>
                </c:pt>
                <c:pt idx="8">
                  <c:v>Hincesti</c:v>
                </c:pt>
                <c:pt idx="9">
                  <c:v>Ocnița</c:v>
                </c:pt>
                <c:pt idx="10">
                  <c:v>Edineț</c:v>
                </c:pt>
                <c:pt idx="11">
                  <c:v>Donduseni</c:v>
                </c:pt>
                <c:pt idx="12">
                  <c:v>Ialoveni</c:v>
                </c:pt>
                <c:pt idx="13">
                  <c:v>Basarabeasca</c:v>
                </c:pt>
                <c:pt idx="14">
                  <c:v>Florești</c:v>
                </c:pt>
                <c:pt idx="15">
                  <c:v>Strășeni</c:v>
                </c:pt>
                <c:pt idx="16">
                  <c:v>Rîșcani</c:v>
                </c:pt>
                <c:pt idx="17">
                  <c:v>Șoldănești</c:v>
                </c:pt>
                <c:pt idx="18">
                  <c:v>Criuleni</c:v>
                </c:pt>
                <c:pt idx="19">
                  <c:v>Briceni</c:v>
                </c:pt>
                <c:pt idx="20">
                  <c:v>Cahul</c:v>
                </c:pt>
                <c:pt idx="21">
                  <c:v>Ungheni</c:v>
                </c:pt>
                <c:pt idx="22">
                  <c:v>ȘtefanVodă</c:v>
                </c:pt>
                <c:pt idx="23">
                  <c:v>Rezina</c:v>
                </c:pt>
                <c:pt idx="24">
                  <c:v>Telenesti</c:v>
                </c:pt>
                <c:pt idx="25">
                  <c:v>Căușeni</c:v>
                </c:pt>
                <c:pt idx="26">
                  <c:v>AneniiNoi</c:v>
                </c:pt>
                <c:pt idx="27">
                  <c:v>Glodeni</c:v>
                </c:pt>
                <c:pt idx="28">
                  <c:v>Cantemir</c:v>
                </c:pt>
                <c:pt idx="29">
                  <c:v>Drochia</c:v>
                </c:pt>
                <c:pt idx="30">
                  <c:v>Falesti</c:v>
                </c:pt>
                <c:pt idx="31">
                  <c:v>Nisporeni</c:v>
                </c:pt>
                <c:pt idx="32">
                  <c:v>Taraclia</c:v>
                </c:pt>
                <c:pt idx="33">
                  <c:v>Singerei</c:v>
                </c:pt>
                <c:pt idx="34">
                  <c:v>Leova</c:v>
                </c:pt>
                <c:pt idx="35">
                  <c:v>UTA Găgăuzia</c:v>
                </c:pt>
              </c:strCache>
            </c:strRef>
          </c:cat>
          <c:val>
            <c:numRef>
              <c:f>AV!$G$2:$G$37</c:f>
              <c:numCache>
                <c:formatCode>0</c:formatCode>
                <c:ptCount val="36"/>
                <c:pt idx="0">
                  <c:v>41.437550163237965</c:v>
                </c:pt>
                <c:pt idx="1">
                  <c:v>30.854164993361898</c:v>
                </c:pt>
                <c:pt idx="2">
                  <c:v>30.663438755537243</c:v>
                </c:pt>
                <c:pt idx="3">
                  <c:v>28.564107820026646</c:v>
                </c:pt>
                <c:pt idx="4">
                  <c:v>27.712113374391205</c:v>
                </c:pt>
                <c:pt idx="5">
                  <c:v>27.438868199641387</c:v>
                </c:pt>
                <c:pt idx="6">
                  <c:v>27.071008214158166</c:v>
                </c:pt>
                <c:pt idx="7">
                  <c:v>26.751049717032799</c:v>
                </c:pt>
                <c:pt idx="8">
                  <c:v>25.643644492407308</c:v>
                </c:pt>
                <c:pt idx="9">
                  <c:v>25.566684238270952</c:v>
                </c:pt>
                <c:pt idx="10">
                  <c:v>25.429720664170691</c:v>
                </c:pt>
                <c:pt idx="11">
                  <c:v>25.015849535080303</c:v>
                </c:pt>
                <c:pt idx="12">
                  <c:v>25.000536745604052</c:v>
                </c:pt>
                <c:pt idx="13">
                  <c:v>24.934816617416999</c:v>
                </c:pt>
                <c:pt idx="14">
                  <c:v>24.932968858312517</c:v>
                </c:pt>
                <c:pt idx="15">
                  <c:v>24.541880858784396</c:v>
                </c:pt>
                <c:pt idx="16">
                  <c:v>23.999594772566102</c:v>
                </c:pt>
                <c:pt idx="17">
                  <c:v>23.547342350923987</c:v>
                </c:pt>
                <c:pt idx="18">
                  <c:v>23.324085607518967</c:v>
                </c:pt>
                <c:pt idx="19">
                  <c:v>23.047594567964698</c:v>
                </c:pt>
                <c:pt idx="20">
                  <c:v>22.857088602787591</c:v>
                </c:pt>
                <c:pt idx="21">
                  <c:v>22.387793873189267</c:v>
                </c:pt>
                <c:pt idx="22">
                  <c:v>22.235468488207243</c:v>
                </c:pt>
                <c:pt idx="23">
                  <c:v>21.997834580803087</c:v>
                </c:pt>
                <c:pt idx="24">
                  <c:v>21.49025251864451</c:v>
                </c:pt>
                <c:pt idx="25">
                  <c:v>21.34014904231077</c:v>
                </c:pt>
                <c:pt idx="26">
                  <c:v>21.204871132715581</c:v>
                </c:pt>
                <c:pt idx="27">
                  <c:v>20.905936927454878</c:v>
                </c:pt>
                <c:pt idx="28">
                  <c:v>20.888419840736834</c:v>
                </c:pt>
                <c:pt idx="29">
                  <c:v>20.857568878202116</c:v>
                </c:pt>
                <c:pt idx="30">
                  <c:v>20.32891206010887</c:v>
                </c:pt>
                <c:pt idx="31">
                  <c:v>20.192271512962336</c:v>
                </c:pt>
                <c:pt idx="32">
                  <c:v>20.138126723237949</c:v>
                </c:pt>
                <c:pt idx="33">
                  <c:v>18.685944821710475</c:v>
                </c:pt>
                <c:pt idx="34">
                  <c:v>18.679253724665561</c:v>
                </c:pt>
                <c:pt idx="35">
                  <c:v>16.770357156130373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BC-4479-A726-51A3DA91979F}"/>
            </c:ext>
          </c:extLst>
        </c:ser>
        <c:ser>
          <c:idx val="1"/>
          <c:order val="1"/>
          <c:tx>
            <c:strRef>
              <c:f>AV!$H$1</c:f>
              <c:strCache>
                <c:ptCount val="1"/>
                <c:pt idx="0">
                  <c:v>AV completă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13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B0A-47E2-9854-B17F5C451B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252000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AV!$A$2:$A$37</c:f>
              <c:strCache>
                <c:ptCount val="36"/>
                <c:pt idx="0">
                  <c:v>Chișinău</c:v>
                </c:pt>
                <c:pt idx="1">
                  <c:v>TDS Nistrului</c:v>
                </c:pt>
                <c:pt idx="2">
                  <c:v>Soroca</c:v>
                </c:pt>
                <c:pt idx="3">
                  <c:v>Dubăsari</c:v>
                </c:pt>
                <c:pt idx="4">
                  <c:v>Bălți</c:v>
                </c:pt>
                <c:pt idx="5">
                  <c:v>Orhei</c:v>
                </c:pt>
                <c:pt idx="6">
                  <c:v>Călărași</c:v>
                </c:pt>
                <c:pt idx="7">
                  <c:v>Cimislia</c:v>
                </c:pt>
                <c:pt idx="8">
                  <c:v>Hincesti</c:v>
                </c:pt>
                <c:pt idx="9">
                  <c:v>Ocnița</c:v>
                </c:pt>
                <c:pt idx="10">
                  <c:v>Edineț</c:v>
                </c:pt>
                <c:pt idx="11">
                  <c:v>Donduseni</c:v>
                </c:pt>
                <c:pt idx="12">
                  <c:v>Ialoveni</c:v>
                </c:pt>
                <c:pt idx="13">
                  <c:v>Basarabeasca</c:v>
                </c:pt>
                <c:pt idx="14">
                  <c:v>Florești</c:v>
                </c:pt>
                <c:pt idx="15">
                  <c:v>Strășeni</c:v>
                </c:pt>
                <c:pt idx="16">
                  <c:v>Rîșcani</c:v>
                </c:pt>
                <c:pt idx="17">
                  <c:v>Șoldănești</c:v>
                </c:pt>
                <c:pt idx="18">
                  <c:v>Criuleni</c:v>
                </c:pt>
                <c:pt idx="19">
                  <c:v>Briceni</c:v>
                </c:pt>
                <c:pt idx="20">
                  <c:v>Cahul</c:v>
                </c:pt>
                <c:pt idx="21">
                  <c:v>Ungheni</c:v>
                </c:pt>
                <c:pt idx="22">
                  <c:v>ȘtefanVodă</c:v>
                </c:pt>
                <c:pt idx="23">
                  <c:v>Rezina</c:v>
                </c:pt>
                <c:pt idx="24">
                  <c:v>Telenesti</c:v>
                </c:pt>
                <c:pt idx="25">
                  <c:v>Căușeni</c:v>
                </c:pt>
                <c:pt idx="26">
                  <c:v>AneniiNoi</c:v>
                </c:pt>
                <c:pt idx="27">
                  <c:v>Glodeni</c:v>
                </c:pt>
                <c:pt idx="28">
                  <c:v>Cantemir</c:v>
                </c:pt>
                <c:pt idx="29">
                  <c:v>Drochia</c:v>
                </c:pt>
                <c:pt idx="30">
                  <c:v>Falesti</c:v>
                </c:pt>
                <c:pt idx="31">
                  <c:v>Nisporeni</c:v>
                </c:pt>
                <c:pt idx="32">
                  <c:v>Taraclia</c:v>
                </c:pt>
                <c:pt idx="33">
                  <c:v>Singerei</c:v>
                </c:pt>
                <c:pt idx="34">
                  <c:v>Leova</c:v>
                </c:pt>
                <c:pt idx="35">
                  <c:v>UTA Găgăuzia</c:v>
                </c:pt>
              </c:strCache>
            </c:strRef>
          </c:cat>
          <c:val>
            <c:numRef>
              <c:f>AV!$H$2:$H$37</c:f>
              <c:numCache>
                <c:formatCode>0</c:formatCode>
                <c:ptCount val="36"/>
                <c:pt idx="0">
                  <c:v>39.327978564833529</c:v>
                </c:pt>
                <c:pt idx="1">
                  <c:v>28.755958933557597</c:v>
                </c:pt>
                <c:pt idx="2">
                  <c:v>29.355104563716907</c:v>
                </c:pt>
                <c:pt idx="3">
                  <c:v>27.207816610296881</c:v>
                </c:pt>
                <c:pt idx="4">
                  <c:v>26.115345950008294</c:v>
                </c:pt>
                <c:pt idx="5">
                  <c:v>26.628046737995309</c:v>
                </c:pt>
                <c:pt idx="6">
                  <c:v>25.782208350802005</c:v>
                </c:pt>
                <c:pt idx="7">
                  <c:v>25.635408426134404</c:v>
                </c:pt>
                <c:pt idx="8">
                  <c:v>23.796538965543824</c:v>
                </c:pt>
                <c:pt idx="9">
                  <c:v>24.32472324723247</c:v>
                </c:pt>
                <c:pt idx="10">
                  <c:v>24.319058024467981</c:v>
                </c:pt>
                <c:pt idx="11">
                  <c:v>24.125633981403212</c:v>
                </c:pt>
                <c:pt idx="12">
                  <c:v>24.056937973677993</c:v>
                </c:pt>
                <c:pt idx="13">
                  <c:v>23.83539023118373</c:v>
                </c:pt>
                <c:pt idx="14">
                  <c:v>23.827772473416431</c:v>
                </c:pt>
                <c:pt idx="15">
                  <c:v>23.703658905352281</c:v>
                </c:pt>
                <c:pt idx="16">
                  <c:v>23.045621855266269</c:v>
                </c:pt>
                <c:pt idx="17">
                  <c:v>22.616552812780665</c:v>
                </c:pt>
                <c:pt idx="18">
                  <c:v>22.351658928773638</c:v>
                </c:pt>
                <c:pt idx="19">
                  <c:v>21.993745448314268</c:v>
                </c:pt>
                <c:pt idx="20">
                  <c:v>21.860164824731303</c:v>
                </c:pt>
                <c:pt idx="21">
                  <c:v>21.606110979181508</c:v>
                </c:pt>
                <c:pt idx="22">
                  <c:v>21.244683593246553</c:v>
                </c:pt>
                <c:pt idx="23">
                  <c:v>21.122252035964788</c:v>
                </c:pt>
                <c:pt idx="24">
                  <c:v>20.567839853460683</c:v>
                </c:pt>
                <c:pt idx="25">
                  <c:v>20.443431668411652</c:v>
                </c:pt>
                <c:pt idx="26">
                  <c:v>20.508633348523976</c:v>
                </c:pt>
                <c:pt idx="27">
                  <c:v>20.087319221923362</c:v>
                </c:pt>
                <c:pt idx="28">
                  <c:v>19.735200997793342</c:v>
                </c:pt>
                <c:pt idx="29">
                  <c:v>20.034120065016186</c:v>
                </c:pt>
                <c:pt idx="30">
                  <c:v>19.572439878351094</c:v>
                </c:pt>
                <c:pt idx="31">
                  <c:v>18.929901794784964</c:v>
                </c:pt>
                <c:pt idx="32">
                  <c:v>19.110206922397406</c:v>
                </c:pt>
                <c:pt idx="33">
                  <c:v>17.916656225724811</c:v>
                </c:pt>
                <c:pt idx="34">
                  <c:v>17.824705829716791</c:v>
                </c:pt>
                <c:pt idx="35">
                  <c:v>15.942319842420188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BC-4479-A726-51A3DA91979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38"/>
        <c:gapDepth val="250"/>
        <c:shape val="box"/>
        <c:axId val="848898048"/>
        <c:axId val="848901328"/>
        <c:axId val="0"/>
      </c:bar3DChart>
      <c:catAx>
        <c:axId val="848898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48901328"/>
        <c:crosses val="autoZero"/>
        <c:auto val="1"/>
        <c:lblAlgn val="ctr"/>
        <c:lblOffset val="100"/>
        <c:noMultiLvlLbl val="0"/>
      </c:catAx>
      <c:valAx>
        <c:axId val="848901328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48898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204724409448819"/>
          <c:y val="8.0111514733338746E-2"/>
          <c:w val="0.25602961444887884"/>
          <c:h val="6.84503612306193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2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0.1106</cdr:x>
      <cdr:y>0.77631</cdr:y>
    </cdr:from>
    <cdr:to>
      <cdr:x>0.14188</cdr:x>
      <cdr:y>0.83024</cdr:y>
    </cdr:to>
    <cdr:sp macro="" textlink="">
      <cdr:nvSpPr>
        <cdr:cNvPr id="2" name="CasetăText 1">
          <a:extLst xmlns:a="http://schemas.openxmlformats.org/drawingml/2006/main">
            <a:ext uri="{FF2B5EF4-FFF2-40B4-BE49-F238E27FC236}">
              <a16:creationId xmlns:a16="http://schemas.microsoft.com/office/drawing/2014/main" id="{932DDA03-C1D6-4D8A-80DD-5A1D22E5F745}"/>
            </a:ext>
          </a:extLst>
        </cdr:cNvPr>
        <cdr:cNvSpPr txBox="1"/>
      </cdr:nvSpPr>
      <cdr:spPr>
        <a:xfrm xmlns:a="http://schemas.openxmlformats.org/drawingml/2006/main">
          <a:off x="2393576" y="7256326"/>
          <a:ext cx="676821" cy="5041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0.10094</cdr:x>
      <cdr:y>0.78357</cdr:y>
    </cdr:from>
    <cdr:to>
      <cdr:x>0.15728</cdr:x>
      <cdr:y>0.91401</cdr:y>
    </cdr:to>
    <cdr:sp macro="" textlink="">
      <cdr:nvSpPr>
        <cdr:cNvPr id="3" name="CasetăText 2">
          <a:extLst xmlns:a="http://schemas.openxmlformats.org/drawingml/2006/main">
            <a:ext uri="{FF2B5EF4-FFF2-40B4-BE49-F238E27FC236}">
              <a16:creationId xmlns:a16="http://schemas.microsoft.com/office/drawing/2014/main" id="{00C6E1BF-4ABD-4096-ADA1-2F72DEA9990E}"/>
            </a:ext>
          </a:extLst>
        </cdr:cNvPr>
        <cdr:cNvSpPr txBox="1"/>
      </cdr:nvSpPr>
      <cdr:spPr>
        <a:xfrm xmlns:a="http://schemas.openxmlformats.org/drawingml/2006/main">
          <a:off x="1638300" y="549317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5" name="Shape 19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455120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873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804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607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D" dirty="0"/>
          </a:p>
        </p:txBody>
      </p:sp>
    </p:spTree>
    <p:extLst>
      <p:ext uri="{BB962C8B-B14F-4D97-AF65-F5344CB8AC3E}">
        <p14:creationId xmlns:p14="http://schemas.microsoft.com/office/powerpoint/2010/main" val="4015072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977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629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9FC247-EF8C-4BAE-83F5-CCBD09C73333}" type="slidenum">
              <a:rPr kumimoji="0" lang="ru-RU" sz="3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3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702401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5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tangle 13"/>
          <p:cNvSpPr/>
          <p:nvPr/>
        </p:nvSpPr>
        <p:spPr>
          <a:xfrm>
            <a:off x="22363042" y="12582939"/>
            <a:ext cx="2007707" cy="1133059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660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30" name="Straight Connector 17"/>
          <p:cNvSpPr/>
          <p:nvPr/>
        </p:nvSpPr>
        <p:spPr>
          <a:xfrm>
            <a:off x="22993776" y="6778487"/>
            <a:ext cx="804205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31" name="Straight Connector 18"/>
          <p:cNvSpPr/>
          <p:nvPr/>
        </p:nvSpPr>
        <p:spPr>
          <a:xfrm>
            <a:off x="23395877" y="6937513"/>
            <a:ext cx="402103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152919" y="12886440"/>
            <a:ext cx="427951" cy="462281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660">
              <a:defRPr sz="1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5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"/>
          <p:cNvSpPr/>
          <p:nvPr/>
        </p:nvSpPr>
        <p:spPr>
          <a:xfrm>
            <a:off x="0" y="12582939"/>
            <a:ext cx="2007706" cy="1133059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660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40" name="Straight Connector 17"/>
          <p:cNvSpPr/>
          <p:nvPr/>
        </p:nvSpPr>
        <p:spPr>
          <a:xfrm>
            <a:off x="630733" y="6778487"/>
            <a:ext cx="804205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41" name="Straight Connector 18"/>
          <p:cNvSpPr/>
          <p:nvPr/>
        </p:nvSpPr>
        <p:spPr>
          <a:xfrm>
            <a:off x="630733" y="6937513"/>
            <a:ext cx="402103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89876" y="12886440"/>
            <a:ext cx="427952" cy="462281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660">
              <a:defRPr sz="1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43" name="Title Text"/>
          <p:cNvSpPr txBox="1">
            <a:spLocks noGrp="1"/>
          </p:cNvSpPr>
          <p:nvPr>
            <p:ph type="title"/>
          </p:nvPr>
        </p:nvSpPr>
        <p:spPr>
          <a:xfrm>
            <a:off x="4057648" y="1893404"/>
            <a:ext cx="18305395" cy="2499691"/>
          </a:xfrm>
          <a:prstGeom prst="rect">
            <a:avLst/>
          </a:prstGeom>
        </p:spPr>
        <p:txBody>
          <a:bodyPr lIns="0" tIns="0" rIns="0" bIns="0" anchor="t"/>
          <a:lstStyle>
            <a:lvl1pPr algn="l" defTabSz="1828636">
              <a:lnSpc>
                <a:spcPct val="80000"/>
              </a:lnSpc>
              <a:defRPr sz="7200" spc="-200">
                <a:solidFill>
                  <a:srgbClr val="222222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5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Rectangle 13"/>
          <p:cNvSpPr/>
          <p:nvPr/>
        </p:nvSpPr>
        <p:spPr>
          <a:xfrm>
            <a:off x="0" y="12582939"/>
            <a:ext cx="2007706" cy="1133059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660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51" name="Straight Connector 17"/>
          <p:cNvSpPr/>
          <p:nvPr/>
        </p:nvSpPr>
        <p:spPr>
          <a:xfrm>
            <a:off x="630733" y="6778487"/>
            <a:ext cx="804205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52" name="Straight Connector 18"/>
          <p:cNvSpPr/>
          <p:nvPr/>
        </p:nvSpPr>
        <p:spPr>
          <a:xfrm>
            <a:off x="630733" y="6937513"/>
            <a:ext cx="402103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89876" y="12886440"/>
            <a:ext cx="427952" cy="462281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660">
              <a:defRPr sz="1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54" name="Title Text"/>
          <p:cNvSpPr txBox="1">
            <a:spLocks noGrp="1"/>
          </p:cNvSpPr>
          <p:nvPr>
            <p:ph type="title"/>
          </p:nvPr>
        </p:nvSpPr>
        <p:spPr>
          <a:xfrm>
            <a:off x="4057648" y="1893404"/>
            <a:ext cx="18305395" cy="2499691"/>
          </a:xfrm>
          <a:prstGeom prst="rect">
            <a:avLst/>
          </a:prstGeom>
        </p:spPr>
        <p:txBody>
          <a:bodyPr lIns="0" tIns="0" rIns="0" bIns="0" anchor="t"/>
          <a:lstStyle>
            <a:lvl1pPr algn="l" defTabSz="1828636">
              <a:lnSpc>
                <a:spcPct val="80000"/>
              </a:lnSpc>
              <a:defRPr sz="7200" spc="-200">
                <a:solidFill>
                  <a:srgbClr val="222222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Rectangle 13"/>
          <p:cNvSpPr/>
          <p:nvPr/>
        </p:nvSpPr>
        <p:spPr>
          <a:xfrm>
            <a:off x="0" y="12582939"/>
            <a:ext cx="2007706" cy="1133059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660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73" name="Straight Connector 17"/>
          <p:cNvSpPr/>
          <p:nvPr/>
        </p:nvSpPr>
        <p:spPr>
          <a:xfrm>
            <a:off x="630733" y="6778487"/>
            <a:ext cx="804205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74" name="Straight Connector 18"/>
          <p:cNvSpPr/>
          <p:nvPr/>
        </p:nvSpPr>
        <p:spPr>
          <a:xfrm>
            <a:off x="630733" y="6937513"/>
            <a:ext cx="402103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7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89876" y="12886440"/>
            <a:ext cx="427952" cy="462281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660">
              <a:defRPr sz="1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76" name="Title Text"/>
          <p:cNvSpPr txBox="1">
            <a:spLocks noGrp="1"/>
          </p:cNvSpPr>
          <p:nvPr>
            <p:ph type="title"/>
          </p:nvPr>
        </p:nvSpPr>
        <p:spPr>
          <a:xfrm>
            <a:off x="14218840" y="1893404"/>
            <a:ext cx="8133161" cy="2499691"/>
          </a:xfrm>
          <a:prstGeom prst="rect">
            <a:avLst/>
          </a:prstGeom>
        </p:spPr>
        <p:txBody>
          <a:bodyPr lIns="0" tIns="0" rIns="0" bIns="0" anchor="t"/>
          <a:lstStyle>
            <a:lvl1pPr algn="l" defTabSz="1828636">
              <a:lnSpc>
                <a:spcPct val="80000"/>
              </a:lnSpc>
              <a:defRPr sz="7200" spc="-200">
                <a:solidFill>
                  <a:srgbClr val="222222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77" name="Picture Placeholder 8"/>
          <p:cNvSpPr>
            <a:spLocks noGrp="1"/>
          </p:cNvSpPr>
          <p:nvPr>
            <p:ph type="pic" idx="13"/>
          </p:nvPr>
        </p:nvSpPr>
        <p:spPr>
          <a:xfrm>
            <a:off x="2032000" y="0"/>
            <a:ext cx="10160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7481F-DA8E-4F55-A325-57A6C3BCC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9B445-0DB3-42C2-861A-7DE387925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6F352E-3EE8-4F87-AA38-7B28643B2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9D5E4-6A34-41C3-848B-710EAEE74117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91D6C6-C7B0-4E4B-AF07-2308474F2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4D115D-B86D-43D5-9BBC-49B49DB9B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46001" y="13081000"/>
            <a:ext cx="479298" cy="471924"/>
          </a:xfrm>
        </p:spPr>
        <p:txBody>
          <a:bodyPr/>
          <a:lstStyle/>
          <a:p>
            <a:fld id="{A4488291-1031-4CAA-B7DF-D52061691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81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659347" y="-118752"/>
            <a:ext cx="25031702" cy="13847596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338587" y="2372967"/>
            <a:ext cx="17696690" cy="8955866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18473" y="4151009"/>
            <a:ext cx="17359830" cy="3497458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10800" spc="-3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8475" y="7812533"/>
            <a:ext cx="17346854" cy="2645174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 b="0">
                <a:solidFill>
                  <a:srgbClr val="FFFEFF"/>
                </a:solidFill>
              </a:defRPr>
            </a:lvl1pPr>
            <a:lvl2pPr marL="914400" indent="0" algn="ctr">
              <a:buNone/>
              <a:defRPr sz="36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smtClean="0"/>
              <a:pPr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9344" y="12454128"/>
            <a:ext cx="21177504" cy="64008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939760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626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7263" y="4699850"/>
            <a:ext cx="6997958" cy="4912884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36895" y="1606372"/>
            <a:ext cx="12563746" cy="10497244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3725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659347" y="-118752"/>
            <a:ext cx="25031702" cy="13847596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6519091" y="2372967"/>
            <a:ext cx="11332290" cy="8955866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8432" y="4149460"/>
            <a:ext cx="10980448" cy="3378780"/>
          </a:xfrm>
        </p:spPr>
        <p:txBody>
          <a:bodyPr bIns="0" anchor="b">
            <a:normAutofit/>
          </a:bodyPr>
          <a:lstStyle>
            <a:lvl1pPr algn="ctr">
              <a:defRPr sz="88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8431" y="7693702"/>
            <a:ext cx="10980446" cy="2767540"/>
          </a:xfrm>
        </p:spPr>
        <p:txBody>
          <a:bodyPr tIns="0">
            <a:normAutofit/>
          </a:bodyPr>
          <a:lstStyle>
            <a:lvl1pPr marL="0" indent="0" algn="ctr">
              <a:buNone/>
              <a:defRPr sz="3600">
                <a:solidFill>
                  <a:srgbClr val="FFFEFF"/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9344" y="12454128"/>
            <a:ext cx="21177504" cy="64008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939760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938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0" y="4679339"/>
            <a:ext cx="7001656" cy="4940130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757" y="1606375"/>
            <a:ext cx="12539182" cy="476530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36894" y="7344324"/>
            <a:ext cx="12544044" cy="47671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09344" y="12454128"/>
            <a:ext cx="21177504" cy="6400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939760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2376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2" y="4727831"/>
            <a:ext cx="7001656" cy="4920994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0274" y="1606370"/>
            <a:ext cx="12530176" cy="13716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4400" b="0" cap="all" baseline="0">
                <a:solidFill>
                  <a:schemeClr val="accent1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50610" y="2977971"/>
            <a:ext cx="12528700" cy="339370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237306" y="7331774"/>
            <a:ext cx="12528828" cy="13716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4400" b="0" cap="all" baseline="0">
                <a:solidFill>
                  <a:schemeClr val="accent1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236894" y="8703374"/>
            <a:ext cx="12531176" cy="34081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11/16/2021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09344" y="12454128"/>
            <a:ext cx="21177504" cy="6400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0939760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347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3124200" y="-38100"/>
            <a:ext cx="18135600" cy="120966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7264" y="4699850"/>
            <a:ext cx="7002392" cy="4912884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5429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11/16/2021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609344" y="12454128"/>
            <a:ext cx="21177504" cy="6400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0939760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3243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7263" y="4704052"/>
            <a:ext cx="7002394" cy="2446596"/>
          </a:xfrm>
        </p:spPr>
        <p:txBody>
          <a:bodyPr bIns="0" anchor="b">
            <a:noAutofit/>
          </a:bodyPr>
          <a:lstStyle>
            <a:lvl1pPr algn="ctr">
              <a:defRPr sz="64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19967" y="1605618"/>
            <a:ext cx="12550070" cy="10499880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7263" y="7160372"/>
            <a:ext cx="7002394" cy="2442328"/>
          </a:xfrm>
        </p:spPr>
        <p:txBody>
          <a:bodyPr/>
          <a:lstStyle>
            <a:lvl1pPr marL="0" indent="0" algn="ctr">
              <a:buNone/>
              <a:defRPr sz="3200">
                <a:solidFill>
                  <a:srgbClr val="FFFEFF"/>
                </a:solidFill>
              </a:defRPr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0104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659347" y="-118752"/>
            <a:ext cx="25031702" cy="13847596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1610672" y="3396663"/>
            <a:ext cx="11883080" cy="6940842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087020" y="0"/>
            <a:ext cx="9296980" cy="13716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0886" y="4720510"/>
            <a:ext cx="11553292" cy="2356064"/>
          </a:xfrm>
        </p:spPr>
        <p:txBody>
          <a:bodyPr bIns="0" anchor="b">
            <a:normAutofit/>
          </a:bodyPr>
          <a:lstStyle>
            <a:lvl1pPr>
              <a:defRPr sz="72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0886" y="7090024"/>
            <a:ext cx="11553292" cy="2548396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FFFEFF"/>
                </a:solidFill>
              </a:defRPr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09345" y="12454128"/>
            <a:ext cx="11884406" cy="6400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656754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4547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7264" y="4699851"/>
            <a:ext cx="7002392" cy="491288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19967" y="1589438"/>
            <a:ext cx="12550070" cy="1051418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7846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25168228" cy="13706476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15437896" y="3399179"/>
            <a:ext cx="7348952" cy="6940842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614875" y="4699850"/>
            <a:ext cx="7002390" cy="4912884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5494" y="1596889"/>
            <a:ext cx="12537244" cy="10514606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9344" y="12454128"/>
            <a:ext cx="21177504" cy="6400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939760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1694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0972591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3124200" y="-38100"/>
            <a:ext cx="18135600" cy="120966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737545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13"/>
          </p:nvPr>
        </p:nvSpPr>
        <p:spPr>
          <a:xfrm>
            <a:off x="7950200" y="1104900"/>
            <a:ext cx="17259302" cy="115062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1545705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714195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13"/>
          </p:nvPr>
        </p:nvSpPr>
        <p:spPr>
          <a:xfrm>
            <a:off x="7950200" y="1104900"/>
            <a:ext cx="17259302" cy="115062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9195775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15681340" y="7035800"/>
            <a:ext cx="8396678" cy="5600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15290800" y="1130300"/>
            <a:ext cx="8331200" cy="55541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-3048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8133576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2507783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62644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7899545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 13"/>
          <p:cNvSpPr/>
          <p:nvPr/>
        </p:nvSpPr>
        <p:spPr>
          <a:xfrm>
            <a:off x="0" y="12582939"/>
            <a:ext cx="2007706" cy="1133059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660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18" name="Straight Connector 17"/>
          <p:cNvSpPr/>
          <p:nvPr/>
        </p:nvSpPr>
        <p:spPr>
          <a:xfrm>
            <a:off x="630733" y="6778487"/>
            <a:ext cx="804205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19" name="Straight Connector 18"/>
          <p:cNvSpPr/>
          <p:nvPr/>
        </p:nvSpPr>
        <p:spPr>
          <a:xfrm>
            <a:off x="630733" y="6937513"/>
            <a:ext cx="402103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89876" y="12886440"/>
            <a:ext cx="427952" cy="462281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660">
              <a:defRPr sz="1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21" name="Picture Placeholder 8"/>
          <p:cNvSpPr>
            <a:spLocks noGrp="1"/>
          </p:cNvSpPr>
          <p:nvPr>
            <p:ph type="pic" idx="13"/>
          </p:nvPr>
        </p:nvSpPr>
        <p:spPr>
          <a:xfrm>
            <a:off x="12192000" y="0"/>
            <a:ext cx="12192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2" name="Title Text"/>
          <p:cNvSpPr txBox="1">
            <a:spLocks noGrp="1"/>
          </p:cNvSpPr>
          <p:nvPr>
            <p:ph type="title"/>
          </p:nvPr>
        </p:nvSpPr>
        <p:spPr>
          <a:xfrm>
            <a:off x="2049941" y="5210588"/>
            <a:ext cx="20293225" cy="3294823"/>
          </a:xfrm>
          <a:prstGeom prst="rect">
            <a:avLst/>
          </a:prstGeom>
          <a:effectLst>
            <a:outerShdw blurRad="1270000" dist="635000" dir="5400000" rotWithShape="0">
              <a:srgbClr val="000000">
                <a:alpha val="30000"/>
              </a:srgbClr>
            </a:outerShdw>
          </a:effectLst>
        </p:spPr>
        <p:txBody>
          <a:bodyPr lIns="0" tIns="0" rIns="0" bIns="0" anchor="t"/>
          <a:lstStyle>
            <a:lvl1pPr defTabSz="1828636">
              <a:lnSpc>
                <a:spcPct val="80000"/>
              </a:lnSpc>
              <a:defRPr sz="19200" b="1" spc="-200">
                <a:solidFill>
                  <a:srgbClr val="22222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2463713506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5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tangle 13"/>
          <p:cNvSpPr/>
          <p:nvPr/>
        </p:nvSpPr>
        <p:spPr>
          <a:xfrm>
            <a:off x="22363042" y="12582939"/>
            <a:ext cx="2007707" cy="1133059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660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30" name="Straight Connector 17"/>
          <p:cNvSpPr/>
          <p:nvPr/>
        </p:nvSpPr>
        <p:spPr>
          <a:xfrm>
            <a:off x="22993776" y="6778487"/>
            <a:ext cx="804205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31" name="Straight Connector 18"/>
          <p:cNvSpPr/>
          <p:nvPr/>
        </p:nvSpPr>
        <p:spPr>
          <a:xfrm>
            <a:off x="23395877" y="6937513"/>
            <a:ext cx="402103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152919" y="12886440"/>
            <a:ext cx="427951" cy="462281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660">
              <a:defRPr sz="1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5160242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6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Rectangle 13"/>
          <p:cNvSpPr/>
          <p:nvPr/>
        </p:nvSpPr>
        <p:spPr>
          <a:xfrm>
            <a:off x="0" y="12582939"/>
            <a:ext cx="2007706" cy="1133059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660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51" name="Straight Connector 17"/>
          <p:cNvSpPr/>
          <p:nvPr/>
        </p:nvSpPr>
        <p:spPr>
          <a:xfrm>
            <a:off x="630733" y="6778487"/>
            <a:ext cx="804205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52" name="Straight Connector 18"/>
          <p:cNvSpPr/>
          <p:nvPr/>
        </p:nvSpPr>
        <p:spPr>
          <a:xfrm>
            <a:off x="630733" y="6937513"/>
            <a:ext cx="402103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89876" y="12886440"/>
            <a:ext cx="427952" cy="462281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660">
              <a:defRPr sz="1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54" name="Title Text"/>
          <p:cNvSpPr txBox="1">
            <a:spLocks noGrp="1"/>
          </p:cNvSpPr>
          <p:nvPr>
            <p:ph type="title"/>
          </p:nvPr>
        </p:nvSpPr>
        <p:spPr>
          <a:xfrm>
            <a:off x="4057648" y="1893404"/>
            <a:ext cx="18305395" cy="2499691"/>
          </a:xfrm>
          <a:prstGeom prst="rect">
            <a:avLst/>
          </a:prstGeom>
        </p:spPr>
        <p:txBody>
          <a:bodyPr lIns="0" tIns="0" rIns="0" bIns="0" anchor="t"/>
          <a:lstStyle>
            <a:lvl1pPr algn="l" defTabSz="1828636">
              <a:lnSpc>
                <a:spcPct val="80000"/>
              </a:lnSpc>
              <a:defRPr sz="7200" spc="-200">
                <a:solidFill>
                  <a:srgbClr val="222222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034027472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941192" y="13081000"/>
            <a:ext cx="488916" cy="4719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022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15681340" y="7035800"/>
            <a:ext cx="8396678" cy="5600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15290800" y="1130300"/>
            <a:ext cx="8331200" cy="55541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-3048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62644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 13"/>
          <p:cNvSpPr/>
          <p:nvPr/>
        </p:nvSpPr>
        <p:spPr>
          <a:xfrm>
            <a:off x="0" y="12582939"/>
            <a:ext cx="2007706" cy="1133059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660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18" name="Straight Connector 17"/>
          <p:cNvSpPr/>
          <p:nvPr/>
        </p:nvSpPr>
        <p:spPr>
          <a:xfrm>
            <a:off x="630733" y="6778487"/>
            <a:ext cx="804205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19" name="Straight Connector 18"/>
          <p:cNvSpPr/>
          <p:nvPr/>
        </p:nvSpPr>
        <p:spPr>
          <a:xfrm>
            <a:off x="630733" y="6937513"/>
            <a:ext cx="402103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89876" y="12886440"/>
            <a:ext cx="427952" cy="462281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660">
              <a:defRPr sz="1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21" name="Picture Placeholder 8"/>
          <p:cNvSpPr>
            <a:spLocks noGrp="1"/>
          </p:cNvSpPr>
          <p:nvPr>
            <p:ph type="pic" idx="13"/>
          </p:nvPr>
        </p:nvSpPr>
        <p:spPr>
          <a:xfrm>
            <a:off x="12192000" y="0"/>
            <a:ext cx="12192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2" name="Title Text"/>
          <p:cNvSpPr txBox="1">
            <a:spLocks noGrp="1"/>
          </p:cNvSpPr>
          <p:nvPr>
            <p:ph type="title"/>
          </p:nvPr>
        </p:nvSpPr>
        <p:spPr>
          <a:xfrm>
            <a:off x="2049941" y="5210588"/>
            <a:ext cx="20293225" cy="3294823"/>
          </a:xfrm>
          <a:prstGeom prst="rect">
            <a:avLst/>
          </a:prstGeom>
          <a:effectLst>
            <a:outerShdw blurRad="1270000" dist="635000" dir="5400000" rotWithShape="0">
              <a:srgbClr val="000000">
                <a:alpha val="30000"/>
              </a:srgbClr>
            </a:outerShdw>
          </a:effectLst>
        </p:spPr>
        <p:txBody>
          <a:bodyPr lIns="0" tIns="0" rIns="0" bIns="0" anchor="t"/>
          <a:lstStyle>
            <a:lvl1pPr defTabSz="1828636">
              <a:lnSpc>
                <a:spcPct val="80000"/>
              </a:lnSpc>
              <a:defRPr sz="19200" b="1" spc="-200">
                <a:solidFill>
                  <a:srgbClr val="22222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</a:lstStyle>
          <a:p>
            <a:r>
              <a:t>Title Text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1" r:id="rId9"/>
    <p:sldLayoutId id="2147483662" r:id="rId10"/>
    <p:sldLayoutId id="2147483663" r:id="rId11"/>
    <p:sldLayoutId id="2147483664" r:id="rId12"/>
    <p:sldLayoutId id="2147483666" r:id="rId13"/>
    <p:sldLayoutId id="2147483710" r:id="rId14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82323" y="4716783"/>
            <a:ext cx="6997334" cy="4912970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69964" y="1589438"/>
            <a:ext cx="11900072" cy="10514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09344" y="640080"/>
            <a:ext cx="731520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9344" y="12454128"/>
            <a:ext cx="21177504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939760" y="640080"/>
            <a:ext cx="182880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defTabSz="1828800" rtl="0" eaLnBrk="1" latinLnBrk="0" hangingPunct="1">
        <a:lnSpc>
          <a:spcPct val="85000"/>
        </a:lnSpc>
        <a:spcBef>
          <a:spcPct val="0"/>
        </a:spcBef>
        <a:buNone/>
        <a:defRPr sz="8000" b="0" i="0" kern="1200" cap="none" spc="-30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120000"/>
        </a:lnSpc>
        <a:spcBef>
          <a:spcPts val="2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36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32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8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4284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://ansp.md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7.xml"/><Relationship Id="rId6" Type="http://schemas.openxmlformats.org/officeDocument/2006/relationships/hyperlink" Target="https://msmps.gov.md/" TargetMode="External"/><Relationship Id="rId5" Type="http://schemas.openxmlformats.org/officeDocument/2006/relationships/hyperlink" Target="https://covidinfo.md/" TargetMode="External"/><Relationship Id="rId4" Type="http://schemas.openxmlformats.org/officeDocument/2006/relationships/hyperlink" Target="https://vaccinare.gov.md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lide Number Placeholder 24"/>
          <p:cNvSpPr txBox="1">
            <a:spLocks noGrp="1"/>
          </p:cNvSpPr>
          <p:nvPr>
            <p:ph type="sldNum" sz="quarter" idx="2"/>
          </p:nvPr>
        </p:nvSpPr>
        <p:spPr>
          <a:xfrm>
            <a:off x="847969" y="12886440"/>
            <a:ext cx="311766" cy="46228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</a:t>
            </a:fld>
            <a:endParaRPr dirty="0"/>
          </a:p>
        </p:txBody>
      </p:sp>
      <p:sp>
        <p:nvSpPr>
          <p:cNvPr id="200" name="Title 7"/>
          <p:cNvSpPr txBox="1">
            <a:spLocks noGrp="1"/>
          </p:cNvSpPr>
          <p:nvPr>
            <p:ph type="title"/>
          </p:nvPr>
        </p:nvSpPr>
        <p:spPr>
          <a:xfrm>
            <a:off x="2643568" y="4302812"/>
            <a:ext cx="20293222" cy="1679637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731454">
              <a:lnSpc>
                <a:spcPct val="100000"/>
              </a:lnSpc>
              <a:defRPr sz="10160" spc="-105"/>
            </a:pPr>
            <a:r>
              <a:rPr lang="ro-RO" sz="8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Bilanț săptămânal</a:t>
            </a:r>
            <a:br>
              <a:rPr lang="en-US" sz="9600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o-RO" dirty="0"/>
            </a:br>
            <a:endParaRPr dirty="0"/>
          </a:p>
        </p:txBody>
      </p:sp>
      <p:sp>
        <p:nvSpPr>
          <p:cNvPr id="6" name="privind controlul infecției prin Coronavirusul de tip nou">
            <a:extLst>
              <a:ext uri="{FF2B5EF4-FFF2-40B4-BE49-F238E27FC236}">
                <a16:creationId xmlns:a16="http://schemas.microsoft.com/office/drawing/2014/main" id="{79E47754-E517-4DC4-8A85-377B590E40E8}"/>
              </a:ext>
            </a:extLst>
          </p:cNvPr>
          <p:cNvSpPr txBox="1"/>
          <p:nvPr/>
        </p:nvSpPr>
        <p:spPr>
          <a:xfrm>
            <a:off x="1447210" y="6858000"/>
            <a:ext cx="21489580" cy="20005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defTabSz="457200">
              <a:lnSpc>
                <a:spcPts val="7800"/>
              </a:lnSpc>
              <a:defRPr sz="4900" b="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lang="ro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Situația epidemiologică privind infecția COVID-19 </a:t>
            </a:r>
          </a:p>
          <a:p>
            <a:pPr defTabSz="457200">
              <a:lnSpc>
                <a:spcPts val="7800"/>
              </a:lnSpc>
              <a:defRPr sz="4900" b="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lang="ro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și Procesul de vaccinare împotriva COVID-19</a:t>
            </a:r>
          </a:p>
        </p:txBody>
      </p:sp>
      <p:pic>
        <p:nvPicPr>
          <p:cNvPr id="8" name="Imagine 7">
            <a:extLst>
              <a:ext uri="{FF2B5EF4-FFF2-40B4-BE49-F238E27FC236}">
                <a16:creationId xmlns:a16="http://schemas.microsoft.com/office/drawing/2014/main" id="{2037A3F0-CB72-4939-9FF4-2002337C3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0624" y="631138"/>
            <a:ext cx="8155360" cy="279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16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tăText 1">
            <a:extLst>
              <a:ext uri="{FF2B5EF4-FFF2-40B4-BE49-F238E27FC236}">
                <a16:creationId xmlns:a16="http://schemas.microsoft.com/office/drawing/2014/main" id="{DBED5460-B831-448D-978C-49407EA00697}"/>
              </a:ext>
            </a:extLst>
          </p:cNvPr>
          <p:cNvSpPr txBox="1"/>
          <p:nvPr/>
        </p:nvSpPr>
        <p:spPr>
          <a:xfrm>
            <a:off x="1090428" y="1625601"/>
            <a:ext cx="227111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Loturi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de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vaccin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anti-</a:t>
            </a:r>
            <a:r>
              <a:rPr kumimoji="0" lang="ro-RO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COVID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-19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recepționate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endParaRPr kumimoji="0" lang="ro-RO" sz="6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în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R</a:t>
            </a:r>
            <a:r>
              <a:rPr kumimoji="0" lang="ro-RO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epublica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Moldova</a:t>
            </a:r>
            <a:endParaRPr kumimoji="0" lang="ru-RU" sz="6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graphicFrame>
        <p:nvGraphicFramePr>
          <p:cNvPr id="4" name="Diagramă 3">
            <a:extLst>
              <a:ext uri="{FF2B5EF4-FFF2-40B4-BE49-F238E27FC236}">
                <a16:creationId xmlns:a16="http://schemas.microsoft.com/office/drawing/2014/main" id="{166C92F0-73F8-4438-99F3-A2C10AD6D941}"/>
              </a:ext>
            </a:extLst>
          </p:cNvPr>
          <p:cNvGraphicFramePr>
            <a:graphicFrameLocks/>
          </p:cNvGraphicFramePr>
          <p:nvPr/>
        </p:nvGraphicFramePr>
        <p:xfrm>
          <a:off x="1524000" y="4419600"/>
          <a:ext cx="21844000" cy="701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100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" y="0"/>
            <a:ext cx="10195005" cy="13716000"/>
          </a:xfrm>
          <a:prstGeom prst="rect">
            <a:avLst/>
          </a:prstGeom>
          <a:solidFill>
            <a:srgbClr val="F3F3F3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4801" y="5435600"/>
            <a:ext cx="10195004" cy="764625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04801" y="3115340"/>
            <a:ext cx="9347199" cy="9498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Proporția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dozelor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utilizate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B7F069BD-0671-4937-BBDE-F1D41D5BADF9}"/>
              </a:ext>
            </a:extLst>
          </p:cNvPr>
          <p:cNvGraphicFramePr>
            <a:graphicFrameLocks noGrp="1"/>
          </p:cNvGraphicFramePr>
          <p:nvPr/>
        </p:nvGraphicFramePr>
        <p:xfrm>
          <a:off x="10713493" y="2692400"/>
          <a:ext cx="12886949" cy="8343711"/>
        </p:xfrm>
        <a:graphic>
          <a:graphicData uri="http://schemas.openxmlformats.org/drawingml/2006/table">
            <a:tbl>
              <a:tblPr/>
              <a:tblGrid>
                <a:gridCol w="4278414">
                  <a:extLst>
                    <a:ext uri="{9D8B030D-6E8A-4147-A177-3AD203B41FA5}">
                      <a16:colId xmlns:a16="http://schemas.microsoft.com/office/drawing/2014/main" val="2720204091"/>
                    </a:ext>
                  </a:extLst>
                </a:gridCol>
                <a:gridCol w="1543493">
                  <a:extLst>
                    <a:ext uri="{9D8B030D-6E8A-4147-A177-3AD203B41FA5}">
                      <a16:colId xmlns:a16="http://schemas.microsoft.com/office/drawing/2014/main" val="3501019258"/>
                    </a:ext>
                  </a:extLst>
                </a:gridCol>
                <a:gridCol w="1528334">
                  <a:extLst>
                    <a:ext uri="{9D8B030D-6E8A-4147-A177-3AD203B41FA5}">
                      <a16:colId xmlns:a16="http://schemas.microsoft.com/office/drawing/2014/main" val="2370804235"/>
                    </a:ext>
                  </a:extLst>
                </a:gridCol>
                <a:gridCol w="2183908">
                  <a:extLst>
                    <a:ext uri="{9D8B030D-6E8A-4147-A177-3AD203B41FA5}">
                      <a16:colId xmlns:a16="http://schemas.microsoft.com/office/drawing/2014/main" val="1799687909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17712789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04357358"/>
                    </a:ext>
                  </a:extLst>
                </a:gridCol>
              </a:tblGrid>
              <a:tr h="1706880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endParaRPr lang="en-US" sz="4000" b="0" i="0" u="none" strike="noStrike" dirty="0" err="1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ctr">
                    <a:lnL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E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o-MD" sz="32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Doza 1</a:t>
                      </a:r>
                    </a:p>
                  </a:txBody>
                  <a:tcPr marL="10160" marR="10160" marT="10160" marB="0" anchor="ctr">
                    <a:lnL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E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o-MD" sz="32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Doza 2</a:t>
                      </a:r>
                    </a:p>
                  </a:txBody>
                  <a:tcPr marL="10160" marR="10160" marT="10160" marB="0" anchor="ctr">
                    <a:lnL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E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o-MD" sz="32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doze administrate</a:t>
                      </a:r>
                    </a:p>
                  </a:txBody>
                  <a:tcPr marL="10160" marR="10160" marT="10160" marB="0" anchor="ctr">
                    <a:lnL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E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o-MD" sz="32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Doze recepționate</a:t>
                      </a:r>
                    </a:p>
                  </a:txBody>
                  <a:tcPr marL="10160" marR="10160" marT="10160" marB="0" anchor="ctr">
                    <a:lnL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E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o-MD" sz="32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utilizat</a:t>
                      </a:r>
                    </a:p>
                  </a:txBody>
                  <a:tcPr marL="10160" marR="10160" marT="10160" marB="0" anchor="ctr">
                    <a:lnL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E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312601"/>
                  </a:ext>
                </a:extLst>
              </a:tr>
              <a:tr h="894429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3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AstraZeneca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293912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281391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575303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570100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MD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</a:t>
                      </a:r>
                      <a:endParaRPr lang="ru-RU" sz="3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5521331"/>
                  </a:ext>
                </a:extLst>
              </a:tr>
              <a:tr h="987552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3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Gam-COVID-VAC (Sputnik-V)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103134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101753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204887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206000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6860360"/>
                  </a:ext>
                </a:extLst>
              </a:tr>
              <a:tr h="985520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3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Janssen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282876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282876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302500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9996476"/>
                  </a:ext>
                </a:extLst>
              </a:tr>
              <a:tr h="894429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3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Pfizer/BioNTech - Comirnaty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176420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154116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330536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595530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2578196"/>
                  </a:ext>
                </a:extLst>
              </a:tr>
              <a:tr h="894429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3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Sinopharm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41128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37018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78146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152000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0250245"/>
                  </a:ext>
                </a:extLst>
              </a:tr>
              <a:tr h="894429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3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Sinovac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51273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44807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96080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170000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6812055"/>
                  </a:ext>
                </a:extLst>
              </a:tr>
              <a:tr h="758224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3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948743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619085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1567828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1996130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549646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787277" y="0"/>
            <a:ext cx="9596724" cy="13716000"/>
          </a:xfrm>
          <a:prstGeom prst="rect">
            <a:avLst/>
          </a:prstGeom>
          <a:solidFill>
            <a:srgbClr val="F3F3F3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912722" y="3687213"/>
            <a:ext cx="9471279" cy="710345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118067" y="1597385"/>
            <a:ext cx="11327467" cy="19757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Datele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campaniei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de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vaccinare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ro-RO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COVID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-19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71600" y="4398532"/>
            <a:ext cx="10464333" cy="2236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ts val="597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-43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Start </a:t>
            </a:r>
            <a:r>
              <a:rPr kumimoji="0" lang="en-US" sz="4000" b="0" i="0" u="none" strike="noStrike" kern="0" cap="none" spc="-43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campanie</a:t>
            </a:r>
            <a:r>
              <a:rPr kumimoji="0" lang="en-US" sz="4000" b="0" i="0" u="none" strike="noStrike" kern="0" cap="none" spc="-43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de </a:t>
            </a:r>
            <a:r>
              <a:rPr kumimoji="0" lang="en-US" sz="4000" b="0" i="0" u="none" strike="noStrike" kern="0" cap="none" spc="-43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vaccinare</a:t>
            </a:r>
            <a:r>
              <a:rPr kumimoji="0" lang="en-US" sz="4000" b="0" i="0" u="none" strike="noStrike" kern="0" cap="none" spc="-43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anti COVID-19:</a:t>
            </a:r>
          </a:p>
          <a:p>
            <a:pPr marL="0" marR="0" lvl="0" indent="0" algn="l" defTabSz="825500" rtl="0" eaLnBrk="1" fontAlgn="auto" latinLnBrk="0" hangingPunct="0">
              <a:lnSpc>
                <a:spcPts val="597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-43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2 </a:t>
            </a:r>
            <a:r>
              <a:rPr kumimoji="0" lang="en-US" sz="4000" b="0" i="0" u="none" strike="noStrike" kern="0" cap="none" spc="-43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martie</a:t>
            </a:r>
            <a:r>
              <a:rPr kumimoji="0" lang="en-US" sz="4000" b="0" i="0" u="none" strike="noStrike" kern="0" cap="none" spc="-43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2021</a:t>
            </a:r>
          </a:p>
          <a:p>
            <a:pPr marL="0" marR="0" lvl="0" indent="0" algn="l" defTabSz="825500" rtl="0" eaLnBrk="1" fontAlgn="auto" latinLnBrk="0" hangingPunct="0">
              <a:lnSpc>
                <a:spcPts val="597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-43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Total doze administrate: </a:t>
            </a: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sym typeface="Helvetica Neue Light"/>
              </a:rPr>
              <a:t>1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sym typeface="Helvetica Neue Light"/>
              </a:rPr>
              <a:t>.</a:t>
            </a: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sym typeface="Helvetica Neue Light"/>
              </a:rPr>
              <a:t>567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sym typeface="Helvetica Neue Light"/>
              </a:rPr>
              <a:t>.</a:t>
            </a: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sym typeface="Helvetica Neue Light"/>
              </a:rPr>
              <a:t>828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sym typeface="Helvetica Neue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71600" y="7238944"/>
            <a:ext cx="12852400" cy="68647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1" i="0" u="none" strike="noStrike" kern="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sym typeface="Helvetica Neue"/>
            </a:endParaRPr>
          </a:p>
          <a:p>
            <a:pPr marL="0" marR="0" lvl="0" indent="0" algn="l" defTabSz="825500" rtl="0" eaLnBrk="1" fontAlgn="auto" latinLnBrk="0" hangingPunct="0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-39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Acoperirea</a:t>
            </a:r>
            <a:r>
              <a:rPr kumimoji="0" lang="en-US" sz="4000" b="1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4000" b="1" i="0" u="none" strike="noStrike" kern="0" cap="none" spc="-39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vaccinală</a:t>
            </a:r>
            <a:r>
              <a:rPr kumimoji="0" lang="en-US" sz="4000" b="1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:</a:t>
            </a:r>
          </a:p>
          <a:p>
            <a:pPr marL="0" marR="0" lvl="0" indent="0" algn="l" defTabSz="825500" rtl="0" eaLnBrk="1" fontAlgn="auto" latinLnBrk="0" hangingPunct="0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-39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Acoperirea</a:t>
            </a:r>
            <a:r>
              <a:rPr kumimoji="0" lang="en-US" sz="4000" b="0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4000" b="0" i="0" u="none" strike="noStrike" kern="0" cap="none" spc="-39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națională</a:t>
            </a:r>
            <a:r>
              <a:rPr kumimoji="0" lang="en-US" sz="4000" b="0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cu o </a:t>
            </a:r>
            <a:r>
              <a:rPr kumimoji="0" lang="en-US" sz="4000" b="0" i="0" u="none" strike="noStrike" kern="0" cap="none" spc="-39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doză</a:t>
            </a:r>
            <a:r>
              <a:rPr kumimoji="0" lang="en-US" sz="4000" b="0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: </a:t>
            </a:r>
            <a:r>
              <a:rPr kumimoji="0" lang="en-US" sz="4000" b="1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27,73 %</a:t>
            </a:r>
          </a:p>
          <a:p>
            <a:pPr marL="0" marR="0" lvl="0" indent="0" algn="l" defTabSz="825500" rtl="0" eaLnBrk="1" fontAlgn="auto" latinLnBrk="0" hangingPunct="0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-39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Acoperirea</a:t>
            </a:r>
            <a:r>
              <a:rPr kumimoji="0" lang="en-US" sz="4000" b="0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4000" b="0" i="0" u="none" strike="noStrike" kern="0" cap="none" spc="-39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națională</a:t>
            </a:r>
            <a:r>
              <a:rPr kumimoji="0" lang="en-US" sz="4000" b="0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cu </a:t>
            </a:r>
            <a:r>
              <a:rPr kumimoji="0" lang="en-US" sz="4000" b="0" i="0" u="none" strike="noStrike" kern="0" cap="none" spc="-39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schemă</a:t>
            </a:r>
            <a:r>
              <a:rPr kumimoji="0" lang="en-US" sz="4000" b="0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4000" b="0" i="0" u="none" strike="noStrike" kern="0" cap="none" spc="-39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completă</a:t>
            </a:r>
            <a:r>
              <a:rPr kumimoji="0" lang="en-US" sz="4000" b="0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: </a:t>
            </a:r>
            <a:r>
              <a:rPr kumimoji="0" lang="en-US" sz="4000" b="1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26,36 %</a:t>
            </a:r>
          </a:p>
          <a:p>
            <a:pPr marL="0" marR="0" lvl="0" indent="0" algn="l" defTabSz="825500" rtl="0" eaLnBrk="1" fontAlgn="auto" latinLnBrk="0" hangingPunct="0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-39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Lucrători</a:t>
            </a:r>
            <a:r>
              <a:rPr kumimoji="0" lang="en-US" sz="4000" b="0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4000" b="0" i="0" u="none" strike="noStrike" kern="0" cap="none" spc="-39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medicali</a:t>
            </a:r>
            <a:r>
              <a:rPr kumimoji="0" lang="en-US" sz="4000" b="0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4000" b="0" i="0" u="none" strike="noStrike" kern="0" cap="none" spc="-39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vaccinați</a:t>
            </a:r>
            <a:r>
              <a:rPr kumimoji="0" lang="en-US" sz="4000" b="0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cu o </a:t>
            </a:r>
            <a:r>
              <a:rPr kumimoji="0" lang="en-US" sz="4000" b="0" i="0" u="none" strike="noStrike" kern="0" cap="none" spc="-39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doză</a:t>
            </a:r>
            <a:r>
              <a:rPr kumimoji="0" lang="en-US" sz="4000" b="0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: </a:t>
            </a:r>
            <a:r>
              <a:rPr kumimoji="0" lang="en-US" sz="4000" b="1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91,62 %</a:t>
            </a:r>
          </a:p>
          <a:p>
            <a:pPr marL="0" marR="0" lvl="0" indent="0" algn="l" defTabSz="825500" rtl="0" eaLnBrk="1" fontAlgn="auto" latinLnBrk="0" hangingPunct="0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-39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Lucrători</a:t>
            </a:r>
            <a:r>
              <a:rPr kumimoji="0" lang="en-US" sz="4000" b="0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4000" b="0" i="0" u="none" strike="noStrike" kern="0" cap="none" spc="-39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medicali</a:t>
            </a:r>
            <a:r>
              <a:rPr kumimoji="0" lang="en-US" sz="4000" b="0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4000" b="0" i="0" u="none" strike="noStrike" kern="0" cap="none" spc="-39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vaccinați</a:t>
            </a:r>
            <a:r>
              <a:rPr kumimoji="0" lang="en-US" sz="4000" b="0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cu </a:t>
            </a:r>
            <a:r>
              <a:rPr kumimoji="0" lang="en-US" sz="4000" b="0" i="0" u="none" strike="noStrike" kern="0" cap="none" spc="-39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schemă</a:t>
            </a:r>
            <a:r>
              <a:rPr kumimoji="0" lang="en-US" sz="4000" b="0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4000" b="0" i="0" u="none" strike="noStrike" kern="0" cap="none" spc="-39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completă</a:t>
            </a:r>
            <a:r>
              <a:rPr kumimoji="0" lang="en-US" sz="4000" b="0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: </a:t>
            </a:r>
            <a:r>
              <a:rPr kumimoji="0" lang="en-US" sz="4000" b="1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90,31 %</a:t>
            </a:r>
          </a:p>
          <a:p>
            <a:pPr marL="0" marR="0" lvl="0" indent="0" algn="l" defTabSz="825500" rtl="0" eaLnBrk="1" fontAlgn="auto" latinLnBrk="0" hangingPunct="0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 </a:t>
            </a:r>
          </a:p>
          <a:p>
            <a:pPr marL="0" marR="0" lvl="0" indent="0" algn="ctr" defTabSz="825500" rtl="0" eaLnBrk="1" fontAlgn="auto" latinLnBrk="0" hangingPunct="0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1" i="0" u="none" strike="noStrike" kern="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lvetica Neue"/>
              <a:sym typeface="Helvetica Neue"/>
            </a:endParaRPr>
          </a:p>
          <a:p>
            <a:pPr marL="0" marR="0" lvl="0" indent="0" algn="ctr" defTabSz="825500" rtl="0" eaLnBrk="1" fontAlgn="auto" latinLnBrk="0" hangingPunct="0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1" i="0" u="none" strike="noStrike" kern="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sym typeface="Helvetica Neue"/>
            </a:endParaRPr>
          </a:p>
          <a:p>
            <a:pPr marL="0" marR="0" lvl="0" indent="0" algn="ctr" defTabSz="825500" rtl="0" eaLnBrk="1" fontAlgn="auto" latinLnBrk="0" hangingPunct="0">
              <a:lnSpc>
                <a:spcPts val="541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1" i="0" u="none" strike="noStrike" kern="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sym typeface="Helvetica Neu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727200" y="863600"/>
            <a:ext cx="20523200" cy="9620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Acoperirea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vaccinal</a:t>
            </a:r>
            <a:r>
              <a:rPr kumimoji="0" lang="ro-RO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ă pe categorii de vârstă (%)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71600" y="7238944"/>
            <a:ext cx="11073933" cy="2709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</p:txBody>
      </p:sp>
      <p:graphicFrame>
        <p:nvGraphicFramePr>
          <p:cNvPr id="7" name="Diagramă 6">
            <a:extLst>
              <a:ext uri="{FF2B5EF4-FFF2-40B4-BE49-F238E27FC236}">
                <a16:creationId xmlns:a16="http://schemas.microsoft.com/office/drawing/2014/main" id="{F666FD01-3714-46B0-8F84-6A349C600999}"/>
              </a:ext>
            </a:extLst>
          </p:cNvPr>
          <p:cNvGraphicFramePr>
            <a:graphicFrameLocks/>
          </p:cNvGraphicFramePr>
          <p:nvPr/>
        </p:nvGraphicFramePr>
        <p:xfrm>
          <a:off x="1371600" y="2692400"/>
          <a:ext cx="21640800" cy="934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24202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727200" y="768020"/>
            <a:ext cx="21844000" cy="20518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Datele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ro-MD" sz="6000" b="1" i="0" u="none" strike="noStrike" kern="120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săptămânale </a:t>
            </a:r>
            <a:r>
              <a:rPr kumimoji="0" lang="ro-MD" sz="6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a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campaniei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de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vaccinare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ro-RO" sz="6000" b="1" i="0" u="none" strike="noStrike" kern="120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COVID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-19</a:t>
            </a:r>
            <a:endParaRPr kumimoji="0" lang="ro-MD" sz="6000" b="1" i="0" u="none" strike="noStrike" kern="1200" cap="none" spc="0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ctr" defTabSz="121917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67" b="0" i="0" u="none" strike="noStrike" kern="1200" cap="none" spc="0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71600" y="7238944"/>
            <a:ext cx="11073933" cy="2709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</p:txBody>
      </p:sp>
      <p:graphicFrame>
        <p:nvGraphicFramePr>
          <p:cNvPr id="5" name="Diagramă 4">
            <a:extLst>
              <a:ext uri="{FF2B5EF4-FFF2-40B4-BE49-F238E27FC236}">
                <a16:creationId xmlns:a16="http://schemas.microsoft.com/office/drawing/2014/main" id="{044E4393-4767-40FA-926B-E1E56750A32D}"/>
              </a:ext>
            </a:extLst>
          </p:cNvPr>
          <p:cNvGraphicFramePr>
            <a:graphicFrameLocks/>
          </p:cNvGraphicFramePr>
          <p:nvPr/>
        </p:nvGraphicFramePr>
        <p:xfrm>
          <a:off x="1727200" y="2377440"/>
          <a:ext cx="21285200" cy="10570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68860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tăText 3">
            <a:extLst>
              <a:ext uri="{FF2B5EF4-FFF2-40B4-BE49-F238E27FC236}">
                <a16:creationId xmlns:a16="http://schemas.microsoft.com/office/drawing/2014/main" id="{8FDF7B8C-F373-419C-B8D7-BB55CBFF7320}"/>
              </a:ext>
            </a:extLst>
          </p:cNvPr>
          <p:cNvSpPr txBox="1"/>
          <p:nvPr/>
        </p:nvSpPr>
        <p:spPr>
          <a:xfrm>
            <a:off x="3048000" y="1676401"/>
            <a:ext cx="185928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Acoperirea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vaccinal</a:t>
            </a:r>
            <a:r>
              <a:rPr kumimoji="0" lang="ro-RO" sz="6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ă în teritorii </a:t>
            </a:r>
            <a:endParaRPr kumimoji="0" lang="ru-RU" sz="6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graphicFrame>
        <p:nvGraphicFramePr>
          <p:cNvPr id="6" name="Diagramă 5">
            <a:extLst>
              <a:ext uri="{FF2B5EF4-FFF2-40B4-BE49-F238E27FC236}">
                <a16:creationId xmlns:a16="http://schemas.microsoft.com/office/drawing/2014/main" id="{98467290-3A3E-4D12-951E-32C0E71A5FB2}"/>
              </a:ext>
            </a:extLst>
          </p:cNvPr>
          <p:cNvGraphicFramePr>
            <a:graphicFrameLocks/>
          </p:cNvGraphicFramePr>
          <p:nvPr/>
        </p:nvGraphicFramePr>
        <p:xfrm>
          <a:off x="1066800" y="3098800"/>
          <a:ext cx="22250400" cy="985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34835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616" b="55737"/>
          <a:stretch>
            <a:fillRect/>
          </a:stretch>
        </p:blipFill>
        <p:spPr>
          <a:xfrm>
            <a:off x="0" y="0"/>
            <a:ext cx="24384000" cy="705068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908466" y="7417223"/>
            <a:ext cx="11461898" cy="59798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96949" y="4896028"/>
            <a:ext cx="13381091" cy="1191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ts val="1023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7200" b="1" i="0" u="none" strike="noStrike" kern="0" cap="none" spc="0" normalizeH="0" baseline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ea typeface="Arimo Bold" panose="020B0604020202020204" charset="0"/>
                <a:cs typeface="Times New Roman" panose="02020603050405020304" pitchFamily="18" charset="0"/>
                <a:sym typeface="Helvetica Neue"/>
              </a:rPr>
              <a:t>Surse de informare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569473" y="8178801"/>
            <a:ext cx="12700" cy="886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ts val="8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09600" y="7614742"/>
            <a:ext cx="13381091" cy="74035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6000" b="1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Pagini oficiale:</a:t>
            </a:r>
          </a:p>
          <a:p>
            <a:pPr marL="1168660" marR="0" lvl="1" indent="-584329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o-MD" sz="6000" b="1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  <a:hlinkClick r:id="rId4"/>
              </a:rPr>
              <a:t>https://vaccinare.gov.md/</a:t>
            </a:r>
            <a:r>
              <a:rPr kumimoji="0" lang="ro-MD" sz="6000" b="1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 </a:t>
            </a:r>
          </a:p>
          <a:p>
            <a:pPr marL="1168660" marR="0" lvl="1" indent="-584329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o-MD" sz="6000" b="1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  <a:hlinkClick r:id="rId5"/>
              </a:rPr>
              <a:t>https://covidinfo.md/</a:t>
            </a:r>
            <a:r>
              <a:rPr kumimoji="0" lang="ro-MD" sz="6000" b="1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  </a:t>
            </a:r>
          </a:p>
          <a:p>
            <a:pPr marL="1168660" marR="0" lvl="1" indent="-584329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o-MD" sz="6000" b="1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  <a:hlinkClick r:id="rId6"/>
              </a:rPr>
              <a:t>https://msmps.gov.md/</a:t>
            </a:r>
            <a:r>
              <a:rPr kumimoji="0" lang="ro-MD" sz="6000" b="1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</a:p>
          <a:p>
            <a:pPr marL="1168660" marR="0" lvl="1" indent="-584329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o-MD" sz="6000" b="1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  <a:hlinkClick r:id="rId7"/>
              </a:rPr>
              <a:t>http://ansp.md/</a:t>
            </a:r>
            <a:endParaRPr kumimoji="0" lang="ro-MD" sz="6000" b="1" i="0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1168660" marR="0" lvl="1" indent="-584329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o-MD" sz="6000" b="1" i="0" u="none" strike="noStrike" kern="0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viber</a:t>
            </a:r>
            <a:r>
              <a:rPr kumimoji="0" lang="ro-MD" sz="6000" b="1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: vb.me/</a:t>
            </a:r>
            <a:r>
              <a:rPr kumimoji="0" lang="ro-MD" sz="6000" b="1" i="0" u="none" strike="noStrike" kern="0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sanatate</a:t>
            </a:r>
            <a:r>
              <a:rPr kumimoji="0" lang="ro-MD" sz="6000" b="1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</a:p>
          <a:p>
            <a:pPr marL="1168660" marR="0" lvl="1" indent="-584329" algn="ctr" defTabSz="825500" rtl="0" eaLnBrk="1" fontAlgn="auto" latinLnBrk="0" hangingPunct="0">
              <a:lnSpc>
                <a:spcPts val="757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5412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mo Bold"/>
              <a:sym typeface="Helvetica Neue"/>
            </a:endParaRPr>
          </a:p>
          <a:p>
            <a:pPr marL="0" marR="0" lvl="0" indent="0" algn="ctr" defTabSz="825500" rtl="0" eaLnBrk="1" fontAlgn="auto" latinLnBrk="0" hangingPunct="0">
              <a:lnSpc>
                <a:spcPts val="757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12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mo Bold"/>
              <a:sym typeface="Helvetica Neue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636001" y="4057083"/>
            <a:ext cx="9471279" cy="710345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873316" y="2349505"/>
            <a:ext cx="7877369" cy="590802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240000" y="6344905"/>
            <a:ext cx="9144000" cy="6858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135891" y="7382828"/>
            <a:ext cx="8720661" cy="654049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126530" y="2437799"/>
            <a:ext cx="9201860" cy="690139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5080000" y="660400"/>
            <a:ext cx="17003421" cy="19705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ts val="8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6000" b="1" i="0" u="none" strike="noStrike" kern="0" cap="none" spc="0" normalizeH="0" baseline="0" dirty="0">
                <a:ln>
                  <a:noFill/>
                </a:ln>
                <a:solidFill>
                  <a:srgbClr val="041A3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Fii în siguranță! </a:t>
            </a:r>
          </a:p>
          <a:p>
            <a:pPr marL="0" marR="0" lvl="0" indent="0" algn="ctr" defTabSz="825500" rtl="0" eaLnBrk="1" fontAlgn="auto" latinLnBrk="0" hangingPunct="0">
              <a:lnSpc>
                <a:spcPts val="8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6000" b="1" i="0" u="none" strike="noStrike" kern="0" cap="none" spc="0" normalizeH="0" baseline="0" dirty="0">
                <a:ln>
                  <a:noFill/>
                </a:ln>
                <a:solidFill>
                  <a:srgbClr val="041A3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Vaccinează-te împotriva #covid19​!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ine 5">
            <a:extLst>
              <a:ext uri="{FF2B5EF4-FFF2-40B4-BE49-F238E27FC236}">
                <a16:creationId xmlns:a16="http://schemas.microsoft.com/office/drawing/2014/main" id="{78F7265F-F03D-469B-B337-D6EE60683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011" y="4550735"/>
            <a:ext cx="11277977" cy="386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76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A44FC61B-7F3F-A94F-9A85-65AD6CC85B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0076732"/>
              </p:ext>
            </p:extLst>
          </p:nvPr>
        </p:nvGraphicFramePr>
        <p:xfrm>
          <a:off x="0" y="5596453"/>
          <a:ext cx="24285677" cy="8119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E8BE189-7831-B844-AA4F-246C97382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7263" y="4699850"/>
            <a:ext cx="6601194" cy="4869452"/>
          </a:xfrm>
        </p:spPr>
        <p:txBody>
          <a:bodyPr>
            <a:noAutofit/>
          </a:bodyPr>
          <a:lstStyle/>
          <a:p>
            <a:r>
              <a:rPr lang="ro-MD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6861</a:t>
            </a:r>
            <a:r>
              <a:rPr lang="ro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cazuri noi </a:t>
            </a:r>
            <a:br>
              <a:rPr lang="ro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o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MD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980 </a:t>
            </a:r>
            <a:r>
              <a:rPr lang="ro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media cazuri 	 pe zi</a:t>
            </a:r>
            <a:endParaRPr lang="en-MD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6BC6A-40AC-034E-A496-27F8B6824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68153" y="669851"/>
            <a:ext cx="15217524" cy="4869452"/>
          </a:xfr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sz="3800" b="1" dirty="0"/>
          </a:p>
          <a:p>
            <a:pPr marL="0" marR="0" lvl="0" indent="0" algn="l" defTabSz="1828800" rtl="0" eaLnBrk="1" fontAlgn="auto" latinLnBrk="0" hangingPunct="1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10B6F4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kumimoji="0" lang="ro-MD" sz="7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Săptămâna 45 din 2021  (</a:t>
            </a:r>
            <a:r>
              <a:rPr lang="ro-MD" sz="7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  <a:r>
              <a:rPr kumimoji="0" lang="ro-MD" sz="7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.11 - </a:t>
            </a:r>
            <a:r>
              <a:rPr lang="ro-MD" sz="7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kumimoji="0" lang="ro-MD" sz="7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.11.2021) comparativ </a:t>
            </a:r>
          </a:p>
          <a:p>
            <a:pPr marL="0" marR="0" lvl="0" indent="0" algn="l" defTabSz="1828800" rtl="0" eaLnBrk="1" fontAlgn="auto" latinLnBrk="0" hangingPunct="1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10B6F4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kumimoji="0" lang="ro-MD" sz="7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cu săptămâna 44 din 2021:</a:t>
            </a:r>
          </a:p>
          <a:p>
            <a:pPr marL="457200" marR="0" lvl="0" indent="-457200" algn="l" defTabSz="1828800" rtl="0" eaLnBrk="1" fontAlgn="auto" latinLnBrk="0" hangingPunct="1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10B6F4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o-MD" sz="5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Numărul de cazuri a scăzut cu 16.3%</a:t>
            </a:r>
          </a:p>
          <a:p>
            <a:pPr marL="457200" marR="0" lvl="0" indent="-457200" algn="l" defTabSz="1828800" rtl="0" eaLnBrk="1" fontAlgn="auto" latinLnBrk="0" hangingPunct="1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10B6F4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o-MD" sz="5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Numărul de decese a </a:t>
            </a:r>
            <a:r>
              <a:rPr lang="ro-MD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crescut</a:t>
            </a:r>
            <a:r>
              <a:rPr kumimoji="0" lang="ro-MD" sz="5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cu 28.2%</a:t>
            </a:r>
          </a:p>
          <a:p>
            <a:endParaRPr lang="en-MD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8B3339-A038-F942-9165-CF8476E0371A}"/>
              </a:ext>
            </a:extLst>
          </p:cNvPr>
          <p:cNvSpPr txBox="1"/>
          <p:nvPr/>
        </p:nvSpPr>
        <p:spPr>
          <a:xfrm>
            <a:off x="3048001" y="3379131"/>
            <a:ext cx="46590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6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Săptămâna 45</a:t>
            </a:r>
            <a:endParaRPr kumimoji="0" lang="en-MD" sz="6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172008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DE6B773-187C-4E3F-9086-2BF2CF06B95E}"/>
              </a:ext>
            </a:extLst>
          </p:cNvPr>
          <p:cNvCxnSpPr/>
          <p:nvPr/>
        </p:nvCxnSpPr>
        <p:spPr>
          <a:xfrm>
            <a:off x="3622994" y="1431208"/>
            <a:ext cx="1713790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2">
            <a:extLst>
              <a:ext uri="{FF2B5EF4-FFF2-40B4-BE49-F238E27FC236}">
                <a16:creationId xmlns:a16="http://schemas.microsoft.com/office/drawing/2014/main" id="{174D58CC-BD94-4343-B049-62191B71CE44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-387598"/>
            <a:ext cx="24384000" cy="2286000"/>
          </a:xfrm>
          <a:prstGeom prst="rect">
            <a:avLst/>
          </a:prstGeom>
        </p:spPr>
        <p:txBody>
          <a:bodyPr vert="horz" lIns="182880" tIns="91440" rIns="182880" bIns="9144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Helvetica Neue"/>
              </a:rPr>
              <a:t>Distribuția în timp (săptămânal) a cazurilor și investigațiilor de COVID-19,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ro-MD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Helvetica Neue"/>
              </a:rPr>
              <a:t>14</a:t>
            </a:r>
            <a:r>
              <a:rPr kumimoji="0" lang="ro-RO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Helvetica Neue"/>
              </a:rPr>
              <a:t>.11.2021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0CFEB3B-4727-D643-8A92-24649A7FE143}"/>
              </a:ext>
            </a:extLst>
          </p:cNvPr>
          <p:cNvGraphicFramePr>
            <a:graphicFrameLocks noGrp="1"/>
          </p:cNvGraphicFramePr>
          <p:nvPr/>
        </p:nvGraphicFramePr>
        <p:xfrm>
          <a:off x="5829214" y="1705528"/>
          <a:ext cx="13582192" cy="1341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9064">
                  <a:extLst>
                    <a:ext uri="{9D8B030D-6E8A-4147-A177-3AD203B41FA5}">
                      <a16:colId xmlns:a16="http://schemas.microsoft.com/office/drawing/2014/main" val="3374647112"/>
                    </a:ext>
                  </a:extLst>
                </a:gridCol>
                <a:gridCol w="569064">
                  <a:extLst>
                    <a:ext uri="{9D8B030D-6E8A-4147-A177-3AD203B41FA5}">
                      <a16:colId xmlns:a16="http://schemas.microsoft.com/office/drawing/2014/main" val="3937827211"/>
                    </a:ext>
                  </a:extLst>
                </a:gridCol>
                <a:gridCol w="12444064">
                  <a:extLst>
                    <a:ext uri="{9D8B030D-6E8A-4147-A177-3AD203B41FA5}">
                      <a16:colId xmlns:a16="http://schemas.microsoft.com/office/drawing/2014/main" val="2715252042"/>
                    </a:ext>
                  </a:extLst>
                </a:gridCol>
              </a:tblGrid>
              <a:tr h="670560">
                <a:tc>
                  <a:txBody>
                    <a:bodyPr/>
                    <a:lstStyle/>
                    <a:p>
                      <a:pPr algn="ctr"/>
                      <a:endParaRPr lang="ro-RO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82880" marR="182880" marT="91440" marB="9144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o-RO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82880" marR="182880" marT="91440" marB="9144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MD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26 februarie 2020 – 14 </a:t>
                      </a:r>
                      <a:r>
                        <a:rPr lang="ro-RO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noiembrie </a:t>
                      </a:r>
                      <a:r>
                        <a:rPr lang="ro-MD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o-RO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995693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endParaRPr lang="ro-RO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82880" marR="182880" marT="91440" marB="9144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o-RO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82880" marR="182880" marT="91440" marB="9144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MD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2.117.418 teste efectuate </a:t>
                      </a:r>
                      <a:endParaRPr lang="ro-RO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607760"/>
                  </a:ext>
                </a:extLst>
              </a:tr>
            </a:tbl>
          </a:graphicData>
        </a:graphic>
      </p:graphicFrame>
      <p:sp>
        <p:nvSpPr>
          <p:cNvPr id="10" name="CasetăText 9">
            <a:extLst>
              <a:ext uri="{FF2B5EF4-FFF2-40B4-BE49-F238E27FC236}">
                <a16:creationId xmlns:a16="http://schemas.microsoft.com/office/drawing/2014/main" id="{920FFCBE-8EC0-4ABB-A499-0882C2C1F908}"/>
              </a:ext>
            </a:extLst>
          </p:cNvPr>
          <p:cNvSpPr txBox="1"/>
          <p:nvPr/>
        </p:nvSpPr>
        <p:spPr>
          <a:xfrm>
            <a:off x="424710" y="12907043"/>
            <a:ext cx="235344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2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* din săptămâna 22/03-28/03 este calculat numărul total de teste efectuate inclusiv cele antigen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5AA50606-42AF-4DF1-95A4-318FC86A008B}"/>
              </a:ext>
            </a:extLst>
          </p:cNvPr>
          <p:cNvGraphicFramePr>
            <a:graphicFrameLocks/>
          </p:cNvGraphicFramePr>
          <p:nvPr/>
        </p:nvGraphicFramePr>
        <p:xfrm>
          <a:off x="774721" y="3250015"/>
          <a:ext cx="22883606" cy="9657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78229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6AD02E4-5E34-4282-AD8B-F344FF5FFC8E}"/>
              </a:ext>
            </a:extLst>
          </p:cNvPr>
          <p:cNvGraphicFramePr>
            <a:graphicFrameLocks/>
          </p:cNvGraphicFramePr>
          <p:nvPr/>
        </p:nvGraphicFramePr>
        <p:xfrm>
          <a:off x="914401" y="2449474"/>
          <a:ext cx="23107650" cy="10241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CFA23-1866-5F4D-B58C-902374645E0E}"/>
              </a:ext>
            </a:extLst>
          </p:cNvPr>
          <p:cNvSpPr txBox="1">
            <a:spLocks/>
          </p:cNvSpPr>
          <p:nvPr/>
        </p:nvSpPr>
        <p:spPr>
          <a:xfrm>
            <a:off x="1437692" y="352508"/>
            <a:ext cx="22090524" cy="20969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0B6F4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kumimoji="0" lang="en-MD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"/>
              </a:rPr>
              <a:t>Incidența pentru ultimele </a:t>
            </a:r>
            <a:r>
              <a:rPr kumimoji="0" lang="ro-MD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"/>
              </a:rPr>
              <a:t>7</a:t>
            </a:r>
            <a:r>
              <a:rPr kumimoji="0" lang="en-MD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"/>
              </a:rPr>
              <a:t> zile la 100 mii populație </a:t>
            </a:r>
            <a:br>
              <a:rPr kumimoji="0" lang="ro-MD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"/>
              </a:rPr>
            </a:br>
            <a:r>
              <a:rPr kumimoji="0" lang="en-MD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"/>
              </a:rPr>
              <a:t>distribuită</a:t>
            </a:r>
            <a:r>
              <a:rPr kumimoji="0" lang="ro-RO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MD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"/>
              </a:rPr>
              <a:t>după teritorii </a:t>
            </a:r>
            <a:r>
              <a:rPr kumimoji="0" lang="ro-RO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MD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"/>
              </a:rPr>
              <a:t>administrative (</a:t>
            </a:r>
            <a:r>
              <a:rPr kumimoji="0" lang="ro-MD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"/>
              </a:rPr>
              <a:t>14</a:t>
            </a:r>
            <a:r>
              <a:rPr kumimoji="0" lang="en-MD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"/>
              </a:rPr>
              <a:t>.</a:t>
            </a:r>
            <a:r>
              <a:rPr kumimoji="0" lang="ro-MD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"/>
              </a:rPr>
              <a:t>11</a:t>
            </a:r>
            <a:r>
              <a:rPr kumimoji="0" lang="en-MD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"/>
              </a:rPr>
              <a:t>.2021) COVID-19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553367A-EC17-2E44-9527-29AD4F0307FC}"/>
              </a:ext>
            </a:extLst>
          </p:cNvPr>
          <p:cNvSpPr/>
          <p:nvPr/>
        </p:nvSpPr>
        <p:spPr>
          <a:xfrm>
            <a:off x="10960607" y="3723901"/>
            <a:ext cx="126576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D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Incidența din </a:t>
            </a:r>
            <a:r>
              <a:rPr kumimoji="0" lang="en-MD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ultimele </a:t>
            </a:r>
            <a:r>
              <a:rPr kumimoji="0" lang="ro-MD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7</a:t>
            </a:r>
            <a:r>
              <a:rPr kumimoji="0" lang="en-MD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zile</a:t>
            </a:r>
            <a:r>
              <a:rPr kumimoji="0" lang="ro-MD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pentru </a:t>
            </a:r>
            <a:r>
              <a:rPr kumimoji="0" lang="en-MD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RM</a:t>
            </a:r>
            <a:r>
              <a:rPr kumimoji="0" lang="en-MD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–</a:t>
            </a:r>
            <a:r>
              <a:rPr kumimoji="0" lang="ro-MD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184 </a:t>
            </a:r>
            <a:r>
              <a:rPr kumimoji="0" lang="en-MD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la 100 mii </a:t>
            </a:r>
            <a:r>
              <a:rPr kumimoji="0" lang="en-MD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endParaRPr kumimoji="0" lang="ro-MD" sz="4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791D15-8669-4473-BE3E-DAC2B6B18CAA}"/>
              </a:ext>
            </a:extLst>
          </p:cNvPr>
          <p:cNvSpPr txBox="1"/>
          <p:nvPr/>
        </p:nvSpPr>
        <p:spPr>
          <a:xfrm>
            <a:off x="11422019" y="4443628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*teritoriile administrative din stânga Nistrului </a:t>
            </a:r>
            <a:r>
              <a:rPr kumimoji="0" lang="en-MD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–</a:t>
            </a:r>
            <a:r>
              <a:rPr kumimoji="0" lang="ro-MD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MD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ro-MD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565 </a:t>
            </a:r>
            <a:r>
              <a:rPr kumimoji="0" lang="en-MD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la 100 mii </a:t>
            </a:r>
            <a:endParaRPr kumimoji="0" lang="ro-MD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E91D300-4E93-47DE-8B35-7C31DDE7148E}"/>
              </a:ext>
            </a:extLst>
          </p:cNvPr>
          <p:cNvCxnSpPr>
            <a:cxnSpLocks/>
          </p:cNvCxnSpPr>
          <p:nvPr/>
        </p:nvCxnSpPr>
        <p:spPr>
          <a:xfrm>
            <a:off x="1745674" y="4937821"/>
            <a:ext cx="21962774" cy="0"/>
          </a:xfrm>
          <a:prstGeom prst="line">
            <a:avLst/>
          </a:prstGeom>
          <a:ln w="57150">
            <a:solidFill>
              <a:srgbClr val="FE0061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5866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29550FB-5BC9-4B04-A3FD-73602E063728}"/>
              </a:ext>
            </a:extLst>
          </p:cNvPr>
          <p:cNvGraphicFramePr>
            <a:graphicFrameLocks/>
          </p:cNvGraphicFramePr>
          <p:nvPr/>
        </p:nvGraphicFramePr>
        <p:xfrm>
          <a:off x="1752337" y="0"/>
          <a:ext cx="21753806" cy="13715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FA10AD2-85A4-0A44-9A63-18169135F4D3}"/>
              </a:ext>
            </a:extLst>
          </p:cNvPr>
          <p:cNvCxnSpPr>
            <a:cxnSpLocks/>
          </p:cNvCxnSpPr>
          <p:nvPr/>
        </p:nvCxnSpPr>
        <p:spPr>
          <a:xfrm>
            <a:off x="17399572" y="6360963"/>
            <a:ext cx="0" cy="2886104"/>
          </a:xfrm>
          <a:prstGeom prst="straightConnector1">
            <a:avLst/>
          </a:prstGeom>
          <a:noFill/>
          <a:ln w="1206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7B6CD268-541C-49D5-A417-E9C8071B04E9}"/>
              </a:ext>
            </a:extLst>
          </p:cNvPr>
          <p:cNvSpPr txBox="1">
            <a:spLocks/>
          </p:cNvSpPr>
          <p:nvPr/>
        </p:nvSpPr>
        <p:spPr>
          <a:xfrm>
            <a:off x="1" y="275436"/>
            <a:ext cx="24383999" cy="14414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1828636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none" spc="-200" baseline="0">
                <a:solidFill>
                  <a:srgbClr val="222222"/>
                </a:solidFill>
                <a:uFillTx/>
                <a:latin typeface="Montserrat Bold"/>
                <a:ea typeface="Montserrat Bold"/>
                <a:cs typeface="Montserrat Bold"/>
                <a:sym typeface="Montserrat Bold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0" algn="ctr" defTabSz="18286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1D46F3"/>
                </a:solidFill>
              </a:defRPr>
            </a:pPr>
            <a:r>
              <a:rPr kumimoji="0" lang="it-IT" sz="6000" b="1" i="0" u="none" strike="noStrike" kern="0" cap="none" spc="-2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ontserrat Bold"/>
              </a:rPr>
              <a:t>Incidența </a:t>
            </a:r>
            <a:r>
              <a:rPr kumimoji="0" lang="it-IT" sz="6000" b="1" i="0" u="none" strike="noStrike" kern="0" cap="none" spc="-200" normalizeH="0" baseline="0" noProof="0" dirty="0">
                <a:ln>
                  <a:noFill/>
                </a:ln>
                <a:solidFill>
                  <a:srgbClr val="1D46F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ontserrat Bold"/>
              </a:rPr>
              <a:t>COVID-19</a:t>
            </a:r>
            <a:r>
              <a:rPr kumimoji="0" lang="it-IT" sz="6000" b="1" i="0" u="none" strike="noStrike" kern="0" cap="none" spc="-2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ontserrat Bold"/>
              </a:rPr>
              <a:t> la 100 mii populație ultimele </a:t>
            </a:r>
            <a:r>
              <a:rPr kumimoji="0" lang="ro-MD" sz="6000" b="1" i="0" u="none" strike="noStrike" kern="0" cap="none" spc="-2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ontserrat Bold"/>
              </a:rPr>
              <a:t>7</a:t>
            </a:r>
            <a:r>
              <a:rPr kumimoji="0" lang="it-IT" sz="6000" b="1" i="0" u="none" strike="noStrike" kern="0" cap="none" spc="-2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ontserrat Bold"/>
              </a:rPr>
              <a:t> zile, </a:t>
            </a:r>
            <a:br>
              <a:rPr kumimoji="0" lang="it-IT" sz="6000" b="1" i="0" u="none" strike="noStrike" kern="0" cap="none" spc="-2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ontserrat Bold"/>
              </a:rPr>
            </a:br>
            <a:r>
              <a:rPr kumimoji="0" lang="it-IT" sz="6000" b="1" i="0" u="none" strike="noStrike" kern="0" cap="none" spc="-2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ontserrat Bold"/>
              </a:rPr>
              <a:t>comparativ cu alte state</a:t>
            </a:r>
            <a:br>
              <a:rPr kumimoji="0" lang="it-IT" sz="5500" b="1" i="0" u="none" strike="noStrike" kern="0" cap="none" spc="-2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sym typeface="Montserrat Bold"/>
              </a:rPr>
            </a:br>
            <a:endParaRPr kumimoji="0" lang="it-IT" sz="5500" b="1" i="0" u="none" strike="noStrike" kern="0" cap="none" spc="-200" normalizeH="0" baseline="0" noProof="0" dirty="0">
              <a:ln>
                <a:noFill/>
              </a:ln>
              <a:solidFill>
                <a:srgbClr val="1D46F3"/>
              </a:solidFill>
              <a:effectLst/>
              <a:uLnTx/>
              <a:uFillTx/>
              <a:latin typeface="Open Sans"/>
              <a:sym typeface="Montserrat Bold"/>
            </a:endParaRP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671A03FC-1195-423D-A969-117D71B5DEE9}"/>
              </a:ext>
            </a:extLst>
          </p:cNvPr>
          <p:cNvSpPr txBox="1"/>
          <p:nvPr/>
        </p:nvSpPr>
        <p:spPr>
          <a:xfrm>
            <a:off x="12192000" y="3130409"/>
            <a:ext cx="10575851" cy="14875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D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Total = 352.822 cazuri</a:t>
            </a:r>
            <a:endParaRPr kumimoji="0" lang="ro-MD" sz="3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3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D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Incidența </a:t>
            </a:r>
            <a:r>
              <a:rPr kumimoji="0" lang="ro-RO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ultimele 7 zile </a:t>
            </a:r>
            <a:r>
              <a:rPr kumimoji="0" lang="en-MD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= </a:t>
            </a:r>
            <a:r>
              <a:rPr kumimoji="0" lang="ro-RO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184 c</a:t>
            </a:r>
            <a:r>
              <a:rPr kumimoji="0" lang="en-MD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azuri la 1</a:t>
            </a:r>
            <a:r>
              <a:rPr kumimoji="0" lang="ro-RO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00 mii</a:t>
            </a:r>
            <a:r>
              <a:rPr kumimoji="0" lang="en-MD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populație</a:t>
            </a:r>
          </a:p>
        </p:txBody>
      </p:sp>
    </p:spTree>
    <p:extLst>
      <p:ext uri="{BB962C8B-B14F-4D97-AF65-F5344CB8AC3E}">
        <p14:creationId xmlns:p14="http://schemas.microsoft.com/office/powerpoint/2010/main" val="312846188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3F057B9-22EE-4F18-BCA8-DE080FB79A6E}"/>
              </a:ext>
            </a:extLst>
          </p:cNvPr>
          <p:cNvGraphicFramePr>
            <a:graphicFrameLocks/>
          </p:cNvGraphicFramePr>
          <p:nvPr/>
        </p:nvGraphicFramePr>
        <p:xfrm>
          <a:off x="1124236" y="2593027"/>
          <a:ext cx="23078181" cy="10674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5" name="Straight Connector 5">
            <a:extLst>
              <a:ext uri="{FF2B5EF4-FFF2-40B4-BE49-F238E27FC236}">
                <a16:creationId xmlns:a16="http://schemas.microsoft.com/office/drawing/2014/main" id="{62784D1D-3A85-4E1A-A97B-D42264E6E8FA}"/>
              </a:ext>
            </a:extLst>
          </p:cNvPr>
          <p:cNvCxnSpPr>
            <a:cxnSpLocks/>
          </p:cNvCxnSpPr>
          <p:nvPr/>
        </p:nvCxnSpPr>
        <p:spPr>
          <a:xfrm>
            <a:off x="1848255" y="9232781"/>
            <a:ext cx="2207710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2" name="Slide Number Placeholder 24"/>
          <p:cNvSpPr txBox="1">
            <a:spLocks noGrp="1"/>
          </p:cNvSpPr>
          <p:nvPr>
            <p:ph type="sldNum" sz="quarter" idx="2"/>
          </p:nvPr>
        </p:nvSpPr>
        <p:spPr>
          <a:xfrm>
            <a:off x="883467" y="12902138"/>
            <a:ext cx="240770" cy="43088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marL="0" marR="0" lvl="0" indent="0" algn="ctr" defTabSz="182866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16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Open Sans SemiBold"/>
                <a:ea typeface="Open Sans SemiBold"/>
                <a:cs typeface="Open Sans SemiBold"/>
                <a:sym typeface="Open Sans SemiBold"/>
              </a:rPr>
              <a:t>.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3" name="CasetăText 22">
            <a:extLst>
              <a:ext uri="{FF2B5EF4-FFF2-40B4-BE49-F238E27FC236}">
                <a16:creationId xmlns:a16="http://schemas.microsoft.com/office/drawing/2014/main" id="{F6F6F5E0-0250-40CD-B2E5-F6DF7923FA00}"/>
              </a:ext>
            </a:extLst>
          </p:cNvPr>
          <p:cNvSpPr txBox="1"/>
          <p:nvPr/>
        </p:nvSpPr>
        <p:spPr>
          <a:xfrm>
            <a:off x="1513815" y="448561"/>
            <a:ext cx="21282390" cy="19389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"/>
              </a:rPr>
              <a:t>Mortalitatea săptămânală la 100 mii populație distribuită după teritorii administrative (14.11.2021) COVID-19 </a:t>
            </a:r>
          </a:p>
        </p:txBody>
      </p:sp>
      <p:sp>
        <p:nvSpPr>
          <p:cNvPr id="22" name="Rectangle 1">
            <a:extLst>
              <a:ext uri="{FF2B5EF4-FFF2-40B4-BE49-F238E27FC236}">
                <a16:creationId xmlns:a16="http://schemas.microsoft.com/office/drawing/2014/main" id="{867D159E-271C-4226-BCD5-62574D5DD8E3}"/>
              </a:ext>
            </a:extLst>
          </p:cNvPr>
          <p:cNvSpPr/>
          <p:nvPr/>
        </p:nvSpPr>
        <p:spPr>
          <a:xfrm>
            <a:off x="11777201" y="4683835"/>
            <a:ext cx="105336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Mortalitatea săptămânală la 100 mii RM – 10.6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76A20E-46EA-42C2-8487-446A024904A1}"/>
              </a:ext>
            </a:extLst>
          </p:cNvPr>
          <p:cNvSpPr txBox="1"/>
          <p:nvPr/>
        </p:nvSpPr>
        <p:spPr>
          <a:xfrm>
            <a:off x="10862964" y="5650163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*teritoriile administrative din stânga Nistrului </a:t>
            </a:r>
            <a:r>
              <a:rPr kumimoji="0" lang="en-MD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–</a:t>
            </a:r>
            <a:r>
              <a:rPr kumimoji="0" lang="ro-MD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MD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ro-MD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8.6 </a:t>
            </a:r>
            <a:r>
              <a:rPr kumimoji="0" lang="en-MD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la 100 mii </a:t>
            </a:r>
            <a:endParaRPr kumimoji="0" lang="ro-MD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30571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5" y="134607"/>
            <a:ext cx="23829779" cy="13159362"/>
          </a:xfrm>
        </p:spPr>
      </p:pic>
    </p:spTree>
    <p:extLst>
      <p:ext uri="{BB962C8B-B14F-4D97-AF65-F5344CB8AC3E}">
        <p14:creationId xmlns:p14="http://schemas.microsoft.com/office/powerpoint/2010/main" val="811796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37" y="445477"/>
            <a:ext cx="23202094" cy="12918831"/>
          </a:xfrm>
        </p:spPr>
      </p:pic>
    </p:spTree>
    <p:extLst>
      <p:ext uri="{BB962C8B-B14F-4D97-AF65-F5344CB8AC3E}">
        <p14:creationId xmlns:p14="http://schemas.microsoft.com/office/powerpoint/2010/main" val="1707861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74" y="642656"/>
            <a:ext cx="18545908" cy="11662929"/>
          </a:xfrm>
        </p:spPr>
      </p:pic>
    </p:spTree>
    <p:extLst>
      <p:ext uri="{BB962C8B-B14F-4D97-AF65-F5344CB8AC3E}">
        <p14:creationId xmlns:p14="http://schemas.microsoft.com/office/powerpoint/2010/main" val="1739312055"/>
      </p:ext>
    </p:extLst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10B6F4"/>
      </a:accent1>
      <a:accent2>
        <a:srgbClr val="3C78C3"/>
      </a:accent2>
      <a:accent3>
        <a:srgbClr val="9F52D0"/>
      </a:accent3>
      <a:accent4>
        <a:srgbClr val="D64198"/>
      </a:accent4>
      <a:accent5>
        <a:srgbClr val="DA2228"/>
      </a:accent5>
      <a:accent6>
        <a:srgbClr val="F18318"/>
      </a:accent6>
      <a:hlink>
        <a:srgbClr val="38DDEC"/>
      </a:hlink>
      <a:folHlink>
        <a:srgbClr val="A8DEE8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CB9708-C445-4049-9D7F-4C8684E69AF3}"/>
    </a:ext>
  </a:extLst>
</a:theme>
</file>

<file path=ppt/theme/theme3.xml><?xml version="1.0" encoding="utf-8"?>
<a:theme xmlns:a="http://schemas.openxmlformats.org/drawingml/2006/main" name="1_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25761</TotalTime>
  <Words>446</Words>
  <Application>Microsoft Office PowerPoint</Application>
  <PresentationFormat>Custom</PresentationFormat>
  <Paragraphs>112</Paragraphs>
  <Slides>18</Slides>
  <Notes>7</Notes>
  <HiddenSlides>3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37" baseType="lpstr">
      <vt:lpstr>Arial</vt:lpstr>
      <vt:lpstr>Arimo Bold</vt:lpstr>
      <vt:lpstr>Calibri</vt:lpstr>
      <vt:lpstr>Calibri Light</vt:lpstr>
      <vt:lpstr>Cambria</vt:lpstr>
      <vt:lpstr>Heebo Regular Bold</vt:lpstr>
      <vt:lpstr>Helvetica Neue</vt:lpstr>
      <vt:lpstr>Helvetica Neue Light</vt:lpstr>
      <vt:lpstr>Helvetica Neue Medium</vt:lpstr>
      <vt:lpstr>Montserrat Black</vt:lpstr>
      <vt:lpstr>Montserrat Bold</vt:lpstr>
      <vt:lpstr>Open Sans</vt:lpstr>
      <vt:lpstr>Open Sans SemiBold</vt:lpstr>
      <vt:lpstr>Rockwell</vt:lpstr>
      <vt:lpstr>Times New Roman</vt:lpstr>
      <vt:lpstr>Wingdings</vt:lpstr>
      <vt:lpstr>White</vt:lpstr>
      <vt:lpstr>Atlas</vt:lpstr>
      <vt:lpstr>1_White</vt:lpstr>
      <vt:lpstr>Bilanț săptămânal    </vt:lpstr>
      <vt:lpstr>6861 – cazuri noi   980 – media cazuri   pe zi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Prezentarea Informațiilor actualizate</dc:title>
  <dc:creator>Ceban Alexei</dc:creator>
  <cp:lastModifiedBy>Valentin Mita</cp:lastModifiedBy>
  <cp:revision>805</cp:revision>
  <cp:lastPrinted>2021-10-06T07:22:38Z</cp:lastPrinted>
  <dcterms:modified xsi:type="dcterms:W3CDTF">2021-11-15T22:58:21Z</dcterms:modified>
</cp:coreProperties>
</file>