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theme/themeOverride5.xml" ContentType="application/vnd.openxmlformats-officedocument.themeOverrid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97" r:id="rId3"/>
  </p:sldMasterIdLst>
  <p:notesMasterIdLst>
    <p:notesMasterId r:id="rId35"/>
  </p:notesMasterIdLst>
  <p:sldIdLst>
    <p:sldId id="504" r:id="rId4"/>
    <p:sldId id="433" r:id="rId5"/>
    <p:sldId id="269" r:id="rId6"/>
    <p:sldId id="402" r:id="rId7"/>
    <p:sldId id="505" r:id="rId8"/>
    <p:sldId id="506" r:id="rId9"/>
    <p:sldId id="513" r:id="rId10"/>
    <p:sldId id="532" r:id="rId11"/>
    <p:sldId id="501" r:id="rId12"/>
    <p:sldId id="407" r:id="rId13"/>
    <p:sldId id="409" r:id="rId14"/>
    <p:sldId id="349" r:id="rId15"/>
    <p:sldId id="387" r:id="rId16"/>
    <p:sldId id="546" r:id="rId17"/>
    <p:sldId id="451" r:id="rId18"/>
    <p:sldId id="552" r:id="rId19"/>
    <p:sldId id="270" r:id="rId20"/>
    <p:sldId id="256" r:id="rId21"/>
    <p:sldId id="553" r:id="rId22"/>
    <p:sldId id="283" r:id="rId23"/>
    <p:sldId id="259" r:id="rId24"/>
    <p:sldId id="278" r:id="rId25"/>
    <p:sldId id="279" r:id="rId26"/>
    <p:sldId id="281" r:id="rId27"/>
    <p:sldId id="284" r:id="rId28"/>
    <p:sldId id="507" r:id="rId29"/>
    <p:sldId id="262" r:id="rId30"/>
    <p:sldId id="263" r:id="rId31"/>
    <p:sldId id="267" r:id="rId32"/>
    <p:sldId id="268" r:id="rId33"/>
    <p:sldId id="353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8425" userDrawn="1">
          <p15:clr>
            <a:srgbClr val="A4A3A4"/>
          </p15:clr>
        </p15:guide>
        <p15:guide id="2" pos="92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Ciubotaru" initials="DC" lastIdx="1" clrIdx="0">
    <p:extLst>
      <p:ext uri="{19B8F6BF-5375-455C-9EA6-DF929625EA0E}">
        <p15:presenceInfo xmlns:p15="http://schemas.microsoft.com/office/powerpoint/2012/main" userId="fc2ca31c654db164" providerId="Windows Live"/>
      </p:ext>
    </p:extLst>
  </p:cmAuthor>
  <p:cmAuthor id="2" name="Valentin Mita" initials="VM" lastIdx="1" clrIdx="1">
    <p:extLst>
      <p:ext uri="{19B8F6BF-5375-455C-9EA6-DF929625EA0E}">
        <p15:presenceInfo xmlns:p15="http://schemas.microsoft.com/office/powerpoint/2012/main" userId="54c71881a436c6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61"/>
    <a:srgbClr val="DA0010"/>
    <a:srgbClr val="1D46F3"/>
    <a:srgbClr val="ADA9BB"/>
    <a:srgbClr val="007949"/>
    <a:srgbClr val="C8C8C8"/>
    <a:srgbClr val="008E40"/>
    <a:srgbClr val="00B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519" autoAdjust="0"/>
  </p:normalViewPr>
  <p:slideViewPr>
    <p:cSldViewPr snapToGrid="0">
      <p:cViewPr varScale="1">
        <p:scale>
          <a:sx n="40" d="100"/>
          <a:sy n="40" d="100"/>
        </p:scale>
        <p:origin x="90" y="972"/>
      </p:cViewPr>
      <p:guideLst>
        <p:guide orient="horz" pos="8425"/>
        <p:guide pos="9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4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Covid%20raportare\Cernelea\Europa%20incep%20au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deces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Saptaminal_COVID-10.10.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5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Diagrama%20din%20Microsoft%20PowerPoint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6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an\OneDrive\&#1056;&#1072;&#1073;&#1086;&#1095;&#1080;&#1081;%20&#1089;&#1090;&#1086;&#1083;\Raportare%20TESSy\Date%20declarate%20registru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Diagrama%20din%20Microsoft%20PowerPoint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COVID_MDA_R0_AC_17.10.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Saptaminal_COVID-17.10.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user\Downloads\dece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152238270440183E-2"/>
          <c:y val="8.0462944172417172E-2"/>
          <c:w val="0.94148096001043802"/>
          <c:h val="0.7485469576519875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FE00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9A5-46FF-96E0-4C088B33A7B3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A5-46FF-96E0-4C088B33A7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Sheet2!$R$4:$R$43</c:f>
              <c:strCache>
                <c:ptCount val="40"/>
                <c:pt idx="0">
                  <c:v>Letonia</c:v>
                </c:pt>
                <c:pt idx="1">
                  <c:v>Lituania</c:v>
                </c:pt>
                <c:pt idx="2">
                  <c:v>Estonia</c:v>
                </c:pt>
                <c:pt idx="3">
                  <c:v>România</c:v>
                </c:pt>
                <c:pt idx="4">
                  <c:v>Serbia</c:v>
                </c:pt>
                <c:pt idx="5">
                  <c:v>Regatul Unit</c:v>
                </c:pt>
                <c:pt idx="6">
                  <c:v>Muntenegru</c:v>
                </c:pt>
                <c:pt idx="7">
                  <c:v>Slovenia</c:v>
                </c:pt>
                <c:pt idx="8">
                  <c:v>Moldova</c:v>
                </c:pt>
                <c:pt idx="9">
                  <c:v>Bulgaria</c:v>
                </c:pt>
                <c:pt idx="10">
                  <c:v>Croaţia</c:v>
                </c:pt>
                <c:pt idx="11">
                  <c:v>Irlanda</c:v>
                </c:pt>
                <c:pt idx="12">
                  <c:v>Ucraina</c:v>
                </c:pt>
                <c:pt idx="13">
                  <c:v>Slovacia</c:v>
                </c:pt>
                <c:pt idx="14">
                  <c:v>Grecia</c:v>
                </c:pt>
                <c:pt idx="15">
                  <c:v>Austria</c:v>
                </c:pt>
                <c:pt idx="16">
                  <c:v>Europa</c:v>
                </c:pt>
                <c:pt idx="17">
                  <c:v>Bielorusia</c:v>
                </c:pt>
                <c:pt idx="18">
                  <c:v>Rusia</c:v>
                </c:pt>
                <c:pt idx="19">
                  <c:v>Belgia</c:v>
                </c:pt>
                <c:pt idx="20">
                  <c:v>Olanda</c:v>
                </c:pt>
                <c:pt idx="21">
                  <c:v>Luxemburg</c:v>
                </c:pt>
                <c:pt idx="22">
                  <c:v>Macedonia de Nord</c:v>
                </c:pt>
                <c:pt idx="23">
                  <c:v>Albania</c:v>
                </c:pt>
                <c:pt idx="24">
                  <c:v>Bosnia si Hertegovina</c:v>
                </c:pt>
                <c:pt idx="25">
                  <c:v>Islanda</c:v>
                </c:pt>
                <c:pt idx="26">
                  <c:v>Cehia</c:v>
                </c:pt>
                <c:pt idx="27">
                  <c:v>Danemarca</c:v>
                </c:pt>
                <c:pt idx="28">
                  <c:v>Finlanda</c:v>
                </c:pt>
                <c:pt idx="29">
                  <c:v>Germania</c:v>
                </c:pt>
                <c:pt idx="30">
                  <c:v>Elveţia</c:v>
                </c:pt>
                <c:pt idx="31">
                  <c:v>Ungaria</c:v>
                </c:pt>
                <c:pt idx="32">
                  <c:v>Norvegia</c:v>
                </c:pt>
                <c:pt idx="33">
                  <c:v>Franţa</c:v>
                </c:pt>
                <c:pt idx="34">
                  <c:v>Polonia</c:v>
                </c:pt>
                <c:pt idx="35">
                  <c:v>Portugalia</c:v>
                </c:pt>
                <c:pt idx="36">
                  <c:v>Suedia</c:v>
                </c:pt>
                <c:pt idx="37">
                  <c:v>Italia</c:v>
                </c:pt>
                <c:pt idx="38">
                  <c:v>Malta</c:v>
                </c:pt>
                <c:pt idx="39">
                  <c:v>Spania</c:v>
                </c:pt>
              </c:strCache>
            </c:strRef>
          </c:cat>
          <c:val>
            <c:numRef>
              <c:f>Sheet2!$U$4:$U$43</c:f>
              <c:numCache>
                <c:formatCode>0</c:formatCode>
                <c:ptCount val="40"/>
                <c:pt idx="0">
                  <c:v>771.18983651614531</c:v>
                </c:pt>
                <c:pt idx="1">
                  <c:v>620.62471732395898</c:v>
                </c:pt>
                <c:pt idx="2">
                  <c:v>594.71758823037624</c:v>
                </c:pt>
                <c:pt idx="3">
                  <c:v>527.58985032902001</c:v>
                </c:pt>
                <c:pt idx="4">
                  <c:v>502.39069030369973</c:v>
                </c:pt>
                <c:pt idx="5">
                  <c:v>434.00769412590421</c:v>
                </c:pt>
                <c:pt idx="6">
                  <c:v>393.3654796718717</c:v>
                </c:pt>
                <c:pt idx="7">
                  <c:v>321.16454128007973</c:v>
                </c:pt>
                <c:pt idx="8">
                  <c:v>265</c:v>
                </c:pt>
                <c:pt idx="9">
                  <c:v>253</c:v>
                </c:pt>
                <c:pt idx="10">
                  <c:v>246.92388723416272</c:v>
                </c:pt>
                <c:pt idx="11">
                  <c:v>238.70903470873685</c:v>
                </c:pt>
                <c:pt idx="12">
                  <c:v>216.4203230973163</c:v>
                </c:pt>
                <c:pt idx="13">
                  <c:v>216.28896029369611</c:v>
                </c:pt>
                <c:pt idx="14">
                  <c:v>211</c:v>
                </c:pt>
                <c:pt idx="15">
                  <c:v>160.52346255854164</c:v>
                </c:pt>
                <c:pt idx="16">
                  <c:v>152.56465169067394</c:v>
                </c:pt>
                <c:pt idx="17">
                  <c:v>150.4980835448053</c:v>
                </c:pt>
                <c:pt idx="18">
                  <c:v>148.83500118840215</c:v>
                </c:pt>
                <c:pt idx="19">
                  <c:v>144.49809413697758</c:v>
                </c:pt>
                <c:pt idx="20">
                  <c:v>139.78206219044776</c:v>
                </c:pt>
                <c:pt idx="21">
                  <c:v>109.83818425903036</c:v>
                </c:pt>
                <c:pt idx="22">
                  <c:v>105.60356517636035</c:v>
                </c:pt>
                <c:pt idx="23">
                  <c:v>104.49822582682526</c:v>
                </c:pt>
                <c:pt idx="24">
                  <c:v>91.014849370731568</c:v>
                </c:pt>
                <c:pt idx="25">
                  <c:v>89.507563098472843</c:v>
                </c:pt>
                <c:pt idx="26">
                  <c:v>85.396197554279738</c:v>
                </c:pt>
                <c:pt idx="27">
                  <c:v>81.652336690170713</c:v>
                </c:pt>
                <c:pt idx="28">
                  <c:v>75.974675108297234</c:v>
                </c:pt>
                <c:pt idx="29">
                  <c:v>75.881106184612662</c:v>
                </c:pt>
                <c:pt idx="30">
                  <c:v>70.658305796281795</c:v>
                </c:pt>
                <c:pt idx="31">
                  <c:v>59.250436796712641</c:v>
                </c:pt>
                <c:pt idx="32">
                  <c:v>50.931178628554292</c:v>
                </c:pt>
                <c:pt idx="33">
                  <c:v>49.711075094688738</c:v>
                </c:pt>
                <c:pt idx="34">
                  <c:v>45.481968763579729</c:v>
                </c:pt>
                <c:pt idx="35">
                  <c:v>44.239903526690128</c:v>
                </c:pt>
                <c:pt idx="36">
                  <c:v>34.231595949690067</c:v>
                </c:pt>
                <c:pt idx="37">
                  <c:v>29.136574091028535</c:v>
                </c:pt>
                <c:pt idx="38">
                  <c:v>23.924362900986992</c:v>
                </c:pt>
                <c:pt idx="39">
                  <c:v>17.561600332736212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A5-46FF-96E0-4C088B33A7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3265568"/>
        <c:axId val="1023261304"/>
      </c:barChart>
      <c:catAx>
        <c:axId val="102326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23261304"/>
        <c:crosses val="autoZero"/>
        <c:auto val="1"/>
        <c:lblAlgn val="ctr"/>
        <c:lblOffset val="100"/>
        <c:noMultiLvlLbl val="0"/>
      </c:catAx>
      <c:valAx>
        <c:axId val="1023261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2326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Pivot 217 Mort sapt'!$L$4:$L$38</c:f>
              <c:strCache>
                <c:ptCount val="35"/>
                <c:pt idx="0">
                  <c:v>Taraclia</c:v>
                </c:pt>
                <c:pt idx="1">
                  <c:v>Hîncești</c:v>
                </c:pt>
                <c:pt idx="2">
                  <c:v>Glodeni</c:v>
                </c:pt>
                <c:pt idx="3">
                  <c:v>Ungheni</c:v>
                </c:pt>
                <c:pt idx="4">
                  <c:v>Nisporeni</c:v>
                </c:pt>
                <c:pt idx="5">
                  <c:v>Drochia</c:v>
                </c:pt>
                <c:pt idx="6">
                  <c:v>Chișinău</c:v>
                </c:pt>
                <c:pt idx="7">
                  <c:v>Basarabeasca</c:v>
                </c:pt>
                <c:pt idx="8">
                  <c:v>Comrat</c:v>
                </c:pt>
                <c:pt idx="9">
                  <c:v>Dondușeni</c:v>
                </c:pt>
                <c:pt idx="10">
                  <c:v>Rîșcani</c:v>
                </c:pt>
                <c:pt idx="11">
                  <c:v>Sîngerei</c:v>
                </c:pt>
                <c:pt idx="12">
                  <c:v>Cahul</c:v>
                </c:pt>
                <c:pt idx="13">
                  <c:v>Șoldănești</c:v>
                </c:pt>
                <c:pt idx="14">
                  <c:v>Bălți</c:v>
                </c:pt>
                <c:pt idx="15">
                  <c:v>Soroca</c:v>
                </c:pt>
                <c:pt idx="16">
                  <c:v>Rezina</c:v>
                </c:pt>
                <c:pt idx="17">
                  <c:v>Leova</c:v>
                </c:pt>
                <c:pt idx="18">
                  <c:v>Edineț</c:v>
                </c:pt>
                <c:pt idx="19">
                  <c:v>Cimișlia</c:v>
                </c:pt>
                <c:pt idx="20">
                  <c:v>Cantemir</c:v>
                </c:pt>
                <c:pt idx="21">
                  <c:v>Orhei</c:v>
                </c:pt>
                <c:pt idx="22">
                  <c:v>Ștefan Vodă</c:v>
                </c:pt>
                <c:pt idx="23">
                  <c:v>Florești</c:v>
                </c:pt>
                <c:pt idx="24">
                  <c:v>Căușeni</c:v>
                </c:pt>
                <c:pt idx="25">
                  <c:v>Anenii Noi</c:v>
                </c:pt>
                <c:pt idx="26">
                  <c:v>Ocnița</c:v>
                </c:pt>
                <c:pt idx="27">
                  <c:v>Ceadîr-Lunga</c:v>
                </c:pt>
                <c:pt idx="28">
                  <c:v>Telenești</c:v>
                </c:pt>
                <c:pt idx="29">
                  <c:v>Călărași</c:v>
                </c:pt>
                <c:pt idx="30">
                  <c:v>Briceni</c:v>
                </c:pt>
                <c:pt idx="31">
                  <c:v>Criuleni</c:v>
                </c:pt>
                <c:pt idx="32">
                  <c:v>Fălești</c:v>
                </c:pt>
                <c:pt idx="33">
                  <c:v>Strășeni</c:v>
                </c:pt>
                <c:pt idx="34">
                  <c:v>Ialoveni</c:v>
                </c:pt>
              </c:strCache>
            </c:strRef>
          </c:cat>
          <c:val>
            <c:numRef>
              <c:f>' Pivot 217 Mort sapt'!$O$4:$O$38</c:f>
              <c:numCache>
                <c:formatCode>0.0</c:formatCode>
                <c:ptCount val="35"/>
                <c:pt idx="0">
                  <c:v>12.816240740266064</c:v>
                </c:pt>
                <c:pt idx="1">
                  <c:v>12.426635058405186</c:v>
                </c:pt>
                <c:pt idx="2">
                  <c:v>11.621150493898897</c:v>
                </c:pt>
                <c:pt idx="3">
                  <c:v>10.420416437733275</c:v>
                </c:pt>
                <c:pt idx="4">
                  <c:v>10.05901287553648</c:v>
                </c:pt>
                <c:pt idx="5">
                  <c:v>10.009884761201688</c:v>
                </c:pt>
                <c:pt idx="6">
                  <c:v>8.8575323685041543</c:v>
                </c:pt>
                <c:pt idx="7">
                  <c:v>8.6911176777333576</c:v>
                </c:pt>
                <c:pt idx="8">
                  <c:v>8.6501448899269064</c:v>
                </c:pt>
                <c:pt idx="9">
                  <c:v>8.08298531591001</c:v>
                </c:pt>
                <c:pt idx="10">
                  <c:v>6.6741194333672595</c:v>
                </c:pt>
                <c:pt idx="11">
                  <c:v>6.1442422306057001</c:v>
                </c:pt>
                <c:pt idx="12">
                  <c:v>5.870956378794105</c:v>
                </c:pt>
                <c:pt idx="13">
                  <c:v>5.6679702998356287</c:v>
                </c:pt>
                <c:pt idx="14">
                  <c:v>5.6043863663960991</c:v>
                </c:pt>
                <c:pt idx="15">
                  <c:v>5.5748818125055744</c:v>
                </c:pt>
                <c:pt idx="16">
                  <c:v>4.4195964908403864</c:v>
                </c:pt>
                <c:pt idx="17">
                  <c:v>4.400052800633607</c:v>
                </c:pt>
                <c:pt idx="18">
                  <c:v>4.077250302396064</c:v>
                </c:pt>
                <c:pt idx="19">
                  <c:v>4.0489108429832381</c:v>
                </c:pt>
                <c:pt idx="20">
                  <c:v>3.6032789838753261</c:v>
                </c:pt>
                <c:pt idx="21">
                  <c:v>3.4512808566079087</c:v>
                </c:pt>
                <c:pt idx="22">
                  <c:v>3.0781543386585404</c:v>
                </c:pt>
                <c:pt idx="23">
                  <c:v>2.5148691639317464</c:v>
                </c:pt>
                <c:pt idx="24">
                  <c:v>2.446992035040926</c:v>
                </c:pt>
                <c:pt idx="25">
                  <c:v>2.412748965533881</c:v>
                </c:pt>
                <c:pt idx="26">
                  <c:v>1.9635563933396167</c:v>
                </c:pt>
                <c:pt idx="27">
                  <c:v>1.5617679212868969</c:v>
                </c:pt>
                <c:pt idx="28">
                  <c:v>1.5496668216333489</c:v>
                </c:pt>
                <c:pt idx="29">
                  <c:v>1.4374838283069316</c:v>
                </c:pt>
                <c:pt idx="30">
                  <c:v>1.4134475398945567</c:v>
                </c:pt>
                <c:pt idx="31">
                  <c:v>1.3946806878565152</c:v>
                </c:pt>
                <c:pt idx="32">
                  <c:v>1.1568985862699275</c:v>
                </c:pt>
                <c:pt idx="33">
                  <c:v>1.1463157412077583</c:v>
                </c:pt>
                <c:pt idx="34">
                  <c:v>1.0127402726296815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0-4A9E-9F41-5C468E8FE9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6987168"/>
        <c:axId val="906988152"/>
      </c:barChart>
      <c:catAx>
        <c:axId val="90698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06988152"/>
        <c:crosses val="autoZero"/>
        <c:auto val="1"/>
        <c:lblAlgn val="ctr"/>
        <c:lblOffset val="100"/>
        <c:noMultiLvlLbl val="0"/>
      </c:catAx>
      <c:valAx>
        <c:axId val="906988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0698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Import!$E$5:$E$22</c:f>
              <c:strCache>
                <c:ptCount val="18"/>
                <c:pt idx="0">
                  <c:v>Armenia</c:v>
                </c:pt>
                <c:pt idx="1">
                  <c:v>Egipt</c:v>
                </c:pt>
                <c:pt idx="2">
                  <c:v>Norvegia</c:v>
                </c:pt>
                <c:pt idx="3">
                  <c:v>Polonia</c:v>
                </c:pt>
                <c:pt idx="4">
                  <c:v>Belgia</c:v>
                </c:pt>
                <c:pt idx="5">
                  <c:v>Franța</c:v>
                </c:pt>
                <c:pt idx="6">
                  <c:v>Grecia</c:v>
                </c:pt>
                <c:pt idx="7">
                  <c:v>Irlanda</c:v>
                </c:pt>
                <c:pt idx="8">
                  <c:v>Marea Britanie</c:v>
                </c:pt>
                <c:pt idx="9">
                  <c:v>Spania</c:v>
                </c:pt>
                <c:pt idx="10">
                  <c:v>SUA</c:v>
                </c:pt>
                <c:pt idx="11">
                  <c:v>Bulgaria</c:v>
                </c:pt>
                <c:pt idx="12">
                  <c:v>Rusia</c:v>
                </c:pt>
                <c:pt idx="13">
                  <c:v>Turcia</c:v>
                </c:pt>
                <c:pt idx="14">
                  <c:v>Ucraina</c:v>
                </c:pt>
                <c:pt idx="15">
                  <c:v>Italia</c:v>
                </c:pt>
                <c:pt idx="16">
                  <c:v>Germania</c:v>
                </c:pt>
                <c:pt idx="17">
                  <c:v>România</c:v>
                </c:pt>
              </c:strCache>
            </c:strRef>
          </c:cat>
          <c:val>
            <c:numRef>
              <c:f>Import!$F$5:$F$22</c:f>
              <c:numCache>
                <c:formatCode>General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  <c:pt idx="12">
                  <c:v>5</c:v>
                </c:pt>
                <c:pt idx="13">
                  <c:v>5</c:v>
                </c:pt>
                <c:pt idx="14">
                  <c:v>7</c:v>
                </c:pt>
                <c:pt idx="15">
                  <c:v>11</c:v>
                </c:pt>
                <c:pt idx="16">
                  <c:v>14</c:v>
                </c:pt>
                <c:pt idx="17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B-438B-857D-9EB981A1AC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48740576"/>
        <c:axId val="748738280"/>
      </c:barChart>
      <c:catAx>
        <c:axId val="74874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8738280"/>
        <c:crosses val="autoZero"/>
        <c:auto val="1"/>
        <c:lblAlgn val="ctr"/>
        <c:lblOffset val="100"/>
        <c:noMultiLvlLbl val="0"/>
      </c:catAx>
      <c:valAx>
        <c:axId val="748738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874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460767258743823E-2"/>
          <c:y val="3.4064104758644298E-2"/>
          <c:w val="0.95173191723127637"/>
          <c:h val="0.779164669633687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79646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'loturi sosite in tara'!$A$1:$A$7</c:f>
              <c:strCache>
                <c:ptCount val="7"/>
                <c:pt idx="0">
                  <c:v>Total</c:v>
                </c:pt>
                <c:pt idx="1">
                  <c:v>AstraZeneca</c:v>
                </c:pt>
                <c:pt idx="2">
                  <c:v>Janssen</c:v>
                </c:pt>
                <c:pt idx="3">
                  <c:v>Pfizer/BioNTech - Comirnaty</c:v>
                </c:pt>
                <c:pt idx="4">
                  <c:v>Gam-COVID-VAC (Sputnik-V)</c:v>
                </c:pt>
                <c:pt idx="5">
                  <c:v>Sinopharm</c:v>
                </c:pt>
                <c:pt idx="6">
                  <c:v>Sinovac</c:v>
                </c:pt>
              </c:strCache>
            </c:strRef>
          </c:cat>
          <c:val>
            <c:numRef>
              <c:f>'loturi sosite in tara'!$B$1:$B$7</c:f>
              <c:numCache>
                <c:formatCode>General</c:formatCode>
                <c:ptCount val="7"/>
                <c:pt idx="0">
                  <c:v>1911890</c:v>
                </c:pt>
                <c:pt idx="1">
                  <c:v>570100</c:v>
                </c:pt>
                <c:pt idx="2">
                  <c:v>302500</c:v>
                </c:pt>
                <c:pt idx="3">
                  <c:v>511290</c:v>
                </c:pt>
                <c:pt idx="4">
                  <c:v>206000</c:v>
                </c:pt>
                <c:pt idx="5">
                  <c:v>152000</c:v>
                </c:pt>
                <c:pt idx="6">
                  <c:v>170000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A2-4507-90EF-F3781826C4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8769496"/>
        <c:axId val="608770480"/>
      </c:barChart>
      <c:catAx>
        <c:axId val="60876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8770480"/>
        <c:crosses val="autoZero"/>
        <c:auto val="1"/>
        <c:lblAlgn val="ctr"/>
        <c:lblOffset val="100"/>
        <c:noMultiLvlLbl val="0"/>
      </c:catAx>
      <c:valAx>
        <c:axId val="608770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8769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BB-47ED-8967-A3DB6E8417DB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BB-47ED-8967-A3DB6E8417DB}"/>
              </c:ext>
            </c:extLst>
          </c:dPt>
          <c:dLbls>
            <c:dLbl>
              <c:idx val="0"/>
              <c:layout>
                <c:manualLayout>
                  <c:x val="-0.11311644184011882"/>
                  <c:y val="-7.270989274488837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56%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9BB-47ED-8967-A3DB6E8417DB}"/>
                </c:ext>
              </c:extLst>
            </c:dLbl>
            <c:dLbl>
              <c:idx val="1"/>
              <c:layout>
                <c:manualLayout>
                  <c:x val="0.12102799650043744"/>
                  <c:y val="1.1146430770227795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44%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9BB-47ED-8967-A3DB6E8417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'[Diagrama din Microsoft PowerPoint]gen'!$A$1:$A$2</c:f>
              <c:strCache>
                <c:ptCount val="2"/>
                <c:pt idx="0">
                  <c:v>Femei</c:v>
                </c:pt>
                <c:pt idx="1">
                  <c:v>Bărbați</c:v>
                </c:pt>
              </c:strCache>
            </c:strRef>
          </c:cat>
          <c:val>
            <c:numRef>
              <c:f>'[Diagrama din Microsoft PowerPoint]gen'!$B$1:$B$2</c:f>
              <c:numCache>
                <c:formatCode>0</c:formatCode>
                <c:ptCount val="2"/>
                <c:pt idx="0">
                  <c:v>61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BB-47ED-8967-A3DB6E8417D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635235296292186E-2"/>
          <c:y val="3.6820759157822666E-2"/>
          <c:w val="0.96808029278030383"/>
          <c:h val="0.81562521396781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Foaie1!$E$1</c:f>
              <c:strCache>
                <c:ptCount val="1"/>
                <c:pt idx="0">
                  <c:v>AV% I</c:v>
                </c:pt>
              </c:strCache>
            </c:strRef>
          </c:tx>
          <c:spPr>
            <a:solidFill>
              <a:srgbClr val="1F497D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37089201877935E-3"/>
                  <c:y val="6.7935317528242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3407699037620298E-2"/>
                      <c:h val="8.04620278443455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4FB-433B-A48D-19C8525032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18</c:v>
                </c:pt>
                <c:pt idx="1">
                  <c:v>19-29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80+</c:v>
                </c:pt>
              </c:strCache>
            </c:strRef>
          </c:cat>
          <c:val>
            <c:numRef>
              <c:f>Foaie1!$E$2:$E$9</c:f>
              <c:numCache>
                <c:formatCode>0</c:formatCode>
                <c:ptCount val="8"/>
                <c:pt idx="0">
                  <c:v>1.5290343836695555</c:v>
                </c:pt>
                <c:pt idx="1">
                  <c:v>25.102426179992854</c:v>
                </c:pt>
                <c:pt idx="2">
                  <c:v>34.621768007403922</c:v>
                </c:pt>
                <c:pt idx="3">
                  <c:v>41.589634120587107</c:v>
                </c:pt>
                <c:pt idx="4">
                  <c:v>42.10517864861945</c:v>
                </c:pt>
                <c:pt idx="5">
                  <c:v>51.323672439708986</c:v>
                </c:pt>
                <c:pt idx="6">
                  <c:v>56.956948414899514</c:v>
                </c:pt>
                <c:pt idx="7">
                  <c:v>28.387524255762223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40-4D44-90EE-8064521A7A39}"/>
            </c:ext>
          </c:extLst>
        </c:ser>
        <c:ser>
          <c:idx val="1"/>
          <c:order val="1"/>
          <c:tx>
            <c:strRef>
              <c:f>Foaie1!$G$1</c:f>
              <c:strCache>
                <c:ptCount val="1"/>
                <c:pt idx="0">
                  <c:v>AV % cu schemă completă</c:v>
                </c:pt>
              </c:strCache>
            </c:strRef>
          </c:tx>
          <c:spPr>
            <a:solidFill>
              <a:srgbClr val="F79646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40-4D44-90EE-8064521A7A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18</c:v>
                </c:pt>
                <c:pt idx="1">
                  <c:v>19-29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80+</c:v>
                </c:pt>
              </c:strCache>
            </c:strRef>
          </c:cat>
          <c:val>
            <c:numRef>
              <c:f>Foaie1!$G$2:$G$9</c:f>
              <c:numCache>
                <c:formatCode>0</c:formatCode>
                <c:ptCount val="8"/>
                <c:pt idx="0">
                  <c:v>1.3371378225244643</c:v>
                </c:pt>
                <c:pt idx="1">
                  <c:v>23.740560872265036</c:v>
                </c:pt>
                <c:pt idx="2">
                  <c:v>33.0794443102331</c:v>
                </c:pt>
                <c:pt idx="3">
                  <c:v>40.056302426241423</c:v>
                </c:pt>
                <c:pt idx="4">
                  <c:v>40.42185717710948</c:v>
                </c:pt>
                <c:pt idx="5">
                  <c:v>49.555048489914348</c:v>
                </c:pt>
                <c:pt idx="6">
                  <c:v>55.093086430288295</c:v>
                </c:pt>
                <c:pt idx="7">
                  <c:v>26.644264596841623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40-4D44-90EE-8064521A7A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10359608"/>
        <c:axId val="610354032"/>
      </c:barChart>
      <c:catAx>
        <c:axId val="610359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0354032"/>
        <c:crosses val="autoZero"/>
        <c:auto val="1"/>
        <c:lblAlgn val="ctr"/>
        <c:lblOffset val="100"/>
        <c:noMultiLvlLbl val="0"/>
      </c:catAx>
      <c:valAx>
        <c:axId val="61035403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035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577859105639961"/>
          <c:y val="4.5286146296930223E-2"/>
          <c:w val="0.40648318608061323"/>
          <c:h val="7.2170489558370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  <c:userShapes r:id="rId5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462136784893046E-2"/>
          <c:y val="2.3255813953488372E-2"/>
          <c:w val="0.95800688976377957"/>
          <c:h val="0.771220106207654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Foaie2!$B$1</c:f>
              <c:strCache>
                <c:ptCount val="1"/>
                <c:pt idx="0">
                  <c:v>Doza 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Foaie2!$A$2:$A$34</c:f>
              <c:strCache>
                <c:ptCount val="33"/>
                <c:pt idx="0">
                  <c:v>02-07.03.21</c:v>
                </c:pt>
                <c:pt idx="1">
                  <c:v>08-14.03.21</c:v>
                </c:pt>
                <c:pt idx="2">
                  <c:v>15-21.03.21</c:v>
                </c:pt>
                <c:pt idx="3">
                  <c:v>22-28.03.21</c:v>
                </c:pt>
                <c:pt idx="4">
                  <c:v>29.03-04.04.21</c:v>
                </c:pt>
                <c:pt idx="5">
                  <c:v>05-11.04.21</c:v>
                </c:pt>
                <c:pt idx="6">
                  <c:v>12-18.04.21</c:v>
                </c:pt>
                <c:pt idx="7">
                  <c:v>19-25.04.21</c:v>
                </c:pt>
                <c:pt idx="8">
                  <c:v>26.04-02.05.21</c:v>
                </c:pt>
                <c:pt idx="9">
                  <c:v>03-09.05.21</c:v>
                </c:pt>
                <c:pt idx="10">
                  <c:v>10-16.05.21</c:v>
                </c:pt>
                <c:pt idx="11">
                  <c:v>17-23.05.21</c:v>
                </c:pt>
                <c:pt idx="12">
                  <c:v>24-30.05.21</c:v>
                </c:pt>
                <c:pt idx="13">
                  <c:v>31.05-06.06.21</c:v>
                </c:pt>
                <c:pt idx="14">
                  <c:v>07-13.06.21</c:v>
                </c:pt>
                <c:pt idx="15">
                  <c:v>14-20.06.21</c:v>
                </c:pt>
                <c:pt idx="16">
                  <c:v>21-27.06.21</c:v>
                </c:pt>
                <c:pt idx="17">
                  <c:v>28.06-04.07.21</c:v>
                </c:pt>
                <c:pt idx="18">
                  <c:v>05-11.07.21</c:v>
                </c:pt>
                <c:pt idx="19">
                  <c:v>12-18.07.21</c:v>
                </c:pt>
                <c:pt idx="20">
                  <c:v>19-25.07.21</c:v>
                </c:pt>
                <c:pt idx="21">
                  <c:v>26.07-01.08.21</c:v>
                </c:pt>
                <c:pt idx="22">
                  <c:v>02-08.08.21</c:v>
                </c:pt>
                <c:pt idx="23">
                  <c:v>09-15.08.21</c:v>
                </c:pt>
                <c:pt idx="24">
                  <c:v>16-22.08.21</c:v>
                </c:pt>
                <c:pt idx="25">
                  <c:v>23-29.08.21</c:v>
                </c:pt>
                <c:pt idx="26">
                  <c:v>30.08-05.09.21</c:v>
                </c:pt>
                <c:pt idx="27">
                  <c:v>06-12.09.21</c:v>
                </c:pt>
                <c:pt idx="28">
                  <c:v>13-19.09.21</c:v>
                </c:pt>
                <c:pt idx="29">
                  <c:v>20-26.09.21</c:v>
                </c:pt>
                <c:pt idx="30">
                  <c:v>27.09-03.10.21</c:v>
                </c:pt>
                <c:pt idx="31">
                  <c:v>04-10.10.2021</c:v>
                </c:pt>
                <c:pt idx="32">
                  <c:v>11-17.10.2021</c:v>
                </c:pt>
              </c:strCache>
            </c:strRef>
          </c:cat>
          <c:val>
            <c:numRef>
              <c:f>Foaie2!$B$2:$B$34</c:f>
              <c:numCache>
                <c:formatCode>General</c:formatCode>
                <c:ptCount val="33"/>
                <c:pt idx="0">
                  <c:v>5390</c:v>
                </c:pt>
                <c:pt idx="1">
                  <c:v>7413</c:v>
                </c:pt>
                <c:pt idx="2">
                  <c:v>7621</c:v>
                </c:pt>
                <c:pt idx="3">
                  <c:v>15871</c:v>
                </c:pt>
                <c:pt idx="4">
                  <c:v>11049</c:v>
                </c:pt>
                <c:pt idx="5">
                  <c:v>17030</c:v>
                </c:pt>
                <c:pt idx="6">
                  <c:v>19977</c:v>
                </c:pt>
                <c:pt idx="7">
                  <c:v>25275</c:v>
                </c:pt>
                <c:pt idx="8">
                  <c:v>20791</c:v>
                </c:pt>
                <c:pt idx="9">
                  <c:v>33214</c:v>
                </c:pt>
                <c:pt idx="10">
                  <c:v>41949</c:v>
                </c:pt>
                <c:pt idx="11">
                  <c:v>56874</c:v>
                </c:pt>
                <c:pt idx="12">
                  <c:v>75713</c:v>
                </c:pt>
                <c:pt idx="13">
                  <c:v>26509</c:v>
                </c:pt>
                <c:pt idx="14">
                  <c:v>19905</c:v>
                </c:pt>
                <c:pt idx="15">
                  <c:v>15026</c:v>
                </c:pt>
                <c:pt idx="16">
                  <c:v>33145</c:v>
                </c:pt>
                <c:pt idx="17">
                  <c:v>29410</c:v>
                </c:pt>
                <c:pt idx="18">
                  <c:v>27014</c:v>
                </c:pt>
                <c:pt idx="19">
                  <c:v>16249</c:v>
                </c:pt>
                <c:pt idx="20">
                  <c:v>48940</c:v>
                </c:pt>
                <c:pt idx="21">
                  <c:v>57475</c:v>
                </c:pt>
                <c:pt idx="22">
                  <c:v>32093</c:v>
                </c:pt>
                <c:pt idx="23">
                  <c:v>28857</c:v>
                </c:pt>
                <c:pt idx="24">
                  <c:v>32017</c:v>
                </c:pt>
                <c:pt idx="25">
                  <c:v>27392</c:v>
                </c:pt>
                <c:pt idx="26">
                  <c:v>19072</c:v>
                </c:pt>
                <c:pt idx="27">
                  <c:v>18928</c:v>
                </c:pt>
                <c:pt idx="28">
                  <c:v>19151</c:v>
                </c:pt>
                <c:pt idx="29">
                  <c:v>17141</c:v>
                </c:pt>
                <c:pt idx="30">
                  <c:v>18491</c:v>
                </c:pt>
                <c:pt idx="31">
                  <c:v>19046</c:v>
                </c:pt>
                <c:pt idx="32">
                  <c:v>17866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27-49CD-B9F1-36319F2CC2BA}"/>
            </c:ext>
          </c:extLst>
        </c:ser>
        <c:ser>
          <c:idx val="1"/>
          <c:order val="1"/>
          <c:tx>
            <c:strRef>
              <c:f>Foaie2!$C$1</c:f>
              <c:strCache>
                <c:ptCount val="1"/>
                <c:pt idx="0">
                  <c:v>Doza II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6"/>
              <c:layout>
                <c:manualLayout>
                  <c:x val="5.5309734513274336E-4"/>
                  <c:y val="-1.860465116279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B1-49D5-985E-212879EB4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Foaie2!$A$2:$A$34</c:f>
              <c:strCache>
                <c:ptCount val="33"/>
                <c:pt idx="0">
                  <c:v>02-07.03.21</c:v>
                </c:pt>
                <c:pt idx="1">
                  <c:v>08-14.03.21</c:v>
                </c:pt>
                <c:pt idx="2">
                  <c:v>15-21.03.21</c:v>
                </c:pt>
                <c:pt idx="3">
                  <c:v>22-28.03.21</c:v>
                </c:pt>
                <c:pt idx="4">
                  <c:v>29.03-04.04.21</c:v>
                </c:pt>
                <c:pt idx="5">
                  <c:v>05-11.04.21</c:v>
                </c:pt>
                <c:pt idx="6">
                  <c:v>12-18.04.21</c:v>
                </c:pt>
                <c:pt idx="7">
                  <c:v>19-25.04.21</c:v>
                </c:pt>
                <c:pt idx="8">
                  <c:v>26.04-02.05.21</c:v>
                </c:pt>
                <c:pt idx="9">
                  <c:v>03-09.05.21</c:v>
                </c:pt>
                <c:pt idx="10">
                  <c:v>10-16.05.21</c:v>
                </c:pt>
                <c:pt idx="11">
                  <c:v>17-23.05.21</c:v>
                </c:pt>
                <c:pt idx="12">
                  <c:v>24-30.05.21</c:v>
                </c:pt>
                <c:pt idx="13">
                  <c:v>31.05-06.06.21</c:v>
                </c:pt>
                <c:pt idx="14">
                  <c:v>07-13.06.21</c:v>
                </c:pt>
                <c:pt idx="15">
                  <c:v>14-20.06.21</c:v>
                </c:pt>
                <c:pt idx="16">
                  <c:v>21-27.06.21</c:v>
                </c:pt>
                <c:pt idx="17">
                  <c:v>28.06-04.07.21</c:v>
                </c:pt>
                <c:pt idx="18">
                  <c:v>05-11.07.21</c:v>
                </c:pt>
                <c:pt idx="19">
                  <c:v>12-18.07.21</c:v>
                </c:pt>
                <c:pt idx="20">
                  <c:v>19-25.07.21</c:v>
                </c:pt>
                <c:pt idx="21">
                  <c:v>26.07-01.08.21</c:v>
                </c:pt>
                <c:pt idx="22">
                  <c:v>02-08.08.21</c:v>
                </c:pt>
                <c:pt idx="23">
                  <c:v>09-15.08.21</c:v>
                </c:pt>
                <c:pt idx="24">
                  <c:v>16-22.08.21</c:v>
                </c:pt>
                <c:pt idx="25">
                  <c:v>23-29.08.21</c:v>
                </c:pt>
                <c:pt idx="26">
                  <c:v>30.08-05.09.21</c:v>
                </c:pt>
                <c:pt idx="27">
                  <c:v>06-12.09.21</c:v>
                </c:pt>
                <c:pt idx="28">
                  <c:v>13-19.09.21</c:v>
                </c:pt>
                <c:pt idx="29">
                  <c:v>20-26.09.21</c:v>
                </c:pt>
                <c:pt idx="30">
                  <c:v>27.09-03.10.21</c:v>
                </c:pt>
                <c:pt idx="31">
                  <c:v>04-10.10.2021</c:v>
                </c:pt>
                <c:pt idx="32">
                  <c:v>11-17.10.2021</c:v>
                </c:pt>
              </c:strCache>
            </c:strRef>
          </c:cat>
          <c:val>
            <c:numRef>
              <c:f>Foaie2!$C$2:$C$34</c:f>
              <c:numCache>
                <c:formatCode>General</c:formatCode>
                <c:ptCount val="33"/>
                <c:pt idx="6">
                  <c:v>9898</c:v>
                </c:pt>
                <c:pt idx="7">
                  <c:v>1606</c:v>
                </c:pt>
                <c:pt idx="8">
                  <c:v>5602</c:v>
                </c:pt>
                <c:pt idx="9">
                  <c:v>6312</c:v>
                </c:pt>
                <c:pt idx="10">
                  <c:v>8520</c:v>
                </c:pt>
                <c:pt idx="11">
                  <c:v>7238</c:v>
                </c:pt>
                <c:pt idx="12">
                  <c:v>35223</c:v>
                </c:pt>
                <c:pt idx="13">
                  <c:v>34715</c:v>
                </c:pt>
                <c:pt idx="14">
                  <c:v>38932</c:v>
                </c:pt>
                <c:pt idx="15">
                  <c:v>76826</c:v>
                </c:pt>
                <c:pt idx="16">
                  <c:v>33660</c:v>
                </c:pt>
                <c:pt idx="17">
                  <c:v>21599</c:v>
                </c:pt>
                <c:pt idx="18">
                  <c:v>30375</c:v>
                </c:pt>
                <c:pt idx="19">
                  <c:v>51066</c:v>
                </c:pt>
                <c:pt idx="20">
                  <c:v>45037</c:v>
                </c:pt>
                <c:pt idx="21">
                  <c:v>27838</c:v>
                </c:pt>
                <c:pt idx="22">
                  <c:v>17210</c:v>
                </c:pt>
                <c:pt idx="23">
                  <c:v>21915</c:v>
                </c:pt>
                <c:pt idx="24">
                  <c:v>41307</c:v>
                </c:pt>
                <c:pt idx="25">
                  <c:v>20633</c:v>
                </c:pt>
                <c:pt idx="26">
                  <c:v>14378</c:v>
                </c:pt>
                <c:pt idx="27">
                  <c:v>11781</c:v>
                </c:pt>
                <c:pt idx="28">
                  <c:v>9358</c:v>
                </c:pt>
                <c:pt idx="29">
                  <c:v>6852</c:v>
                </c:pt>
                <c:pt idx="30">
                  <c:v>6376</c:v>
                </c:pt>
                <c:pt idx="31">
                  <c:v>6588</c:v>
                </c:pt>
                <c:pt idx="32">
                  <c:v>5377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27-49CD-B9F1-36319F2CC2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99334712"/>
        <c:axId val="699337008"/>
      </c:barChart>
      <c:catAx>
        <c:axId val="699334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99337008"/>
        <c:crosses val="autoZero"/>
        <c:auto val="1"/>
        <c:lblAlgn val="ctr"/>
        <c:lblOffset val="100"/>
        <c:noMultiLvlLbl val="0"/>
      </c:catAx>
      <c:valAx>
        <c:axId val="699337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334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431424639397955"/>
          <c:y val="4.073008606482327E-2"/>
          <c:w val="0.14995557800850115"/>
          <c:h val="4.2990844167734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AV!$G$1</c:f>
              <c:strCache>
                <c:ptCount val="1"/>
                <c:pt idx="0">
                  <c:v>AV I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AV!$A$2:$A$37</c:f>
              <c:strCache>
                <c:ptCount val="36"/>
                <c:pt idx="0">
                  <c:v>Chișinău</c:v>
                </c:pt>
                <c:pt idx="1">
                  <c:v>Soroca</c:v>
                </c:pt>
                <c:pt idx="2">
                  <c:v>Dubăsari</c:v>
                </c:pt>
                <c:pt idx="3">
                  <c:v>Orhei</c:v>
                </c:pt>
                <c:pt idx="4">
                  <c:v>TDS Nistrului</c:v>
                </c:pt>
                <c:pt idx="5">
                  <c:v>Călărași</c:v>
                </c:pt>
                <c:pt idx="6">
                  <c:v>Bălți</c:v>
                </c:pt>
                <c:pt idx="7">
                  <c:v>Cimislia</c:v>
                </c:pt>
                <c:pt idx="8">
                  <c:v>Ocnița</c:v>
                </c:pt>
                <c:pt idx="9">
                  <c:v>Edineț</c:v>
                </c:pt>
                <c:pt idx="10">
                  <c:v>Donduseni</c:v>
                </c:pt>
                <c:pt idx="11">
                  <c:v>Ialoveni</c:v>
                </c:pt>
                <c:pt idx="12">
                  <c:v>Florești</c:v>
                </c:pt>
                <c:pt idx="13">
                  <c:v>Strășeni</c:v>
                </c:pt>
                <c:pt idx="14">
                  <c:v>Hincesti</c:v>
                </c:pt>
                <c:pt idx="15">
                  <c:v>Rîșcani</c:v>
                </c:pt>
                <c:pt idx="16">
                  <c:v>Basarabeasca</c:v>
                </c:pt>
                <c:pt idx="17">
                  <c:v>Șoldănești</c:v>
                </c:pt>
                <c:pt idx="18">
                  <c:v>Criuleni</c:v>
                </c:pt>
                <c:pt idx="19">
                  <c:v>Briceni</c:v>
                </c:pt>
                <c:pt idx="20">
                  <c:v>Rezina</c:v>
                </c:pt>
                <c:pt idx="21">
                  <c:v>Cahul</c:v>
                </c:pt>
                <c:pt idx="22">
                  <c:v>ȘtefanVodă</c:v>
                </c:pt>
                <c:pt idx="23">
                  <c:v>Ungheni</c:v>
                </c:pt>
                <c:pt idx="24">
                  <c:v>Telenesti</c:v>
                </c:pt>
                <c:pt idx="25">
                  <c:v>Căușeni</c:v>
                </c:pt>
                <c:pt idx="26">
                  <c:v>AneniiNoi</c:v>
                </c:pt>
                <c:pt idx="27">
                  <c:v>Drochia</c:v>
                </c:pt>
                <c:pt idx="28">
                  <c:v>Glodeni</c:v>
                </c:pt>
                <c:pt idx="29">
                  <c:v>Cantemir</c:v>
                </c:pt>
                <c:pt idx="30">
                  <c:v>Falesti</c:v>
                </c:pt>
                <c:pt idx="31">
                  <c:v>Nisporeni</c:v>
                </c:pt>
                <c:pt idx="32">
                  <c:v>Taraclia</c:v>
                </c:pt>
                <c:pt idx="33">
                  <c:v>Singerei</c:v>
                </c:pt>
                <c:pt idx="34">
                  <c:v>Leova</c:v>
                </c:pt>
                <c:pt idx="35">
                  <c:v>UTA Găgăuzia</c:v>
                </c:pt>
              </c:strCache>
            </c:strRef>
          </c:cat>
          <c:val>
            <c:numRef>
              <c:f>AV!$G$2:$G$37</c:f>
              <c:numCache>
                <c:formatCode>0</c:formatCode>
                <c:ptCount val="36"/>
                <c:pt idx="0">
                  <c:v>37.911942018840257</c:v>
                </c:pt>
                <c:pt idx="1">
                  <c:v>28.411198104460698</c:v>
                </c:pt>
                <c:pt idx="2">
                  <c:v>26.032591985241364</c:v>
                </c:pt>
                <c:pt idx="3">
                  <c:v>25.621170026206379</c:v>
                </c:pt>
                <c:pt idx="4">
                  <c:v>24.818928738477819</c:v>
                </c:pt>
                <c:pt idx="5">
                  <c:v>24.755826772876198</c:v>
                </c:pt>
                <c:pt idx="6">
                  <c:v>24.060825517046176</c:v>
                </c:pt>
                <c:pt idx="7">
                  <c:v>23.467007444370068</c:v>
                </c:pt>
                <c:pt idx="8">
                  <c:v>22.897206114918291</c:v>
                </c:pt>
                <c:pt idx="9">
                  <c:v>22.868794276886248</c:v>
                </c:pt>
                <c:pt idx="10">
                  <c:v>22.670118343195266</c:v>
                </c:pt>
                <c:pt idx="11">
                  <c:v>22.569079159241685</c:v>
                </c:pt>
                <c:pt idx="12">
                  <c:v>22.529003230574048</c:v>
                </c:pt>
                <c:pt idx="13">
                  <c:v>22.342908980949503</c:v>
                </c:pt>
                <c:pt idx="14">
                  <c:v>22.330031604100824</c:v>
                </c:pt>
                <c:pt idx="15">
                  <c:v>22.09840272853139</c:v>
                </c:pt>
                <c:pt idx="16">
                  <c:v>21.871197636015989</c:v>
                </c:pt>
                <c:pt idx="17">
                  <c:v>21.86266771902131</c:v>
                </c:pt>
                <c:pt idx="18">
                  <c:v>20.893726644774091</c:v>
                </c:pt>
                <c:pt idx="19">
                  <c:v>20.654300361278899</c:v>
                </c:pt>
                <c:pt idx="20">
                  <c:v>20.472626276891212</c:v>
                </c:pt>
                <c:pt idx="21">
                  <c:v>20.440735255022595</c:v>
                </c:pt>
                <c:pt idx="22">
                  <c:v>20.347338574558577</c:v>
                </c:pt>
                <c:pt idx="23">
                  <c:v>19.624198527665637</c:v>
                </c:pt>
                <c:pt idx="24">
                  <c:v>19.622530419992149</c:v>
                </c:pt>
                <c:pt idx="25">
                  <c:v>19.119295436349081</c:v>
                </c:pt>
                <c:pt idx="26">
                  <c:v>18.988303205225581</c:v>
                </c:pt>
                <c:pt idx="27">
                  <c:v>18.575285789127253</c:v>
                </c:pt>
                <c:pt idx="28">
                  <c:v>18.101196741121896</c:v>
                </c:pt>
                <c:pt idx="29">
                  <c:v>17.88544564904538</c:v>
                </c:pt>
                <c:pt idx="30">
                  <c:v>17.656980755961051</c:v>
                </c:pt>
                <c:pt idx="31">
                  <c:v>17.650600142980775</c:v>
                </c:pt>
                <c:pt idx="32">
                  <c:v>17.605803463875581</c:v>
                </c:pt>
                <c:pt idx="33">
                  <c:v>16.928107850753001</c:v>
                </c:pt>
                <c:pt idx="34">
                  <c:v>16.643550624133148</c:v>
                </c:pt>
                <c:pt idx="35">
                  <c:v>14.73148251384398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C-4479-A726-51A3DA91979F}"/>
            </c:ext>
          </c:extLst>
        </c:ser>
        <c:ser>
          <c:idx val="1"/>
          <c:order val="1"/>
          <c:tx>
            <c:strRef>
              <c:f>AV!$H$1</c:f>
              <c:strCache>
                <c:ptCount val="1"/>
                <c:pt idx="0">
                  <c:v>AV completă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0A-47E2-9854-B17F5C451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252000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AV!$A$2:$A$37</c:f>
              <c:strCache>
                <c:ptCount val="36"/>
                <c:pt idx="0">
                  <c:v>Chișinău</c:v>
                </c:pt>
                <c:pt idx="1">
                  <c:v>Soroca</c:v>
                </c:pt>
                <c:pt idx="2">
                  <c:v>Dubăsari</c:v>
                </c:pt>
                <c:pt idx="3">
                  <c:v>Orhei</c:v>
                </c:pt>
                <c:pt idx="4">
                  <c:v>TDS Nistrului</c:v>
                </c:pt>
                <c:pt idx="5">
                  <c:v>Călărași</c:v>
                </c:pt>
                <c:pt idx="6">
                  <c:v>Bălți</c:v>
                </c:pt>
                <c:pt idx="7">
                  <c:v>Cimislia</c:v>
                </c:pt>
                <c:pt idx="8">
                  <c:v>Ocnița</c:v>
                </c:pt>
                <c:pt idx="9">
                  <c:v>Edineț</c:v>
                </c:pt>
                <c:pt idx="10">
                  <c:v>Donduseni</c:v>
                </c:pt>
                <c:pt idx="11">
                  <c:v>Ialoveni</c:v>
                </c:pt>
                <c:pt idx="12">
                  <c:v>Florești</c:v>
                </c:pt>
                <c:pt idx="13">
                  <c:v>Strășeni</c:v>
                </c:pt>
                <c:pt idx="14">
                  <c:v>Hincesti</c:v>
                </c:pt>
                <c:pt idx="15">
                  <c:v>Rîșcani</c:v>
                </c:pt>
                <c:pt idx="16">
                  <c:v>Basarabeasca</c:v>
                </c:pt>
                <c:pt idx="17">
                  <c:v>Șoldănești</c:v>
                </c:pt>
                <c:pt idx="18">
                  <c:v>Criuleni</c:v>
                </c:pt>
                <c:pt idx="19">
                  <c:v>Briceni</c:v>
                </c:pt>
                <c:pt idx="20">
                  <c:v>Rezina</c:v>
                </c:pt>
                <c:pt idx="21">
                  <c:v>Cahul</c:v>
                </c:pt>
                <c:pt idx="22">
                  <c:v>ȘtefanVodă</c:v>
                </c:pt>
                <c:pt idx="23">
                  <c:v>Ungheni</c:v>
                </c:pt>
                <c:pt idx="24">
                  <c:v>Telenesti</c:v>
                </c:pt>
                <c:pt idx="25">
                  <c:v>Căușeni</c:v>
                </c:pt>
                <c:pt idx="26">
                  <c:v>AneniiNoi</c:v>
                </c:pt>
                <c:pt idx="27">
                  <c:v>Drochia</c:v>
                </c:pt>
                <c:pt idx="28">
                  <c:v>Glodeni</c:v>
                </c:pt>
                <c:pt idx="29">
                  <c:v>Cantemir</c:v>
                </c:pt>
                <c:pt idx="30">
                  <c:v>Falesti</c:v>
                </c:pt>
                <c:pt idx="31">
                  <c:v>Nisporeni</c:v>
                </c:pt>
                <c:pt idx="32">
                  <c:v>Taraclia</c:v>
                </c:pt>
                <c:pt idx="33">
                  <c:v>Singerei</c:v>
                </c:pt>
                <c:pt idx="34">
                  <c:v>Leova</c:v>
                </c:pt>
                <c:pt idx="35">
                  <c:v>UTA Găgăuzia</c:v>
                </c:pt>
              </c:strCache>
            </c:strRef>
          </c:cat>
          <c:val>
            <c:numRef>
              <c:f>AV!$H$2:$H$37</c:f>
              <c:numCache>
                <c:formatCode>0</c:formatCode>
                <c:ptCount val="36"/>
                <c:pt idx="0">
                  <c:v>35.925025194769148</c:v>
                </c:pt>
                <c:pt idx="1">
                  <c:v>26.844030081384567</c:v>
                </c:pt>
                <c:pt idx="2">
                  <c:v>25.257080386730895</c:v>
                </c:pt>
                <c:pt idx="3">
                  <c:v>25.361076629031942</c:v>
                </c:pt>
                <c:pt idx="4">
                  <c:v>23.64415067774749</c:v>
                </c:pt>
                <c:pt idx="5">
                  <c:v>23.825716991972172</c:v>
                </c:pt>
                <c:pt idx="6">
                  <c:v>22.995012541846823</c:v>
                </c:pt>
                <c:pt idx="7">
                  <c:v>22.70837136655916</c:v>
                </c:pt>
                <c:pt idx="8">
                  <c:v>22.017923036373222</c:v>
                </c:pt>
                <c:pt idx="9">
                  <c:v>22.21186098623502</c:v>
                </c:pt>
                <c:pt idx="10">
                  <c:v>21.666314454775993</c:v>
                </c:pt>
                <c:pt idx="11">
                  <c:v>21.744637911415506</c:v>
                </c:pt>
                <c:pt idx="12">
                  <c:v>21.593837058738899</c:v>
                </c:pt>
                <c:pt idx="13">
                  <c:v>21.572422134865437</c:v>
                </c:pt>
                <c:pt idx="14">
                  <c:v>21.338549294688967</c:v>
                </c:pt>
                <c:pt idx="15">
                  <c:v>21.245736669705874</c:v>
                </c:pt>
                <c:pt idx="16">
                  <c:v>21.236746045541459</c:v>
                </c:pt>
                <c:pt idx="17">
                  <c:v>20.839343548430993</c:v>
                </c:pt>
                <c:pt idx="18">
                  <c:v>20.16051409806364</c:v>
                </c:pt>
                <c:pt idx="19">
                  <c:v>19.886047209013409</c:v>
                </c:pt>
                <c:pt idx="20">
                  <c:v>19.618227180718353</c:v>
                </c:pt>
                <c:pt idx="21">
                  <c:v>19.515020318256049</c:v>
                </c:pt>
                <c:pt idx="22">
                  <c:v>19.586931305580617</c:v>
                </c:pt>
                <c:pt idx="23">
                  <c:v>19.156178263278715</c:v>
                </c:pt>
                <c:pt idx="24">
                  <c:v>18.510401674735053</c:v>
                </c:pt>
                <c:pt idx="25">
                  <c:v>18.550224795220792</c:v>
                </c:pt>
                <c:pt idx="26">
                  <c:v>18.473087244923793</c:v>
                </c:pt>
                <c:pt idx="27">
                  <c:v>17.970796448289295</c:v>
                </c:pt>
                <c:pt idx="28">
                  <c:v>17.485284372198183</c:v>
                </c:pt>
                <c:pt idx="29">
                  <c:v>17.123668809363906</c:v>
                </c:pt>
                <c:pt idx="30">
                  <c:v>17.176518694574355</c:v>
                </c:pt>
                <c:pt idx="31">
                  <c:v>16.72875042329834</c:v>
                </c:pt>
                <c:pt idx="32">
                  <c:v>16.888401102872287</c:v>
                </c:pt>
                <c:pt idx="33">
                  <c:v>16.316686295637357</c:v>
                </c:pt>
                <c:pt idx="34">
                  <c:v>15.936647129882331</c:v>
                </c:pt>
                <c:pt idx="35">
                  <c:v>14.207455309027392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BC-4479-A726-51A3DA9197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8"/>
        <c:gapDepth val="250"/>
        <c:shape val="box"/>
        <c:axId val="848898048"/>
        <c:axId val="848901328"/>
        <c:axId val="0"/>
      </c:bar3DChart>
      <c:catAx>
        <c:axId val="84889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48901328"/>
        <c:crosses val="autoZero"/>
        <c:auto val="1"/>
        <c:lblAlgn val="ctr"/>
        <c:lblOffset val="100"/>
        <c:noMultiLvlLbl val="0"/>
      </c:catAx>
      <c:valAx>
        <c:axId val="84890132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4889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547190162873483"/>
          <c:y val="7.2379522147360431E-2"/>
          <c:w val="0.25602961444887884"/>
          <c:h val="6.8450361230619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323065027182169E-2"/>
          <c:y val="0.14909231661004113"/>
          <c:w val="0.8919855735080241"/>
          <c:h val="0.676342355908527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'[Diagrama din Microsoft PowerPoint]Evolutia saptaminala'!$C$1</c:f>
              <c:strCache>
                <c:ptCount val="1"/>
                <c:pt idx="0">
                  <c:v>Cazuri populatia generala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'[Diagrama din Microsoft PowerPoint]Evolutia saptaminala'!$B$2:$B$42</c:f>
              <c:strCache>
                <c:ptCount val="41"/>
                <c:pt idx="0">
                  <c:v>1/4/2021 - 1/10/2021</c:v>
                </c:pt>
                <c:pt idx="1">
                  <c:v>1/11/2021 - 1/17/2021</c:v>
                </c:pt>
                <c:pt idx="2">
                  <c:v>1/18/2021 - 1/24/2021</c:v>
                </c:pt>
                <c:pt idx="3">
                  <c:v>1/25/2021 - 1/31/2021</c:v>
                </c:pt>
                <c:pt idx="4">
                  <c:v>2/1/2021 - 2/7/2021</c:v>
                </c:pt>
                <c:pt idx="5">
                  <c:v>2/8/2021 - 2/14/2021</c:v>
                </c:pt>
                <c:pt idx="6">
                  <c:v>2/15/2021 - 2/21/2021</c:v>
                </c:pt>
                <c:pt idx="7">
                  <c:v>2/22/2021 - 2/28/2021</c:v>
                </c:pt>
                <c:pt idx="8">
                  <c:v>3/1/2021 - 3/7/2021</c:v>
                </c:pt>
                <c:pt idx="9">
                  <c:v>3/8/2021 - 3/14/2021</c:v>
                </c:pt>
                <c:pt idx="10">
                  <c:v>3/15/2021 - 3/21/2021</c:v>
                </c:pt>
                <c:pt idx="11">
                  <c:v>3/22/2021 - 3/28/2021</c:v>
                </c:pt>
                <c:pt idx="12">
                  <c:v>3/29/2021 - 4/4/2021</c:v>
                </c:pt>
                <c:pt idx="13">
                  <c:v>4/5/2021 - 4/11/2021</c:v>
                </c:pt>
                <c:pt idx="14">
                  <c:v>4/12/2021 -4/18/2021</c:v>
                </c:pt>
                <c:pt idx="15">
                  <c:v>4/19/2021 -4/25/2021</c:v>
                </c:pt>
                <c:pt idx="16">
                  <c:v>4/26/2021 -5/02/2022</c:v>
                </c:pt>
                <c:pt idx="17">
                  <c:v>5/3/2021 - 5/9/2021</c:v>
                </c:pt>
                <c:pt idx="18">
                  <c:v>5/10/2021 - 5/16/2021</c:v>
                </c:pt>
                <c:pt idx="19">
                  <c:v>5/17/2021 - 5/23/2021</c:v>
                </c:pt>
                <c:pt idx="20">
                  <c:v>5/24/2021 - 5/30/2021</c:v>
                </c:pt>
                <c:pt idx="21">
                  <c:v>5/31/2021 - 6/06/2021</c:v>
                </c:pt>
                <c:pt idx="22">
                  <c:v>6/07/2021 - 6/13/2021</c:v>
                </c:pt>
                <c:pt idx="23">
                  <c:v>6/14/2021 - 6/20/2021</c:v>
                </c:pt>
                <c:pt idx="24">
                  <c:v>6/21/2021 - 6/27/2021</c:v>
                </c:pt>
                <c:pt idx="25">
                  <c:v>6/28/2021 - 7/4/2021</c:v>
                </c:pt>
                <c:pt idx="26">
                  <c:v>7/5/2021 - 7/11/2021</c:v>
                </c:pt>
                <c:pt idx="27">
                  <c:v>7/12/2021 - 7/18/2021</c:v>
                </c:pt>
                <c:pt idx="28">
                  <c:v>7/19/2021-7/25/2021</c:v>
                </c:pt>
                <c:pt idx="29">
                  <c:v>7/26/2021-8/01/2021</c:v>
                </c:pt>
                <c:pt idx="30">
                  <c:v>8/02/2021-8/08/2021</c:v>
                </c:pt>
                <c:pt idx="31">
                  <c:v>8/09/2021-8/15/2021</c:v>
                </c:pt>
                <c:pt idx="32">
                  <c:v>8/16/2021-8/22/2021</c:v>
                </c:pt>
                <c:pt idx="33">
                  <c:v>8/23/2021-8/29/2021</c:v>
                </c:pt>
                <c:pt idx="34">
                  <c:v>8/30/2021-9/05/2021</c:v>
                </c:pt>
                <c:pt idx="35">
                  <c:v>9/06/2021-9/12/2021</c:v>
                </c:pt>
                <c:pt idx="36">
                  <c:v>9/13/2021-9/19/2021</c:v>
                </c:pt>
                <c:pt idx="37">
                  <c:v>9/20/2021-9/26/2021</c:v>
                </c:pt>
                <c:pt idx="38">
                  <c:v>9/27/2021-9/03/2021</c:v>
                </c:pt>
                <c:pt idx="39">
                  <c:v>10/04/2021-10/10/2021</c:v>
                </c:pt>
                <c:pt idx="40">
                  <c:v>10/11/2021-10/17/2021</c:v>
                </c:pt>
              </c:strCache>
            </c:strRef>
          </c:cat>
          <c:val>
            <c:numRef>
              <c:f>'[Diagrama din Microsoft PowerPoint]Evolutia saptaminala'!$C$2:$C$42</c:f>
              <c:numCache>
                <c:formatCode>General</c:formatCode>
                <c:ptCount val="41"/>
                <c:pt idx="0">
                  <c:v>3521</c:v>
                </c:pt>
                <c:pt idx="1">
                  <c:v>3467</c:v>
                </c:pt>
                <c:pt idx="2">
                  <c:v>3349</c:v>
                </c:pt>
                <c:pt idx="3">
                  <c:v>3605</c:v>
                </c:pt>
                <c:pt idx="4">
                  <c:v>4764</c:v>
                </c:pt>
                <c:pt idx="5">
                  <c:v>5608</c:v>
                </c:pt>
                <c:pt idx="6">
                  <c:v>6568</c:v>
                </c:pt>
                <c:pt idx="7">
                  <c:v>8700</c:v>
                </c:pt>
                <c:pt idx="8">
                  <c:v>9808</c:v>
                </c:pt>
                <c:pt idx="9">
                  <c:v>9212</c:v>
                </c:pt>
                <c:pt idx="10">
                  <c:v>10564</c:v>
                </c:pt>
                <c:pt idx="11">
                  <c:v>11484</c:v>
                </c:pt>
                <c:pt idx="12">
                  <c:v>8562</c:v>
                </c:pt>
                <c:pt idx="13">
                  <c:v>6149</c:v>
                </c:pt>
                <c:pt idx="14">
                  <c:v>4706</c:v>
                </c:pt>
                <c:pt idx="15">
                  <c:v>3265</c:v>
                </c:pt>
                <c:pt idx="16">
                  <c:v>2211</c:v>
                </c:pt>
                <c:pt idx="17">
                  <c:v>1428</c:v>
                </c:pt>
                <c:pt idx="18">
                  <c:v>1110</c:v>
                </c:pt>
                <c:pt idx="19">
                  <c:v>848</c:v>
                </c:pt>
                <c:pt idx="20">
                  <c:v>471</c:v>
                </c:pt>
                <c:pt idx="21">
                  <c:v>323</c:v>
                </c:pt>
                <c:pt idx="22">
                  <c:v>345</c:v>
                </c:pt>
                <c:pt idx="23">
                  <c:v>348</c:v>
                </c:pt>
                <c:pt idx="24">
                  <c:v>419</c:v>
                </c:pt>
                <c:pt idx="25">
                  <c:v>411</c:v>
                </c:pt>
                <c:pt idx="26">
                  <c:v>497</c:v>
                </c:pt>
                <c:pt idx="27">
                  <c:v>489</c:v>
                </c:pt>
                <c:pt idx="28">
                  <c:v>679</c:v>
                </c:pt>
                <c:pt idx="29">
                  <c:v>857</c:v>
                </c:pt>
                <c:pt idx="30">
                  <c:v>1081</c:v>
                </c:pt>
                <c:pt idx="31">
                  <c:v>1417</c:v>
                </c:pt>
                <c:pt idx="32">
                  <c:v>2378</c:v>
                </c:pt>
                <c:pt idx="33">
                  <c:v>2558</c:v>
                </c:pt>
                <c:pt idx="34">
                  <c:v>3238</c:v>
                </c:pt>
                <c:pt idx="35">
                  <c:v>3965</c:v>
                </c:pt>
                <c:pt idx="36">
                  <c:v>6813</c:v>
                </c:pt>
                <c:pt idx="37">
                  <c:v>7293</c:v>
                </c:pt>
                <c:pt idx="38">
                  <c:v>8215</c:v>
                </c:pt>
                <c:pt idx="39">
                  <c:v>9443</c:v>
                </c:pt>
                <c:pt idx="40">
                  <c:v>9885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4-443A-8326-92D393C20DF7}"/>
            </c:ext>
          </c:extLst>
        </c:ser>
        <c:ser>
          <c:idx val="1"/>
          <c:order val="1"/>
          <c:tx>
            <c:strRef>
              <c:f>'[Diagrama din Microsoft PowerPoint]Evolutia saptaminala'!$D$1</c:f>
              <c:strCache>
                <c:ptCount val="1"/>
                <c:pt idx="0">
                  <c:v>Cazuri LM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'[Diagrama din Microsoft PowerPoint]Evolutia saptaminala'!$B$2:$B$42</c:f>
              <c:strCache>
                <c:ptCount val="41"/>
                <c:pt idx="0">
                  <c:v>1/4/2021 - 1/10/2021</c:v>
                </c:pt>
                <c:pt idx="1">
                  <c:v>1/11/2021 - 1/17/2021</c:v>
                </c:pt>
                <c:pt idx="2">
                  <c:v>1/18/2021 - 1/24/2021</c:v>
                </c:pt>
                <c:pt idx="3">
                  <c:v>1/25/2021 - 1/31/2021</c:v>
                </c:pt>
                <c:pt idx="4">
                  <c:v>2/1/2021 - 2/7/2021</c:v>
                </c:pt>
                <c:pt idx="5">
                  <c:v>2/8/2021 - 2/14/2021</c:v>
                </c:pt>
                <c:pt idx="6">
                  <c:v>2/15/2021 - 2/21/2021</c:v>
                </c:pt>
                <c:pt idx="7">
                  <c:v>2/22/2021 - 2/28/2021</c:v>
                </c:pt>
                <c:pt idx="8">
                  <c:v>3/1/2021 - 3/7/2021</c:v>
                </c:pt>
                <c:pt idx="9">
                  <c:v>3/8/2021 - 3/14/2021</c:v>
                </c:pt>
                <c:pt idx="10">
                  <c:v>3/15/2021 - 3/21/2021</c:v>
                </c:pt>
                <c:pt idx="11">
                  <c:v>3/22/2021 - 3/28/2021</c:v>
                </c:pt>
                <c:pt idx="12">
                  <c:v>3/29/2021 - 4/4/2021</c:v>
                </c:pt>
                <c:pt idx="13">
                  <c:v>4/5/2021 - 4/11/2021</c:v>
                </c:pt>
                <c:pt idx="14">
                  <c:v>4/12/2021 -4/18/2021</c:v>
                </c:pt>
                <c:pt idx="15">
                  <c:v>4/19/2021 -4/25/2021</c:v>
                </c:pt>
                <c:pt idx="16">
                  <c:v>4/26/2021 -5/02/2022</c:v>
                </c:pt>
                <c:pt idx="17">
                  <c:v>5/3/2021 - 5/9/2021</c:v>
                </c:pt>
                <c:pt idx="18">
                  <c:v>5/10/2021 - 5/16/2021</c:v>
                </c:pt>
                <c:pt idx="19">
                  <c:v>5/17/2021 - 5/23/2021</c:v>
                </c:pt>
                <c:pt idx="20">
                  <c:v>5/24/2021 - 5/30/2021</c:v>
                </c:pt>
                <c:pt idx="21">
                  <c:v>5/31/2021 - 6/06/2021</c:v>
                </c:pt>
                <c:pt idx="22">
                  <c:v>6/07/2021 - 6/13/2021</c:v>
                </c:pt>
                <c:pt idx="23">
                  <c:v>6/14/2021 - 6/20/2021</c:v>
                </c:pt>
                <c:pt idx="24">
                  <c:v>6/21/2021 - 6/27/2021</c:v>
                </c:pt>
                <c:pt idx="25">
                  <c:v>6/28/2021 - 7/4/2021</c:v>
                </c:pt>
                <c:pt idx="26">
                  <c:v>7/5/2021 - 7/11/2021</c:v>
                </c:pt>
                <c:pt idx="27">
                  <c:v>7/12/2021 - 7/18/2021</c:v>
                </c:pt>
                <c:pt idx="28">
                  <c:v>7/19/2021-7/25/2021</c:v>
                </c:pt>
                <c:pt idx="29">
                  <c:v>7/26/2021-8/01/2021</c:v>
                </c:pt>
                <c:pt idx="30">
                  <c:v>8/02/2021-8/08/2021</c:v>
                </c:pt>
                <c:pt idx="31">
                  <c:v>8/09/2021-8/15/2021</c:v>
                </c:pt>
                <c:pt idx="32">
                  <c:v>8/16/2021-8/22/2021</c:v>
                </c:pt>
                <c:pt idx="33">
                  <c:v>8/23/2021-8/29/2021</c:v>
                </c:pt>
                <c:pt idx="34">
                  <c:v>8/30/2021-9/05/2021</c:v>
                </c:pt>
                <c:pt idx="35">
                  <c:v>9/06/2021-9/12/2021</c:v>
                </c:pt>
                <c:pt idx="36">
                  <c:v>9/13/2021-9/19/2021</c:v>
                </c:pt>
                <c:pt idx="37">
                  <c:v>9/20/2021-9/26/2021</c:v>
                </c:pt>
                <c:pt idx="38">
                  <c:v>9/27/2021-9/03/2021</c:v>
                </c:pt>
                <c:pt idx="39">
                  <c:v>10/04/2021-10/10/2021</c:v>
                </c:pt>
                <c:pt idx="40">
                  <c:v>10/11/2021-10/17/2021</c:v>
                </c:pt>
              </c:strCache>
            </c:strRef>
          </c:cat>
          <c:val>
            <c:numRef>
              <c:f>'[Diagrama din Microsoft PowerPoint]Evolutia saptaminala'!$D$2:$D$42</c:f>
              <c:numCache>
                <c:formatCode>General</c:formatCode>
                <c:ptCount val="41"/>
                <c:pt idx="0">
                  <c:v>276</c:v>
                </c:pt>
                <c:pt idx="1">
                  <c:v>243</c:v>
                </c:pt>
                <c:pt idx="2">
                  <c:v>251</c:v>
                </c:pt>
                <c:pt idx="3">
                  <c:v>295</c:v>
                </c:pt>
                <c:pt idx="4">
                  <c:v>396</c:v>
                </c:pt>
                <c:pt idx="5">
                  <c:v>461</c:v>
                </c:pt>
                <c:pt idx="6">
                  <c:v>452</c:v>
                </c:pt>
                <c:pt idx="7">
                  <c:v>563</c:v>
                </c:pt>
                <c:pt idx="8">
                  <c:v>607</c:v>
                </c:pt>
                <c:pt idx="9">
                  <c:v>600</c:v>
                </c:pt>
                <c:pt idx="10">
                  <c:v>556</c:v>
                </c:pt>
                <c:pt idx="11">
                  <c:v>396</c:v>
                </c:pt>
                <c:pt idx="12">
                  <c:v>275</c:v>
                </c:pt>
                <c:pt idx="13">
                  <c:v>171</c:v>
                </c:pt>
                <c:pt idx="14">
                  <c:v>97</c:v>
                </c:pt>
                <c:pt idx="15">
                  <c:v>80</c:v>
                </c:pt>
                <c:pt idx="16">
                  <c:v>43</c:v>
                </c:pt>
                <c:pt idx="17">
                  <c:v>19</c:v>
                </c:pt>
                <c:pt idx="18">
                  <c:v>14</c:v>
                </c:pt>
                <c:pt idx="19">
                  <c:v>11</c:v>
                </c:pt>
                <c:pt idx="20">
                  <c:v>4</c:v>
                </c:pt>
                <c:pt idx="21">
                  <c:v>4</c:v>
                </c:pt>
                <c:pt idx="22">
                  <c:v>1</c:v>
                </c:pt>
                <c:pt idx="23">
                  <c:v>4</c:v>
                </c:pt>
                <c:pt idx="24">
                  <c:v>5</c:v>
                </c:pt>
                <c:pt idx="25">
                  <c:v>7</c:v>
                </c:pt>
                <c:pt idx="26">
                  <c:v>10</c:v>
                </c:pt>
                <c:pt idx="27">
                  <c:v>8</c:v>
                </c:pt>
                <c:pt idx="28">
                  <c:v>9</c:v>
                </c:pt>
                <c:pt idx="29">
                  <c:v>17</c:v>
                </c:pt>
                <c:pt idx="30">
                  <c:v>18</c:v>
                </c:pt>
                <c:pt idx="31">
                  <c:v>22</c:v>
                </c:pt>
                <c:pt idx="32">
                  <c:v>55</c:v>
                </c:pt>
                <c:pt idx="33">
                  <c:v>47</c:v>
                </c:pt>
                <c:pt idx="34">
                  <c:v>69</c:v>
                </c:pt>
                <c:pt idx="35">
                  <c:v>75</c:v>
                </c:pt>
                <c:pt idx="36">
                  <c:v>169</c:v>
                </c:pt>
                <c:pt idx="37">
                  <c:v>179</c:v>
                </c:pt>
                <c:pt idx="38">
                  <c:v>194</c:v>
                </c:pt>
                <c:pt idx="39">
                  <c:v>208</c:v>
                </c:pt>
                <c:pt idx="40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4-443A-8326-92D393C20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8154920"/>
        <c:axId val="348159184"/>
      </c:barChart>
      <c:lineChart>
        <c:grouping val="standard"/>
        <c:varyColors val="0"/>
        <c:ser>
          <c:idx val="2"/>
          <c:order val="2"/>
          <c:tx>
            <c:strRef>
              <c:f>'[Diagrama din Microsoft PowerPoint]Evolutia saptaminala'!$E$1</c:f>
              <c:strCache>
                <c:ptCount val="1"/>
                <c:pt idx="0">
                  <c:v>% LM din 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'[Diagrama din Microsoft PowerPoint]Evolutia saptaminala'!$B$2:$B$42</c:f>
              <c:strCache>
                <c:ptCount val="41"/>
                <c:pt idx="0">
                  <c:v>1/4/2021 - 1/10/2021</c:v>
                </c:pt>
                <c:pt idx="1">
                  <c:v>1/11/2021 - 1/17/2021</c:v>
                </c:pt>
                <c:pt idx="2">
                  <c:v>1/18/2021 - 1/24/2021</c:v>
                </c:pt>
                <c:pt idx="3">
                  <c:v>1/25/2021 - 1/31/2021</c:v>
                </c:pt>
                <c:pt idx="4">
                  <c:v>2/1/2021 - 2/7/2021</c:v>
                </c:pt>
                <c:pt idx="5">
                  <c:v>2/8/2021 - 2/14/2021</c:v>
                </c:pt>
                <c:pt idx="6">
                  <c:v>2/15/2021 - 2/21/2021</c:v>
                </c:pt>
                <c:pt idx="7">
                  <c:v>2/22/2021 - 2/28/2021</c:v>
                </c:pt>
                <c:pt idx="8">
                  <c:v>3/1/2021 - 3/7/2021</c:v>
                </c:pt>
                <c:pt idx="9">
                  <c:v>3/8/2021 - 3/14/2021</c:v>
                </c:pt>
                <c:pt idx="10">
                  <c:v>3/15/2021 - 3/21/2021</c:v>
                </c:pt>
                <c:pt idx="11">
                  <c:v>3/22/2021 - 3/28/2021</c:v>
                </c:pt>
                <c:pt idx="12">
                  <c:v>3/29/2021 - 4/4/2021</c:v>
                </c:pt>
                <c:pt idx="13">
                  <c:v>4/5/2021 - 4/11/2021</c:v>
                </c:pt>
                <c:pt idx="14">
                  <c:v>4/12/2021 -4/18/2021</c:v>
                </c:pt>
                <c:pt idx="15">
                  <c:v>4/19/2021 -4/25/2021</c:v>
                </c:pt>
                <c:pt idx="16">
                  <c:v>4/26/2021 -5/02/2022</c:v>
                </c:pt>
                <c:pt idx="17">
                  <c:v>5/3/2021 - 5/9/2021</c:v>
                </c:pt>
                <c:pt idx="18">
                  <c:v>5/10/2021 - 5/16/2021</c:v>
                </c:pt>
                <c:pt idx="19">
                  <c:v>5/17/2021 - 5/23/2021</c:v>
                </c:pt>
                <c:pt idx="20">
                  <c:v>5/24/2021 - 5/30/2021</c:v>
                </c:pt>
                <c:pt idx="21">
                  <c:v>5/31/2021 - 6/06/2021</c:v>
                </c:pt>
                <c:pt idx="22">
                  <c:v>6/07/2021 - 6/13/2021</c:v>
                </c:pt>
                <c:pt idx="23">
                  <c:v>6/14/2021 - 6/20/2021</c:v>
                </c:pt>
                <c:pt idx="24">
                  <c:v>6/21/2021 - 6/27/2021</c:v>
                </c:pt>
                <c:pt idx="25">
                  <c:v>6/28/2021 - 7/4/2021</c:v>
                </c:pt>
                <c:pt idx="26">
                  <c:v>7/5/2021 - 7/11/2021</c:v>
                </c:pt>
                <c:pt idx="27">
                  <c:v>7/12/2021 - 7/18/2021</c:v>
                </c:pt>
                <c:pt idx="28">
                  <c:v>7/19/2021-7/25/2021</c:v>
                </c:pt>
                <c:pt idx="29">
                  <c:v>7/26/2021-8/01/2021</c:v>
                </c:pt>
                <c:pt idx="30">
                  <c:v>8/02/2021-8/08/2021</c:v>
                </c:pt>
                <c:pt idx="31">
                  <c:v>8/09/2021-8/15/2021</c:v>
                </c:pt>
                <c:pt idx="32">
                  <c:v>8/16/2021-8/22/2021</c:v>
                </c:pt>
                <c:pt idx="33">
                  <c:v>8/23/2021-8/29/2021</c:v>
                </c:pt>
                <c:pt idx="34">
                  <c:v>8/30/2021-9/05/2021</c:v>
                </c:pt>
                <c:pt idx="35">
                  <c:v>9/06/2021-9/12/2021</c:v>
                </c:pt>
                <c:pt idx="36">
                  <c:v>9/13/2021-9/19/2021</c:v>
                </c:pt>
                <c:pt idx="37">
                  <c:v>9/20/2021-9/26/2021</c:v>
                </c:pt>
                <c:pt idx="38">
                  <c:v>9/27/2021-9/03/2021</c:v>
                </c:pt>
                <c:pt idx="39">
                  <c:v>10/04/2021-10/10/2021</c:v>
                </c:pt>
                <c:pt idx="40">
                  <c:v>10/11/2021-10/17/2021</c:v>
                </c:pt>
              </c:strCache>
            </c:strRef>
          </c:cat>
          <c:val>
            <c:numRef>
              <c:f>'[Diagrama din Microsoft PowerPoint]Evolutia saptaminala'!$E$2:$E$42</c:f>
              <c:numCache>
                <c:formatCode>0.0</c:formatCode>
                <c:ptCount val="41"/>
                <c:pt idx="0">
                  <c:v>7.8386821925589327</c:v>
                </c:pt>
                <c:pt idx="1">
                  <c:v>7.0089414479376986</c:v>
                </c:pt>
                <c:pt idx="2">
                  <c:v>7.494774559570021</c:v>
                </c:pt>
                <c:pt idx="3">
                  <c:v>8.1830790568654646</c:v>
                </c:pt>
                <c:pt idx="4">
                  <c:v>8.3123425692695214</c:v>
                </c:pt>
                <c:pt idx="5">
                  <c:v>8.2203994293865907</c:v>
                </c:pt>
                <c:pt idx="6">
                  <c:v>6.8818514007308167</c:v>
                </c:pt>
                <c:pt idx="7">
                  <c:v>6.4712643678160919</c:v>
                </c:pt>
                <c:pt idx="8">
                  <c:v>6.1888254486133771</c:v>
                </c:pt>
                <c:pt idx="9">
                  <c:v>6.5132435953104642</c:v>
                </c:pt>
                <c:pt idx="10">
                  <c:v>5.2631578947368416</c:v>
                </c:pt>
                <c:pt idx="11">
                  <c:v>3.4482758620689653</c:v>
                </c:pt>
                <c:pt idx="12">
                  <c:v>3.2118663863583272</c:v>
                </c:pt>
                <c:pt idx="13">
                  <c:v>2.7809399902423158</c:v>
                </c:pt>
                <c:pt idx="14">
                  <c:v>2.0611984700382493</c:v>
                </c:pt>
                <c:pt idx="15">
                  <c:v>2.4502297090352223</c:v>
                </c:pt>
                <c:pt idx="16">
                  <c:v>1.9448213478064227</c:v>
                </c:pt>
                <c:pt idx="17">
                  <c:v>1.330532212885154</c:v>
                </c:pt>
                <c:pt idx="18">
                  <c:v>1.2612612612612613</c:v>
                </c:pt>
                <c:pt idx="19">
                  <c:v>1.2971698113207548</c:v>
                </c:pt>
                <c:pt idx="20">
                  <c:v>0.84925690021231426</c:v>
                </c:pt>
                <c:pt idx="21">
                  <c:v>1.2383900928792571</c:v>
                </c:pt>
                <c:pt idx="22">
                  <c:v>0.28985507246376813</c:v>
                </c:pt>
                <c:pt idx="23">
                  <c:v>1.1494252873563218</c:v>
                </c:pt>
                <c:pt idx="24">
                  <c:v>1.1933174224343674</c:v>
                </c:pt>
                <c:pt idx="25">
                  <c:v>1.7031630170316301</c:v>
                </c:pt>
                <c:pt idx="26">
                  <c:v>2.0120724346076457</c:v>
                </c:pt>
                <c:pt idx="27">
                  <c:v>1.6359918200409</c:v>
                </c:pt>
                <c:pt idx="28">
                  <c:v>1.3254786450662739</c:v>
                </c:pt>
                <c:pt idx="29">
                  <c:v>1.9836639439906651</c:v>
                </c:pt>
                <c:pt idx="30">
                  <c:v>1.6651248843663276</c:v>
                </c:pt>
                <c:pt idx="31">
                  <c:v>1.5525758645024701</c:v>
                </c:pt>
                <c:pt idx="32">
                  <c:v>2.3128679562657695</c:v>
                </c:pt>
                <c:pt idx="33">
                  <c:v>1.8373729476153244</c:v>
                </c:pt>
                <c:pt idx="34">
                  <c:v>2.1309450277949353</c:v>
                </c:pt>
                <c:pt idx="35">
                  <c:v>1.8915510718789406</c:v>
                </c:pt>
                <c:pt idx="36">
                  <c:v>2.4805518861001028</c:v>
                </c:pt>
                <c:pt idx="37">
                  <c:v>2.4544083367612779</c:v>
                </c:pt>
                <c:pt idx="38">
                  <c:v>2.3615337796713329</c:v>
                </c:pt>
                <c:pt idx="39">
                  <c:v>2.2026898231494227</c:v>
                </c:pt>
                <c:pt idx="40">
                  <c:v>1.7298937784522004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524-443A-8326-92D393C20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1635056"/>
        <c:axId val="641627840"/>
      </c:lineChart>
      <c:catAx>
        <c:axId val="348154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48159184"/>
        <c:crosses val="autoZero"/>
        <c:auto val="1"/>
        <c:lblAlgn val="ctr"/>
        <c:lblOffset val="100"/>
        <c:noMultiLvlLbl val="0"/>
      </c:catAx>
      <c:valAx>
        <c:axId val="34815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8154920"/>
        <c:crosses val="autoZero"/>
        <c:crossBetween val="between"/>
      </c:valAx>
      <c:valAx>
        <c:axId val="64162784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635056"/>
        <c:crosses val="max"/>
        <c:crossBetween val="between"/>
      </c:valAx>
      <c:catAx>
        <c:axId val="64163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16278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184189635210024"/>
          <c:y val="7.1365716179186772E-2"/>
          <c:w val="0.53453572718668618"/>
          <c:h val="2.2614380923800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066476225551587E-2"/>
          <c:y val="4.1518326460627739E-2"/>
          <c:w val="0.92016704266204563"/>
          <c:h val="0.7691278856635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Saptamini!$B$1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0"/>
              <c:layout>
                <c:manualLayout>
                  <c:x val="-1.2879377431906616E-2"/>
                  <c:y val="6.9907407407407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53-4F56-B7BC-7A1642A67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Saptamini!$A$2:$A$85</c:f>
              <c:strCache>
                <c:ptCount val="8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27.09 - 03.10</c:v>
                </c:pt>
                <c:pt idx="82">
                  <c:v>04.10 - 10.10</c:v>
                </c:pt>
                <c:pt idx="83">
                  <c:v>11.10 - 17.10</c:v>
                </c:pt>
              </c:strCache>
            </c:strRef>
          </c:cat>
          <c:val>
            <c:numRef>
              <c:f>Saptamini!$B$2:$B$85</c:f>
              <c:numCache>
                <c:formatCode>General</c:formatCode>
                <c:ptCount val="84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  <c:pt idx="74">
                  <c:v>1414</c:v>
                </c:pt>
                <c:pt idx="75">
                  <c:v>2388</c:v>
                </c:pt>
                <c:pt idx="76">
                  <c:v>2556</c:v>
                </c:pt>
                <c:pt idx="77">
                  <c:v>3231</c:v>
                </c:pt>
                <c:pt idx="78">
                  <c:v>4593</c:v>
                </c:pt>
                <c:pt idx="79">
                  <c:v>6888</c:v>
                </c:pt>
                <c:pt idx="80">
                  <c:v>7325</c:v>
                </c:pt>
                <c:pt idx="81">
                  <c:v>8207</c:v>
                </c:pt>
                <c:pt idx="82">
                  <c:v>9443</c:v>
                </c:pt>
                <c:pt idx="83">
                  <c:v>9882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53-4F56-B7BC-7A1642A67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67456"/>
        <c:axId val="148068992"/>
      </c:barChart>
      <c:lineChart>
        <c:grouping val="standard"/>
        <c:varyColors val="0"/>
        <c:ser>
          <c:idx val="2"/>
          <c:order val="2"/>
          <c:tx>
            <c:strRef>
              <c:f>Saptamini!$D$1</c:f>
              <c:strCache>
                <c:ptCount val="1"/>
                <c:pt idx="0">
                  <c:v>vindecați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Saptamini!$A$2:$A$85</c:f>
              <c:strCache>
                <c:ptCount val="8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27.09 - 03.10</c:v>
                </c:pt>
                <c:pt idx="82">
                  <c:v>04.10 - 10.10</c:v>
                </c:pt>
                <c:pt idx="83">
                  <c:v>11.10 - 17.10</c:v>
                </c:pt>
              </c:strCache>
            </c:strRef>
          </c:cat>
          <c:val>
            <c:numRef>
              <c:f>Saptamini!$D$2:$D$85</c:f>
              <c:numCache>
                <c:formatCode>General</c:formatCode>
                <c:ptCount val="84"/>
                <c:pt idx="0">
                  <c:v>0</c:v>
                </c:pt>
                <c:pt idx="1">
                  <c:v>0</c:v>
                </c:pt>
                <c:pt idx="2">
                  <c:v>11</c:v>
                </c:pt>
                <c:pt idx="3">
                  <c:v>19</c:v>
                </c:pt>
                <c:pt idx="4">
                  <c:v>64</c:v>
                </c:pt>
                <c:pt idx="5">
                  <c:v>363</c:v>
                </c:pt>
                <c:pt idx="6">
                  <c:v>438</c:v>
                </c:pt>
                <c:pt idx="7">
                  <c:v>487</c:v>
                </c:pt>
                <c:pt idx="8">
                  <c:v>576</c:v>
                </c:pt>
                <c:pt idx="9">
                  <c:v>450</c:v>
                </c:pt>
                <c:pt idx="10">
                  <c:v>1305</c:v>
                </c:pt>
                <c:pt idx="11">
                  <c:v>868</c:v>
                </c:pt>
                <c:pt idx="12">
                  <c:v>1066</c:v>
                </c:pt>
                <c:pt idx="13">
                  <c:v>985</c:v>
                </c:pt>
                <c:pt idx="14">
                  <c:v>1273</c:v>
                </c:pt>
                <c:pt idx="15">
                  <c:v>1185</c:v>
                </c:pt>
                <c:pt idx="16">
                  <c:v>1637</c:v>
                </c:pt>
                <c:pt idx="17">
                  <c:v>1949</c:v>
                </c:pt>
                <c:pt idx="18">
                  <c:v>1709</c:v>
                </c:pt>
                <c:pt idx="19">
                  <c:v>1533</c:v>
                </c:pt>
                <c:pt idx="20">
                  <c:v>1907</c:v>
                </c:pt>
                <c:pt idx="21">
                  <c:v>1484</c:v>
                </c:pt>
                <c:pt idx="22">
                  <c:v>1920</c:v>
                </c:pt>
                <c:pt idx="23">
                  <c:v>2042</c:v>
                </c:pt>
                <c:pt idx="24">
                  <c:v>2242</c:v>
                </c:pt>
                <c:pt idx="25">
                  <c:v>2679</c:v>
                </c:pt>
                <c:pt idx="26">
                  <c:v>3147</c:v>
                </c:pt>
                <c:pt idx="27">
                  <c:v>3306</c:v>
                </c:pt>
                <c:pt idx="28">
                  <c:v>3224</c:v>
                </c:pt>
                <c:pt idx="29">
                  <c:v>3113</c:v>
                </c:pt>
                <c:pt idx="30">
                  <c:v>3402</c:v>
                </c:pt>
                <c:pt idx="31">
                  <c:v>3485</c:v>
                </c:pt>
                <c:pt idx="32">
                  <c:v>4448</c:v>
                </c:pt>
                <c:pt idx="33">
                  <c:v>4022</c:v>
                </c:pt>
                <c:pt idx="34">
                  <c:v>6196</c:v>
                </c:pt>
                <c:pt idx="35">
                  <c:v>8264</c:v>
                </c:pt>
                <c:pt idx="36">
                  <c:v>8744</c:v>
                </c:pt>
                <c:pt idx="37">
                  <c:v>15070</c:v>
                </c:pt>
                <c:pt idx="38">
                  <c:v>6658</c:v>
                </c:pt>
                <c:pt idx="39">
                  <c:v>7657</c:v>
                </c:pt>
                <c:pt idx="40">
                  <c:v>9734</c:v>
                </c:pt>
                <c:pt idx="41">
                  <c:v>8769</c:v>
                </c:pt>
                <c:pt idx="42">
                  <c:v>5843</c:v>
                </c:pt>
                <c:pt idx="43">
                  <c:v>5193</c:v>
                </c:pt>
                <c:pt idx="44">
                  <c:v>4710</c:v>
                </c:pt>
                <c:pt idx="45">
                  <c:v>3798</c:v>
                </c:pt>
                <c:pt idx="46">
                  <c:v>2860</c:v>
                </c:pt>
                <c:pt idx="47">
                  <c:v>3695</c:v>
                </c:pt>
                <c:pt idx="48">
                  <c:v>3642</c:v>
                </c:pt>
                <c:pt idx="49">
                  <c:v>4466</c:v>
                </c:pt>
                <c:pt idx="50">
                  <c:v>4285</c:v>
                </c:pt>
                <c:pt idx="51">
                  <c:v>5152</c:v>
                </c:pt>
                <c:pt idx="52">
                  <c:v>6992</c:v>
                </c:pt>
                <c:pt idx="53">
                  <c:v>10041</c:v>
                </c:pt>
                <c:pt idx="54">
                  <c:v>13406</c:v>
                </c:pt>
                <c:pt idx="55">
                  <c:v>13322</c:v>
                </c:pt>
                <c:pt idx="56">
                  <c:v>7836</c:v>
                </c:pt>
                <c:pt idx="57">
                  <c:v>8308</c:v>
                </c:pt>
                <c:pt idx="58">
                  <c:v>6170</c:v>
                </c:pt>
                <c:pt idx="59">
                  <c:v>3419</c:v>
                </c:pt>
                <c:pt idx="60">
                  <c:v>2710</c:v>
                </c:pt>
                <c:pt idx="61">
                  <c:v>1323</c:v>
                </c:pt>
                <c:pt idx="62">
                  <c:v>1713</c:v>
                </c:pt>
                <c:pt idx="63">
                  <c:v>880</c:v>
                </c:pt>
                <c:pt idx="64">
                  <c:v>596</c:v>
                </c:pt>
                <c:pt idx="65">
                  <c:v>631</c:v>
                </c:pt>
                <c:pt idx="66">
                  <c:v>506</c:v>
                </c:pt>
                <c:pt idx="67">
                  <c:v>379</c:v>
                </c:pt>
                <c:pt idx="68">
                  <c:v>380</c:v>
                </c:pt>
                <c:pt idx="69">
                  <c:v>515</c:v>
                </c:pt>
                <c:pt idx="70">
                  <c:v>466</c:v>
                </c:pt>
                <c:pt idx="71">
                  <c:v>576</c:v>
                </c:pt>
                <c:pt idx="72">
                  <c:v>615</c:v>
                </c:pt>
                <c:pt idx="73">
                  <c:v>804</c:v>
                </c:pt>
                <c:pt idx="74">
                  <c:v>1118</c:v>
                </c:pt>
                <c:pt idx="75">
                  <c:v>1253</c:v>
                </c:pt>
                <c:pt idx="76">
                  <c:v>1835</c:v>
                </c:pt>
                <c:pt idx="77">
                  <c:v>2047</c:v>
                </c:pt>
                <c:pt idx="78">
                  <c:v>3598</c:v>
                </c:pt>
                <c:pt idx="79">
                  <c:v>4613</c:v>
                </c:pt>
                <c:pt idx="80">
                  <c:v>5887</c:v>
                </c:pt>
                <c:pt idx="81">
                  <c:v>7495</c:v>
                </c:pt>
                <c:pt idx="82">
                  <c:v>8161</c:v>
                </c:pt>
                <c:pt idx="83">
                  <c:v>7662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53-4F56-B7BC-7A1642A67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067456"/>
        <c:axId val="148068992"/>
      </c:lineChart>
      <c:lineChart>
        <c:grouping val="standard"/>
        <c:varyColors val="0"/>
        <c:ser>
          <c:idx val="1"/>
          <c:order val="1"/>
          <c:tx>
            <c:strRef>
              <c:f>Saptamini!$C$1</c:f>
              <c:strCache>
                <c:ptCount val="1"/>
                <c:pt idx="0">
                  <c:v>decese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Saptamini!$A$2:$A$85</c:f>
              <c:strCache>
                <c:ptCount val="8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27.09 - 03.10</c:v>
                </c:pt>
                <c:pt idx="82">
                  <c:v>04.10 - 10.10</c:v>
                </c:pt>
                <c:pt idx="83">
                  <c:v>11.10 - 17.10</c:v>
                </c:pt>
              </c:strCache>
            </c:strRef>
          </c:cat>
          <c:val>
            <c:numRef>
              <c:f>Saptamini!$C$2:$C$85</c:f>
              <c:numCache>
                <c:formatCode>General</c:formatCode>
                <c:ptCount val="8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15</c:v>
                </c:pt>
                <c:pt idx="4">
                  <c:v>16</c:v>
                </c:pt>
                <c:pt idx="5">
                  <c:v>35</c:v>
                </c:pt>
                <c:pt idx="6">
                  <c:v>30</c:v>
                </c:pt>
                <c:pt idx="7">
                  <c:v>28</c:v>
                </c:pt>
                <c:pt idx="8">
                  <c:v>41</c:v>
                </c:pt>
                <c:pt idx="9">
                  <c:v>42</c:v>
                </c:pt>
                <c:pt idx="10">
                  <c:v>39</c:v>
                </c:pt>
                <c:pt idx="11">
                  <c:v>45</c:v>
                </c:pt>
                <c:pt idx="12">
                  <c:v>46</c:v>
                </c:pt>
                <c:pt idx="13">
                  <c:v>65</c:v>
                </c:pt>
                <c:pt idx="14">
                  <c:v>67</c:v>
                </c:pt>
                <c:pt idx="15">
                  <c:v>57</c:v>
                </c:pt>
                <c:pt idx="16">
                  <c:v>52</c:v>
                </c:pt>
                <c:pt idx="17">
                  <c:v>60</c:v>
                </c:pt>
                <c:pt idx="18">
                  <c:v>42</c:v>
                </c:pt>
                <c:pt idx="19">
                  <c:v>51</c:v>
                </c:pt>
                <c:pt idx="20">
                  <c:v>55</c:v>
                </c:pt>
                <c:pt idx="21">
                  <c:v>55</c:v>
                </c:pt>
                <c:pt idx="22">
                  <c:v>52</c:v>
                </c:pt>
                <c:pt idx="23">
                  <c:v>44</c:v>
                </c:pt>
                <c:pt idx="24">
                  <c:v>51</c:v>
                </c:pt>
                <c:pt idx="25">
                  <c:v>71</c:v>
                </c:pt>
                <c:pt idx="26">
                  <c:v>60</c:v>
                </c:pt>
                <c:pt idx="27">
                  <c:v>80</c:v>
                </c:pt>
                <c:pt idx="28">
                  <c:v>84</c:v>
                </c:pt>
                <c:pt idx="29">
                  <c:v>79</c:v>
                </c:pt>
                <c:pt idx="30">
                  <c:v>95</c:v>
                </c:pt>
                <c:pt idx="31">
                  <c:v>123</c:v>
                </c:pt>
                <c:pt idx="32">
                  <c:v>102</c:v>
                </c:pt>
                <c:pt idx="33">
                  <c:v>114</c:v>
                </c:pt>
                <c:pt idx="34">
                  <c:v>93</c:v>
                </c:pt>
                <c:pt idx="35">
                  <c:v>126</c:v>
                </c:pt>
                <c:pt idx="36">
                  <c:v>130</c:v>
                </c:pt>
                <c:pt idx="37">
                  <c:v>141</c:v>
                </c:pt>
                <c:pt idx="38">
                  <c:v>129</c:v>
                </c:pt>
                <c:pt idx="39">
                  <c:v>150</c:v>
                </c:pt>
                <c:pt idx="40">
                  <c:v>180</c:v>
                </c:pt>
                <c:pt idx="41">
                  <c:v>139</c:v>
                </c:pt>
                <c:pt idx="42">
                  <c:v>147</c:v>
                </c:pt>
                <c:pt idx="43">
                  <c:v>102</c:v>
                </c:pt>
                <c:pt idx="44">
                  <c:v>111</c:v>
                </c:pt>
                <c:pt idx="45">
                  <c:v>111</c:v>
                </c:pt>
                <c:pt idx="46">
                  <c:v>77</c:v>
                </c:pt>
                <c:pt idx="47">
                  <c:v>105</c:v>
                </c:pt>
                <c:pt idx="48">
                  <c:v>108</c:v>
                </c:pt>
                <c:pt idx="49">
                  <c:v>129</c:v>
                </c:pt>
                <c:pt idx="50">
                  <c:v>169</c:v>
                </c:pt>
                <c:pt idx="51">
                  <c:v>162</c:v>
                </c:pt>
                <c:pt idx="52">
                  <c:v>219</c:v>
                </c:pt>
                <c:pt idx="53">
                  <c:v>229</c:v>
                </c:pt>
                <c:pt idx="54">
                  <c:v>267</c:v>
                </c:pt>
                <c:pt idx="55">
                  <c:v>309</c:v>
                </c:pt>
                <c:pt idx="56">
                  <c:v>253</c:v>
                </c:pt>
                <c:pt idx="57">
                  <c:v>183</c:v>
                </c:pt>
                <c:pt idx="58">
                  <c:v>159</c:v>
                </c:pt>
                <c:pt idx="59">
                  <c:v>108</c:v>
                </c:pt>
                <c:pt idx="60">
                  <c:v>114</c:v>
                </c:pt>
                <c:pt idx="61">
                  <c:v>75</c:v>
                </c:pt>
                <c:pt idx="62">
                  <c:v>48</c:v>
                </c:pt>
                <c:pt idx="63">
                  <c:v>29</c:v>
                </c:pt>
                <c:pt idx="64">
                  <c:v>30</c:v>
                </c:pt>
                <c:pt idx="65">
                  <c:v>20</c:v>
                </c:pt>
                <c:pt idx="66">
                  <c:v>16</c:v>
                </c:pt>
                <c:pt idx="67">
                  <c:v>14</c:v>
                </c:pt>
                <c:pt idx="68">
                  <c:v>12</c:v>
                </c:pt>
                <c:pt idx="69">
                  <c:v>13</c:v>
                </c:pt>
                <c:pt idx="70">
                  <c:v>17</c:v>
                </c:pt>
                <c:pt idx="71">
                  <c:v>18</c:v>
                </c:pt>
                <c:pt idx="72">
                  <c:v>11</c:v>
                </c:pt>
                <c:pt idx="73">
                  <c:v>27</c:v>
                </c:pt>
                <c:pt idx="74">
                  <c:v>26</c:v>
                </c:pt>
                <c:pt idx="75">
                  <c:v>55</c:v>
                </c:pt>
                <c:pt idx="76">
                  <c:v>31</c:v>
                </c:pt>
                <c:pt idx="77">
                  <c:v>42</c:v>
                </c:pt>
                <c:pt idx="78">
                  <c:v>85</c:v>
                </c:pt>
                <c:pt idx="79">
                  <c:v>74</c:v>
                </c:pt>
                <c:pt idx="80">
                  <c:v>100</c:v>
                </c:pt>
                <c:pt idx="81">
                  <c:v>159</c:v>
                </c:pt>
                <c:pt idx="82">
                  <c:v>170</c:v>
                </c:pt>
                <c:pt idx="83">
                  <c:v>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553-4F56-B7BC-7A1642A67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660008"/>
        <c:axId val="539659352"/>
      </c:lineChart>
      <c:catAx>
        <c:axId val="14806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8992"/>
        <c:crosses val="autoZero"/>
        <c:auto val="1"/>
        <c:lblAlgn val="ctr"/>
        <c:lblOffset val="100"/>
        <c:noMultiLvlLbl val="0"/>
      </c:catAx>
      <c:valAx>
        <c:axId val="1480689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/>
                  <a:t>Cazuri absolut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7456"/>
        <c:crosses val="autoZero"/>
        <c:crossBetween val="between"/>
      </c:valAx>
      <c:valAx>
        <c:axId val="5396593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9660008"/>
        <c:crosses val="max"/>
        <c:crossBetween val="between"/>
      </c:valAx>
      <c:catAx>
        <c:axId val="539660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9659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cap="none" spc="2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r>
              <a:rPr lang="en-US"/>
              <a:t>Num</a:t>
            </a:r>
            <a:r>
              <a:rPr lang="ro-RO"/>
              <a:t>ă</a:t>
            </a:r>
            <a:r>
              <a:rPr lang="en-US"/>
              <a:t>rul de </a:t>
            </a:r>
            <a:r>
              <a:rPr lang="x-none"/>
              <a:t>persoane investigate </a:t>
            </a:r>
            <a:r>
              <a:rPr lang="ro-RO"/>
              <a:t>și persoane pozitive COVID-19 (săptămânal)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cap="none" spc="2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Saptaminal!$B$1</c:f>
              <c:strCache>
                <c:ptCount val="1"/>
                <c:pt idx="0">
                  <c:v>Total Probe investigate + Ag din 22.03.2021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Saptaminal!$A$2:$A$85</c:f>
              <c:strCache>
                <c:ptCount val="84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  <c:pt idx="74">
                  <c:v>09/08-15/08</c:v>
                </c:pt>
                <c:pt idx="75">
                  <c:v>16/08-22/08</c:v>
                </c:pt>
                <c:pt idx="76">
                  <c:v>23/08-29/08</c:v>
                </c:pt>
                <c:pt idx="77">
                  <c:v>30/08-05/09</c:v>
                </c:pt>
                <c:pt idx="78">
                  <c:v>06/09-12/09</c:v>
                </c:pt>
                <c:pt idx="79">
                  <c:v>13/09-19/09</c:v>
                </c:pt>
                <c:pt idx="80">
                  <c:v>20/09-26/09</c:v>
                </c:pt>
                <c:pt idx="81">
                  <c:v>27/09-03/10</c:v>
                </c:pt>
                <c:pt idx="82">
                  <c:v>04/10-10/10</c:v>
                </c:pt>
                <c:pt idx="83">
                  <c:v>11/10-17/10</c:v>
                </c:pt>
              </c:strCache>
            </c:strRef>
          </c:cat>
          <c:val>
            <c:numRef>
              <c:f>Saptaminal!$B$2:$B$85</c:f>
              <c:numCache>
                <c:formatCode>General</c:formatCode>
                <c:ptCount val="84"/>
                <c:pt idx="0">
                  <c:v>236</c:v>
                </c:pt>
                <c:pt idx="1">
                  <c:v>556</c:v>
                </c:pt>
                <c:pt idx="2">
                  <c:v>1055</c:v>
                </c:pt>
                <c:pt idx="3">
                  <c:v>2559</c:v>
                </c:pt>
                <c:pt idx="4">
                  <c:v>3470</c:v>
                </c:pt>
                <c:pt idx="5">
                  <c:v>3887</c:v>
                </c:pt>
                <c:pt idx="6">
                  <c:v>4403</c:v>
                </c:pt>
                <c:pt idx="7">
                  <c:v>4281</c:v>
                </c:pt>
                <c:pt idx="8">
                  <c:v>5414</c:v>
                </c:pt>
                <c:pt idx="9">
                  <c:v>6177</c:v>
                </c:pt>
                <c:pt idx="10">
                  <c:v>6330</c:v>
                </c:pt>
                <c:pt idx="11">
                  <c:v>6718</c:v>
                </c:pt>
                <c:pt idx="12">
                  <c:v>7538</c:v>
                </c:pt>
                <c:pt idx="13">
                  <c:v>7331</c:v>
                </c:pt>
                <c:pt idx="14">
                  <c:v>9107</c:v>
                </c:pt>
                <c:pt idx="15">
                  <c:v>8861</c:v>
                </c:pt>
                <c:pt idx="16">
                  <c:v>7961</c:v>
                </c:pt>
                <c:pt idx="17">
                  <c:v>7204</c:v>
                </c:pt>
                <c:pt idx="18">
                  <c:v>7598</c:v>
                </c:pt>
                <c:pt idx="19">
                  <c:v>7974</c:v>
                </c:pt>
                <c:pt idx="20">
                  <c:v>9289</c:v>
                </c:pt>
                <c:pt idx="21">
                  <c:v>10190</c:v>
                </c:pt>
                <c:pt idx="22">
                  <c:v>11151</c:v>
                </c:pt>
                <c:pt idx="23">
                  <c:v>13676</c:v>
                </c:pt>
                <c:pt idx="24">
                  <c:v>12980</c:v>
                </c:pt>
                <c:pt idx="25">
                  <c:v>12894</c:v>
                </c:pt>
                <c:pt idx="26">
                  <c:v>14372</c:v>
                </c:pt>
                <c:pt idx="27">
                  <c:v>14064</c:v>
                </c:pt>
                <c:pt idx="28">
                  <c:v>14962</c:v>
                </c:pt>
                <c:pt idx="29">
                  <c:v>17787</c:v>
                </c:pt>
                <c:pt idx="30">
                  <c:v>17986</c:v>
                </c:pt>
                <c:pt idx="31">
                  <c:v>18095</c:v>
                </c:pt>
                <c:pt idx="32">
                  <c:v>18064</c:v>
                </c:pt>
                <c:pt idx="33">
                  <c:v>17770</c:v>
                </c:pt>
                <c:pt idx="34">
                  <c:v>17669</c:v>
                </c:pt>
                <c:pt idx="35">
                  <c:v>18394</c:v>
                </c:pt>
                <c:pt idx="36">
                  <c:v>19851</c:v>
                </c:pt>
                <c:pt idx="37">
                  <c:v>19739</c:v>
                </c:pt>
                <c:pt idx="38">
                  <c:v>19970</c:v>
                </c:pt>
                <c:pt idx="39">
                  <c:v>20807</c:v>
                </c:pt>
                <c:pt idx="40">
                  <c:v>20080</c:v>
                </c:pt>
                <c:pt idx="41">
                  <c:v>16176</c:v>
                </c:pt>
                <c:pt idx="42">
                  <c:v>12767</c:v>
                </c:pt>
                <c:pt idx="43">
                  <c:v>13409</c:v>
                </c:pt>
                <c:pt idx="44">
                  <c:v>16897</c:v>
                </c:pt>
                <c:pt idx="45">
                  <c:v>14547</c:v>
                </c:pt>
                <c:pt idx="46">
                  <c:v>15626</c:v>
                </c:pt>
                <c:pt idx="47">
                  <c:v>17085</c:v>
                </c:pt>
                <c:pt idx="48">
                  <c:v>19306</c:v>
                </c:pt>
                <c:pt idx="49">
                  <c:v>21069</c:v>
                </c:pt>
                <c:pt idx="50">
                  <c:v>24260</c:v>
                </c:pt>
                <c:pt idx="51">
                  <c:v>25564</c:v>
                </c:pt>
                <c:pt idx="52">
                  <c:v>24001</c:v>
                </c:pt>
                <c:pt idx="53">
                  <c:v>28130</c:v>
                </c:pt>
                <c:pt idx="54">
                  <c:v>37584</c:v>
                </c:pt>
                <c:pt idx="55">
                  <c:v>35576</c:v>
                </c:pt>
                <c:pt idx="56">
                  <c:v>33685</c:v>
                </c:pt>
                <c:pt idx="57">
                  <c:v>33670</c:v>
                </c:pt>
                <c:pt idx="58">
                  <c:v>32483</c:v>
                </c:pt>
                <c:pt idx="59">
                  <c:v>27030</c:v>
                </c:pt>
                <c:pt idx="60">
                  <c:v>24294</c:v>
                </c:pt>
                <c:pt idx="61">
                  <c:v>28353</c:v>
                </c:pt>
                <c:pt idx="62">
                  <c:v>27688</c:v>
                </c:pt>
                <c:pt idx="63">
                  <c:v>30236</c:v>
                </c:pt>
                <c:pt idx="64">
                  <c:v>31613</c:v>
                </c:pt>
                <c:pt idx="65">
                  <c:v>34053</c:v>
                </c:pt>
                <c:pt idx="66">
                  <c:v>34322</c:v>
                </c:pt>
                <c:pt idx="67">
                  <c:v>34718</c:v>
                </c:pt>
                <c:pt idx="68">
                  <c:v>33140</c:v>
                </c:pt>
                <c:pt idx="69">
                  <c:v>31351</c:v>
                </c:pt>
                <c:pt idx="70">
                  <c:v>32723</c:v>
                </c:pt>
                <c:pt idx="71">
                  <c:v>34105</c:v>
                </c:pt>
                <c:pt idx="72">
                  <c:v>36344</c:v>
                </c:pt>
                <c:pt idx="73">
                  <c:v>33779</c:v>
                </c:pt>
                <c:pt idx="74">
                  <c:v>39958</c:v>
                </c:pt>
                <c:pt idx="75">
                  <c:v>39715</c:v>
                </c:pt>
                <c:pt idx="76">
                  <c:v>35878</c:v>
                </c:pt>
                <c:pt idx="77">
                  <c:v>32227</c:v>
                </c:pt>
                <c:pt idx="78">
                  <c:v>39698</c:v>
                </c:pt>
                <c:pt idx="79">
                  <c:v>58461</c:v>
                </c:pt>
                <c:pt idx="80">
                  <c:v>55344</c:v>
                </c:pt>
                <c:pt idx="81">
                  <c:v>55922</c:v>
                </c:pt>
                <c:pt idx="82">
                  <c:v>55299</c:v>
                </c:pt>
                <c:pt idx="83">
                  <c:v>49956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3-4EDF-95A3-A6415A6C7B09}"/>
            </c:ext>
          </c:extLst>
        </c:ser>
        <c:ser>
          <c:idx val="1"/>
          <c:order val="1"/>
          <c:tx>
            <c:strRef>
              <c:f>Saptaminal!$R$1</c:f>
              <c:strCache>
                <c:ptCount val="1"/>
                <c:pt idx="0">
                  <c:v>Probe pozitive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Saptaminal!$A$2:$A$85</c:f>
              <c:strCache>
                <c:ptCount val="84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  <c:pt idx="74">
                  <c:v>09/08-15/08</c:v>
                </c:pt>
                <c:pt idx="75">
                  <c:v>16/08-22/08</c:v>
                </c:pt>
                <c:pt idx="76">
                  <c:v>23/08-29/08</c:v>
                </c:pt>
                <c:pt idx="77">
                  <c:v>30/08-05/09</c:v>
                </c:pt>
                <c:pt idx="78">
                  <c:v>06/09-12/09</c:v>
                </c:pt>
                <c:pt idx="79">
                  <c:v>13/09-19/09</c:v>
                </c:pt>
                <c:pt idx="80">
                  <c:v>20/09-26/09</c:v>
                </c:pt>
                <c:pt idx="81">
                  <c:v>27/09-03/10</c:v>
                </c:pt>
                <c:pt idx="82">
                  <c:v>04/10-10/10</c:v>
                </c:pt>
                <c:pt idx="83">
                  <c:v>11/10-17/10</c:v>
                </c:pt>
              </c:strCache>
            </c:strRef>
          </c:cat>
          <c:val>
            <c:numRef>
              <c:f>Saptaminal!$R$2:$R$85</c:f>
              <c:numCache>
                <c:formatCode>General</c:formatCode>
                <c:ptCount val="84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  <c:pt idx="74">
                  <c:v>1414</c:v>
                </c:pt>
                <c:pt idx="75">
                  <c:v>2388</c:v>
                </c:pt>
                <c:pt idx="76">
                  <c:v>2556</c:v>
                </c:pt>
                <c:pt idx="77">
                  <c:v>3231</c:v>
                </c:pt>
                <c:pt idx="78">
                  <c:v>4593</c:v>
                </c:pt>
                <c:pt idx="79">
                  <c:v>6888</c:v>
                </c:pt>
                <c:pt idx="80">
                  <c:v>7325</c:v>
                </c:pt>
                <c:pt idx="81">
                  <c:v>8207</c:v>
                </c:pt>
                <c:pt idx="82">
                  <c:v>9415</c:v>
                </c:pt>
                <c:pt idx="83">
                  <c:v>9882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13-4EDF-95A3-A6415A6C7B0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9"/>
        <c:axId val="407444872"/>
        <c:axId val="407439776"/>
      </c:barChart>
      <c:lineChart>
        <c:grouping val="standard"/>
        <c:varyColors val="0"/>
        <c:ser>
          <c:idx val="3"/>
          <c:order val="3"/>
          <c:tx>
            <c:strRef>
              <c:f>Saptaminal!$AJ$1</c:f>
              <c:strCache>
                <c:ptCount val="1"/>
                <c:pt idx="0">
                  <c:v>Total probe investigate pînă la 21.03.2021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val>
            <c:numRef>
              <c:f>Saptaminal!$AJ$2:$AJ$55</c:f>
              <c:numCache>
                <c:formatCode>General</c:formatCode>
                <c:ptCount val="54"/>
                <c:pt idx="0">
                  <c:v>237</c:v>
                </c:pt>
                <c:pt idx="1">
                  <c:v>575</c:v>
                </c:pt>
                <c:pt idx="2">
                  <c:v>1177</c:v>
                </c:pt>
                <c:pt idx="3">
                  <c:v>2768</c:v>
                </c:pt>
                <c:pt idx="4">
                  <c:v>3896</c:v>
                </c:pt>
                <c:pt idx="5">
                  <c:v>4758</c:v>
                </c:pt>
                <c:pt idx="6">
                  <c:v>5388</c:v>
                </c:pt>
                <c:pt idx="7">
                  <c:v>5491</c:v>
                </c:pt>
                <c:pt idx="8">
                  <c:v>6845</c:v>
                </c:pt>
                <c:pt idx="9">
                  <c:v>7656</c:v>
                </c:pt>
                <c:pt idx="10">
                  <c:v>7790</c:v>
                </c:pt>
                <c:pt idx="11">
                  <c:v>8250</c:v>
                </c:pt>
                <c:pt idx="12">
                  <c:v>9324</c:v>
                </c:pt>
                <c:pt idx="13">
                  <c:v>9285</c:v>
                </c:pt>
                <c:pt idx="14">
                  <c:v>11421</c:v>
                </c:pt>
                <c:pt idx="15">
                  <c:v>11577</c:v>
                </c:pt>
                <c:pt idx="16">
                  <c:v>11093</c:v>
                </c:pt>
                <c:pt idx="17">
                  <c:v>10804</c:v>
                </c:pt>
                <c:pt idx="18">
                  <c:v>10740</c:v>
                </c:pt>
                <c:pt idx="19">
                  <c:v>11126</c:v>
                </c:pt>
                <c:pt idx="20">
                  <c:v>12302</c:v>
                </c:pt>
                <c:pt idx="21">
                  <c:v>13403</c:v>
                </c:pt>
                <c:pt idx="22">
                  <c:v>14283</c:v>
                </c:pt>
                <c:pt idx="23">
                  <c:v>17223</c:v>
                </c:pt>
                <c:pt idx="24">
                  <c:v>15805</c:v>
                </c:pt>
                <c:pt idx="25">
                  <c:v>14228</c:v>
                </c:pt>
                <c:pt idx="26">
                  <c:v>15795</c:v>
                </c:pt>
                <c:pt idx="27">
                  <c:v>15789</c:v>
                </c:pt>
                <c:pt idx="28">
                  <c:v>16342</c:v>
                </c:pt>
                <c:pt idx="29">
                  <c:v>19410</c:v>
                </c:pt>
                <c:pt idx="30">
                  <c:v>19915</c:v>
                </c:pt>
                <c:pt idx="31">
                  <c:v>20394</c:v>
                </c:pt>
                <c:pt idx="32">
                  <c:v>20323</c:v>
                </c:pt>
                <c:pt idx="33">
                  <c:v>19895</c:v>
                </c:pt>
                <c:pt idx="34">
                  <c:v>19678</c:v>
                </c:pt>
                <c:pt idx="35">
                  <c:v>20698</c:v>
                </c:pt>
                <c:pt idx="36">
                  <c:v>22160</c:v>
                </c:pt>
                <c:pt idx="37">
                  <c:v>22019</c:v>
                </c:pt>
                <c:pt idx="38">
                  <c:v>22366</c:v>
                </c:pt>
                <c:pt idx="39">
                  <c:v>23191</c:v>
                </c:pt>
                <c:pt idx="40">
                  <c:v>22507</c:v>
                </c:pt>
                <c:pt idx="41">
                  <c:v>18443</c:v>
                </c:pt>
                <c:pt idx="42">
                  <c:v>14968</c:v>
                </c:pt>
                <c:pt idx="43">
                  <c:v>15193</c:v>
                </c:pt>
                <c:pt idx="44">
                  <c:v>18760</c:v>
                </c:pt>
                <c:pt idx="45">
                  <c:v>15943</c:v>
                </c:pt>
                <c:pt idx="46">
                  <c:v>16944</c:v>
                </c:pt>
                <c:pt idx="47">
                  <c:v>18750</c:v>
                </c:pt>
                <c:pt idx="48">
                  <c:v>21194</c:v>
                </c:pt>
                <c:pt idx="49">
                  <c:v>23077</c:v>
                </c:pt>
                <c:pt idx="50">
                  <c:v>26391</c:v>
                </c:pt>
                <c:pt idx="51">
                  <c:v>27914</c:v>
                </c:pt>
                <c:pt idx="52">
                  <c:v>26259</c:v>
                </c:pt>
                <c:pt idx="53">
                  <c:v>30580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213-4EDF-95A3-A6415A6C7B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7444872"/>
        <c:axId val="407439776"/>
      </c:lineChart>
      <c:lineChart>
        <c:grouping val="standard"/>
        <c:varyColors val="0"/>
        <c:ser>
          <c:idx val="2"/>
          <c:order val="2"/>
          <c:tx>
            <c:strRef>
              <c:f>Saptaminal!$AI$1</c:f>
              <c:strCache>
                <c:ptCount val="1"/>
                <c:pt idx="0">
                  <c:v>% pozitive</c:v>
                </c:pt>
              </c:strCache>
            </c:strRef>
          </c:tx>
          <c:spPr>
            <a:ln w="31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Saptaminal!$AI$2:$AI$85</c:f>
              <c:numCache>
                <c:formatCode>0%</c:formatCode>
                <c:ptCount val="84"/>
                <c:pt idx="0">
                  <c:v>9.7457627118644072E-2</c:v>
                </c:pt>
                <c:pt idx="1">
                  <c:v>0.12769784172661872</c:v>
                </c:pt>
                <c:pt idx="2">
                  <c:v>0.16018957345971563</c:v>
                </c:pt>
                <c:pt idx="3">
                  <c:v>0.23485736615865571</c:v>
                </c:pt>
                <c:pt idx="4">
                  <c:v>0.22997118155619597</c:v>
                </c:pt>
                <c:pt idx="5">
                  <c:v>0.20838693079495754</c:v>
                </c:pt>
                <c:pt idx="6">
                  <c:v>0.21258233022938905</c:v>
                </c:pt>
                <c:pt idx="7">
                  <c:v>0.16654987152534453</c:v>
                </c:pt>
                <c:pt idx="8">
                  <c:v>0.14887329146656816</c:v>
                </c:pt>
                <c:pt idx="9">
                  <c:v>0.18342237332038205</c:v>
                </c:pt>
                <c:pt idx="10">
                  <c:v>0.1631911532385466</c:v>
                </c:pt>
                <c:pt idx="11">
                  <c:v>0.17237272997916048</c:v>
                </c:pt>
                <c:pt idx="12">
                  <c:v>0.19222605465640755</c:v>
                </c:pt>
                <c:pt idx="13">
                  <c:v>0.27827035875051154</c:v>
                </c:pt>
                <c:pt idx="14">
                  <c:v>0.27012188426485123</c:v>
                </c:pt>
                <c:pt idx="15">
                  <c:v>0.23135086333370952</c:v>
                </c:pt>
                <c:pt idx="16">
                  <c:v>0.19645773144077378</c:v>
                </c:pt>
                <c:pt idx="17">
                  <c:v>0.21765685730149917</c:v>
                </c:pt>
                <c:pt idx="18">
                  <c:v>0.21031850486970255</c:v>
                </c:pt>
                <c:pt idx="19">
                  <c:v>0.25758715826435918</c:v>
                </c:pt>
                <c:pt idx="20">
                  <c:v>0.25061901173430939</c:v>
                </c:pt>
                <c:pt idx="21">
                  <c:v>0.22551521099116781</c:v>
                </c:pt>
                <c:pt idx="22">
                  <c:v>0.22625773473231101</c:v>
                </c:pt>
                <c:pt idx="23">
                  <c:v>0.24093302135127231</c:v>
                </c:pt>
                <c:pt idx="24">
                  <c:v>0.24822804314329738</c:v>
                </c:pt>
                <c:pt idx="25">
                  <c:v>0.24018923530324182</c:v>
                </c:pt>
                <c:pt idx="26">
                  <c:v>0.22133314778736432</c:v>
                </c:pt>
                <c:pt idx="27">
                  <c:v>0.25725255972696248</c:v>
                </c:pt>
                <c:pt idx="28">
                  <c:v>0.28599117765004678</c:v>
                </c:pt>
                <c:pt idx="29">
                  <c:v>0.32068364535897004</c:v>
                </c:pt>
                <c:pt idx="30">
                  <c:v>0.30979650839541867</c:v>
                </c:pt>
                <c:pt idx="31">
                  <c:v>0.27073777286543244</c:v>
                </c:pt>
                <c:pt idx="32">
                  <c:v>0.24651240035429584</c:v>
                </c:pt>
                <c:pt idx="33">
                  <c:v>0.28581879572312885</c:v>
                </c:pt>
                <c:pt idx="34">
                  <c:v>0.32622106514233967</c:v>
                </c:pt>
                <c:pt idx="35">
                  <c:v>0.3769163857779711</c:v>
                </c:pt>
                <c:pt idx="36">
                  <c:v>0.43635081356102967</c:v>
                </c:pt>
                <c:pt idx="37">
                  <c:v>0.45980039515679622</c:v>
                </c:pt>
                <c:pt idx="38">
                  <c:v>0.46810215322984478</c:v>
                </c:pt>
                <c:pt idx="39">
                  <c:v>0.48796078242899027</c:v>
                </c:pt>
                <c:pt idx="40">
                  <c:v>0.43271912350597608</c:v>
                </c:pt>
                <c:pt idx="41">
                  <c:v>0.38006923837784373</c:v>
                </c:pt>
                <c:pt idx="42">
                  <c:v>0.35388109971019033</c:v>
                </c:pt>
                <c:pt idx="43">
                  <c:v>0.26236110075322544</c:v>
                </c:pt>
                <c:pt idx="44">
                  <c:v>0.20494762383855122</c:v>
                </c:pt>
                <c:pt idx="45">
                  <c:v>0.23015054650443389</c:v>
                </c:pt>
                <c:pt idx="46">
                  <c:v>0.23051324715218227</c:v>
                </c:pt>
                <c:pt idx="47">
                  <c:v>0.27889961954931225</c:v>
                </c:pt>
                <c:pt idx="48">
                  <c:v>0.29094581995234642</c:v>
                </c:pt>
                <c:pt idx="49">
                  <c:v>0.31164269780245857</c:v>
                </c:pt>
                <c:pt idx="50">
                  <c:v>0.35865622423742788</c:v>
                </c:pt>
                <c:pt idx="51">
                  <c:v>0.38331247066186824</c:v>
                </c:pt>
                <c:pt idx="52">
                  <c:v>0.38377567601349943</c:v>
                </c:pt>
                <c:pt idx="53">
                  <c:v>0.3757909704941344</c:v>
                </c:pt>
                <c:pt idx="54">
                  <c:v>0.30563537675606639</c:v>
                </c:pt>
                <c:pt idx="55">
                  <c:v>0.24078030132673714</c:v>
                </c:pt>
                <c:pt idx="56">
                  <c:v>0.1819801098411756</c:v>
                </c:pt>
                <c:pt idx="57">
                  <c:v>0.138996138996139</c:v>
                </c:pt>
                <c:pt idx="58">
                  <c:v>9.9806052396638242E-2</c:v>
                </c:pt>
                <c:pt idx="59">
                  <c:v>8.1243063263041065E-2</c:v>
                </c:pt>
                <c:pt idx="60">
                  <c:v>5.8203671688482755E-2</c:v>
                </c:pt>
                <c:pt idx="61">
                  <c:v>3.8655521461573729E-2</c:v>
                </c:pt>
                <c:pt idx="62">
                  <c:v>3.0013002022536837E-2</c:v>
                </c:pt>
                <c:pt idx="63">
                  <c:v>1.5511311019976187E-2</c:v>
                </c:pt>
                <c:pt idx="64">
                  <c:v>9.7428273178755583E-3</c:v>
                </c:pt>
                <c:pt idx="65">
                  <c:v>1.0101899979443808E-2</c:v>
                </c:pt>
                <c:pt idx="66">
                  <c:v>9.9935901171260416E-3</c:v>
                </c:pt>
                <c:pt idx="67">
                  <c:v>1.2068667549974077E-2</c:v>
                </c:pt>
                <c:pt idx="68">
                  <c:v>1.24019312009656E-2</c:v>
                </c:pt>
                <c:pt idx="69">
                  <c:v>1.585276386718127E-2</c:v>
                </c:pt>
                <c:pt idx="70">
                  <c:v>1.4638022186229869E-2</c:v>
                </c:pt>
                <c:pt idx="71">
                  <c:v>1.9879783023017152E-2</c:v>
                </c:pt>
                <c:pt idx="72">
                  <c:v>2.5451243671582656E-2</c:v>
                </c:pt>
                <c:pt idx="73">
                  <c:v>3.2002131501820658E-2</c:v>
                </c:pt>
                <c:pt idx="74">
                  <c:v>3.538715651434006E-2</c:v>
                </c:pt>
                <c:pt idx="75">
                  <c:v>6.0128414956565526E-2</c:v>
                </c:pt>
                <c:pt idx="76">
                  <c:v>7.1241429288143157E-2</c:v>
                </c:pt>
                <c:pt idx="77">
                  <c:v>0.10025754801874205</c:v>
                </c:pt>
                <c:pt idx="78">
                  <c:v>0.11569852385510605</c:v>
                </c:pt>
                <c:pt idx="79">
                  <c:v>0.11782213783548007</c:v>
                </c:pt>
                <c:pt idx="80">
                  <c:v>0.13235400404741254</c:v>
                </c:pt>
                <c:pt idx="81">
                  <c:v>0.14675798433532419</c:v>
                </c:pt>
                <c:pt idx="82">
                  <c:v>0.17025624333170583</c:v>
                </c:pt>
                <c:pt idx="83">
                  <c:v>0.19781407638722076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213-4EDF-95A3-A6415A6C7B0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7440168"/>
        <c:axId val="407442128"/>
      </c:lineChart>
      <c:catAx>
        <c:axId val="40744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39776"/>
        <c:crosses val="autoZero"/>
        <c:auto val="0"/>
        <c:lblAlgn val="ctr"/>
        <c:lblOffset val="100"/>
        <c:tickLblSkip val="1"/>
        <c:noMultiLvlLbl val="1"/>
      </c:catAx>
      <c:valAx>
        <c:axId val="407439776"/>
        <c:scaling>
          <c:orientation val="minMax"/>
          <c:max val="6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4872"/>
        <c:crossesAt val="43898"/>
        <c:crossBetween val="between"/>
      </c:valAx>
      <c:valAx>
        <c:axId val="407442128"/>
        <c:scaling>
          <c:orientation val="minMax"/>
          <c:max val="0.5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0168"/>
        <c:crosses val="max"/>
        <c:crossBetween val="between"/>
      </c:valAx>
      <c:catAx>
        <c:axId val="407440168"/>
        <c:scaling>
          <c:orientation val="minMax"/>
        </c:scaling>
        <c:delete val="1"/>
        <c:axPos val="b"/>
        <c:majorTickMark val="out"/>
        <c:minorTickMark val="none"/>
        <c:tickLblPos val="nextTo"/>
        <c:crossAx val="407442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3F3-4006-A559-FF4EE7637BB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F3-4006-A559-FF4EE7637BBC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3F3-4006-A559-FF4EE7637BBC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3F3-4006-A559-FF4EE7637BB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3F3-4006-A559-FF4EE7637BBC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F3-4006-A559-FF4EE7637BBC}"/>
              </c:ext>
            </c:extLst>
          </c:dPt>
          <c:dPt>
            <c:idx val="3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3F3-4006-A559-FF4EE7637B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'Cazuri 7 z'!$K$5:$K$41</c:f>
              <c:strCache>
                <c:ptCount val="37"/>
                <c:pt idx="0">
                  <c:v>Bălți</c:v>
                </c:pt>
                <c:pt idx="1">
                  <c:v>Chișinău</c:v>
                </c:pt>
                <c:pt idx="2">
                  <c:v>Glodeni</c:v>
                </c:pt>
                <c:pt idx="3">
                  <c:v>Anenii Noi</c:v>
                </c:pt>
                <c:pt idx="4">
                  <c:v>Sîngerei</c:v>
                </c:pt>
                <c:pt idx="5">
                  <c:v>Basarabeasca</c:v>
                </c:pt>
                <c:pt idx="6">
                  <c:v>Edineț</c:v>
                </c:pt>
                <c:pt idx="7">
                  <c:v>Șoldănești</c:v>
                </c:pt>
                <c:pt idx="8">
                  <c:v>Comrat</c:v>
                </c:pt>
                <c:pt idx="9">
                  <c:v>Criuleni</c:v>
                </c:pt>
                <c:pt idx="10">
                  <c:v>Dondușeni</c:v>
                </c:pt>
                <c:pt idx="11">
                  <c:v>Rîșcani</c:v>
                </c:pt>
                <c:pt idx="12">
                  <c:v>Ungheni</c:v>
                </c:pt>
                <c:pt idx="13">
                  <c:v>Ștefan Vodă</c:v>
                </c:pt>
                <c:pt idx="14">
                  <c:v>Dubăsari</c:v>
                </c:pt>
                <c:pt idx="15">
                  <c:v>Vulcănești</c:v>
                </c:pt>
                <c:pt idx="16">
                  <c:v>Căușeni</c:v>
                </c:pt>
                <c:pt idx="17">
                  <c:v>Soroca</c:v>
                </c:pt>
                <c:pt idx="18">
                  <c:v>Fălești</c:v>
                </c:pt>
                <c:pt idx="19">
                  <c:v>Cahul</c:v>
                </c:pt>
                <c:pt idx="20">
                  <c:v>Taraclia</c:v>
                </c:pt>
                <c:pt idx="21">
                  <c:v>Drochia</c:v>
                </c:pt>
                <c:pt idx="22">
                  <c:v>Cimișlia</c:v>
                </c:pt>
                <c:pt idx="23">
                  <c:v>Ialoveni</c:v>
                </c:pt>
                <c:pt idx="24">
                  <c:v>Rezina</c:v>
                </c:pt>
                <c:pt idx="25">
                  <c:v>Hîncești</c:v>
                </c:pt>
                <c:pt idx="26">
                  <c:v>Telenești</c:v>
                </c:pt>
                <c:pt idx="27">
                  <c:v>Briceni</c:v>
                </c:pt>
                <c:pt idx="28">
                  <c:v>Leova</c:v>
                </c:pt>
                <c:pt idx="29">
                  <c:v>Ocnița</c:v>
                </c:pt>
                <c:pt idx="30">
                  <c:v>Orhei</c:v>
                </c:pt>
                <c:pt idx="31">
                  <c:v>Strășeni</c:v>
                </c:pt>
                <c:pt idx="32">
                  <c:v>Nisporeni</c:v>
                </c:pt>
                <c:pt idx="33">
                  <c:v>Florești</c:v>
                </c:pt>
                <c:pt idx="34">
                  <c:v>Ceadîr-Lunga</c:v>
                </c:pt>
                <c:pt idx="35">
                  <c:v>Călărași</c:v>
                </c:pt>
                <c:pt idx="36">
                  <c:v>Cantemir</c:v>
                </c:pt>
              </c:strCache>
            </c:strRef>
          </c:cat>
          <c:val>
            <c:numRef>
              <c:f>'Cazuri 7 z'!$N$5:$N$41</c:f>
              <c:numCache>
                <c:formatCode>0</c:formatCode>
                <c:ptCount val="37"/>
                <c:pt idx="0">
                  <c:v>482.91129190446389</c:v>
                </c:pt>
                <c:pt idx="1">
                  <c:v>348.13953309251116</c:v>
                </c:pt>
                <c:pt idx="2">
                  <c:v>342.82393957001744</c:v>
                </c:pt>
                <c:pt idx="3">
                  <c:v>324.514735864307</c:v>
                </c:pt>
                <c:pt idx="4">
                  <c:v>310.8986568686484</c:v>
                </c:pt>
                <c:pt idx="5">
                  <c:v>269.42464800973403</c:v>
                </c:pt>
                <c:pt idx="6">
                  <c:v>218.81243289525545</c:v>
                </c:pt>
                <c:pt idx="7">
                  <c:v>212.54888624383608</c:v>
                </c:pt>
                <c:pt idx="8">
                  <c:v>201.83671409829449</c:v>
                </c:pt>
                <c:pt idx="9">
                  <c:v>198.04465767562516</c:v>
                </c:pt>
                <c:pt idx="10">
                  <c:v>185.90866226593022</c:v>
                </c:pt>
                <c:pt idx="11">
                  <c:v>176.86416498423239</c:v>
                </c:pt>
                <c:pt idx="12">
                  <c:v>175.25245827096873</c:v>
                </c:pt>
                <c:pt idx="13">
                  <c:v>173.91572013420753</c:v>
                </c:pt>
                <c:pt idx="14">
                  <c:v>169.13993936492739</c:v>
                </c:pt>
                <c:pt idx="15">
                  <c:v>159.47588466014395</c:v>
                </c:pt>
                <c:pt idx="16">
                  <c:v>149.2665141374965</c:v>
                </c:pt>
                <c:pt idx="17">
                  <c:v>148.2918562126483</c:v>
                </c:pt>
                <c:pt idx="18">
                  <c:v>146.92612045628081</c:v>
                </c:pt>
                <c:pt idx="19">
                  <c:v>146.77390946985264</c:v>
                </c:pt>
                <c:pt idx="20">
                  <c:v>146.10514443903315</c:v>
                </c:pt>
                <c:pt idx="21">
                  <c:v>145.14332903742445</c:v>
                </c:pt>
                <c:pt idx="22">
                  <c:v>143.73633492590494</c:v>
                </c:pt>
                <c:pt idx="23">
                  <c:v>141.78363816815539</c:v>
                </c:pt>
                <c:pt idx="24">
                  <c:v>141.42708770689237</c:v>
                </c:pt>
                <c:pt idx="25">
                  <c:v>139.56067065593516</c:v>
                </c:pt>
                <c:pt idx="26">
                  <c:v>136.3706803037347</c:v>
                </c:pt>
                <c:pt idx="27">
                  <c:v>132.86406875008834</c:v>
                </c:pt>
                <c:pt idx="28">
                  <c:v>132.00158401900822</c:v>
                </c:pt>
                <c:pt idx="29">
                  <c:v>127.63116556707507</c:v>
                </c:pt>
                <c:pt idx="30">
                  <c:v>125.97175126618868</c:v>
                </c:pt>
                <c:pt idx="31">
                  <c:v>124.94841579164566</c:v>
                </c:pt>
                <c:pt idx="32">
                  <c:v>117.35515021459229</c:v>
                </c:pt>
                <c:pt idx="33">
                  <c:v>114.42654695889445</c:v>
                </c:pt>
                <c:pt idx="34">
                  <c:v>112.44729033265658</c:v>
                </c:pt>
                <c:pt idx="35">
                  <c:v>110.68625477963373</c:v>
                </c:pt>
                <c:pt idx="36">
                  <c:v>90.081974596883157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3-4006-A559-FF4EE7637B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8735912"/>
        <c:axId val="1088736240"/>
      </c:barChart>
      <c:catAx>
        <c:axId val="1088735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88736240"/>
        <c:crosses val="autoZero"/>
        <c:auto val="1"/>
        <c:lblAlgn val="ctr"/>
        <c:lblOffset val="100"/>
        <c:noMultiLvlLbl val="0"/>
      </c:catAx>
      <c:valAx>
        <c:axId val="1088736240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88735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9961377979341E-2"/>
          <c:y val="1.4007958815075716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0.00%</c:formatCode>
                <c:ptCount val="8"/>
                <c:pt idx="0">
                  <c:v>1.18E-2</c:v>
                </c:pt>
                <c:pt idx="1">
                  <c:v>2.5899999999999999E-2</c:v>
                </c:pt>
                <c:pt idx="2">
                  <c:v>5.5300000000000002E-2</c:v>
                </c:pt>
                <c:pt idx="3">
                  <c:v>9.0800000000000006E-2</c:v>
                </c:pt>
                <c:pt idx="4">
                  <c:v>9.2700000000000005E-2</c:v>
                </c:pt>
                <c:pt idx="5">
                  <c:v>0.1174</c:v>
                </c:pt>
                <c:pt idx="6">
                  <c:v>0.1278</c:v>
                </c:pt>
                <c:pt idx="7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2-4581-BDD1-5CB52878C1E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0.00%</c:formatCode>
                <c:ptCount val="8"/>
                <c:pt idx="0">
                  <c:v>1.3299999999999999E-2</c:v>
                </c:pt>
                <c:pt idx="1">
                  <c:v>2.46E-2</c:v>
                </c:pt>
                <c:pt idx="2">
                  <c:v>4.2299999999999997E-2</c:v>
                </c:pt>
                <c:pt idx="3">
                  <c:v>7.0000000000000007E-2</c:v>
                </c:pt>
                <c:pt idx="4">
                  <c:v>6.2399999999999997E-2</c:v>
                </c:pt>
                <c:pt idx="5">
                  <c:v>7.2499999999999995E-2</c:v>
                </c:pt>
                <c:pt idx="6">
                  <c:v>8.3400000000000002E-2</c:v>
                </c:pt>
                <c:pt idx="7">
                  <c:v>4.4400000000000002E-2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2-4581-BDD1-5CB52878C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D9-2547-B5DE-DE52B03828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D9-2547-B5DE-DE52B03828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D9-2547-B5DE-DE52B03828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D9-2547-B5DE-DE52B03828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&lt; 1 an</c:v>
                </c:pt>
                <c:pt idx="1">
                  <c:v>1-5 ani</c:v>
                </c:pt>
                <c:pt idx="2">
                  <c:v>6-10 ani</c:v>
                </c:pt>
                <c:pt idx="3">
                  <c:v>11-17 ani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1213</c:v>
                </c:pt>
                <c:pt idx="1">
                  <c:v>3701</c:v>
                </c:pt>
                <c:pt idx="2">
                  <c:v>4209</c:v>
                </c:pt>
                <c:pt idx="3">
                  <c:v>11367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E-0446-80C7-79F957145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5B-E040-ADF7-5244A7C6B8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B-E040-ADF7-5244A7C6B8A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5B-E040-ADF7-5244A7C6B8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Trimestrul I</c:v>
                </c:pt>
                <c:pt idx="1">
                  <c:v>Trimestrul II</c:v>
                </c:pt>
                <c:pt idx="2">
                  <c:v>Trimestrul III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267</c:v>
                </c:pt>
                <c:pt idx="1">
                  <c:v>466</c:v>
                </c:pt>
                <c:pt idx="2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E8-FC4B-A661-4EFA88060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764033793102092E-2"/>
          <c:y val="1.310614510448151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0.0%</c:formatCode>
                <c:ptCount val="8"/>
                <c:pt idx="0">
                  <c:v>0</c:v>
                </c:pt>
                <c:pt idx="1">
                  <c:v>1E-3</c:v>
                </c:pt>
                <c:pt idx="2">
                  <c:v>2E-3</c:v>
                </c:pt>
                <c:pt idx="3">
                  <c:v>6.0000000000000001E-3</c:v>
                </c:pt>
                <c:pt idx="4">
                  <c:v>2.1000000000000001E-2</c:v>
                </c:pt>
                <c:pt idx="5">
                  <c:v>6.5000000000000002E-2</c:v>
                </c:pt>
                <c:pt idx="6">
                  <c:v>0.185</c:v>
                </c:pt>
                <c:pt idx="7">
                  <c:v>0.24099999999999999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C-4980-8101-74EEC7D8A05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1363674529883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AC-4980-8101-74EEC7D8A054}"/>
                </c:ext>
              </c:extLst>
            </c:dLbl>
            <c:dLbl>
              <c:idx val="1"/>
              <c:layout>
                <c:manualLayout>
                  <c:x val="-2.3228265213931149E-3"/>
                  <c:y val="-2.0454570345576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AC-4980-8101-74EEC7D8A054}"/>
                </c:ext>
              </c:extLst>
            </c:dLbl>
            <c:dLbl>
              <c:idx val="2"/>
              <c:layout>
                <c:manualLayout>
                  <c:x val="5.8070663034826811E-4"/>
                  <c:y val="-1.9090932322537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AC-4980-8101-74EEC7D8A054}"/>
                </c:ext>
              </c:extLst>
            </c:dLbl>
            <c:dLbl>
              <c:idx val="3"/>
              <c:layout>
                <c:manualLayout>
                  <c:x val="-2.3228265213930724E-3"/>
                  <c:y val="-2.629780985834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8D-4B1D-83B8-41F9F5140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2E-3</c:v>
                </c:pt>
                <c:pt idx="3">
                  <c:v>7.0000000000000001E-3</c:v>
                </c:pt>
                <c:pt idx="4">
                  <c:v>2.1000000000000001E-2</c:v>
                </c:pt>
                <c:pt idx="5">
                  <c:v>6.4000000000000001E-2</c:v>
                </c:pt>
                <c:pt idx="6">
                  <c:v>0.17399999999999999</c:v>
                </c:pt>
                <c:pt idx="7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AC-4980-8101-74EEC7D8A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175889016312161E-2"/>
          <c:y val="2.2250151750650687E-2"/>
          <c:w val="0.94375327822795996"/>
          <c:h val="0.817674179856710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7247 Mort tot'!$E$1:$E$38</c:f>
              <c:strCache>
                <c:ptCount val="37"/>
                <c:pt idx="0">
                  <c:v>Bălți</c:v>
                </c:pt>
                <c:pt idx="1">
                  <c:v>Edineț</c:v>
                </c:pt>
                <c:pt idx="2">
                  <c:v>Chișinău</c:v>
                </c:pt>
                <c:pt idx="3">
                  <c:v>Cimișlia</c:v>
                </c:pt>
                <c:pt idx="4">
                  <c:v>Dondușeni</c:v>
                </c:pt>
                <c:pt idx="5">
                  <c:v>Anenii Noi</c:v>
                </c:pt>
                <c:pt idx="6">
                  <c:v>Glodeni</c:v>
                </c:pt>
                <c:pt idx="7">
                  <c:v>Comrat</c:v>
                </c:pt>
                <c:pt idx="8">
                  <c:v>Ocnița</c:v>
                </c:pt>
                <c:pt idx="9">
                  <c:v>Taraclia</c:v>
                </c:pt>
                <c:pt idx="10">
                  <c:v>Ceadîr-Lunga</c:v>
                </c:pt>
                <c:pt idx="11">
                  <c:v>Ialoveni</c:v>
                </c:pt>
                <c:pt idx="12">
                  <c:v>Basarabeasca</c:v>
                </c:pt>
                <c:pt idx="13">
                  <c:v>Șoldănești</c:v>
                </c:pt>
                <c:pt idx="14">
                  <c:v>Rîșcani</c:v>
                </c:pt>
                <c:pt idx="15">
                  <c:v>Drochia</c:v>
                </c:pt>
                <c:pt idx="16">
                  <c:v>Cahul</c:v>
                </c:pt>
                <c:pt idx="17">
                  <c:v>Căușeni</c:v>
                </c:pt>
                <c:pt idx="18">
                  <c:v>Hîncești</c:v>
                </c:pt>
                <c:pt idx="19">
                  <c:v>Orhei</c:v>
                </c:pt>
                <c:pt idx="20">
                  <c:v>Soroca</c:v>
                </c:pt>
                <c:pt idx="21">
                  <c:v>Strășeni</c:v>
                </c:pt>
                <c:pt idx="22">
                  <c:v>Ungheni</c:v>
                </c:pt>
                <c:pt idx="23">
                  <c:v>Briceni</c:v>
                </c:pt>
                <c:pt idx="24">
                  <c:v>Călărași</c:v>
                </c:pt>
                <c:pt idx="25">
                  <c:v>Rezina</c:v>
                </c:pt>
                <c:pt idx="26">
                  <c:v>Sîngerei</c:v>
                </c:pt>
                <c:pt idx="27">
                  <c:v>Dubăsari</c:v>
                </c:pt>
                <c:pt idx="28">
                  <c:v>Florești</c:v>
                </c:pt>
                <c:pt idx="29">
                  <c:v>Telenești</c:v>
                </c:pt>
                <c:pt idx="30">
                  <c:v>Fălești</c:v>
                </c:pt>
                <c:pt idx="31">
                  <c:v>Criuleni</c:v>
                </c:pt>
                <c:pt idx="32">
                  <c:v>Ștefan Vodă</c:v>
                </c:pt>
                <c:pt idx="33">
                  <c:v>Nisporeni</c:v>
                </c:pt>
                <c:pt idx="34">
                  <c:v>Leova</c:v>
                </c:pt>
                <c:pt idx="35">
                  <c:v>Cantemir</c:v>
                </c:pt>
                <c:pt idx="36">
                  <c:v>Vulcănești</c:v>
                </c:pt>
              </c:strCache>
            </c:strRef>
          </c:cat>
          <c:val>
            <c:numRef>
              <c:f>'Pivot 7247 Mort tot'!$H$1:$H$38</c:f>
              <c:numCache>
                <c:formatCode>0</c:formatCode>
                <c:ptCount val="38"/>
                <c:pt idx="0">
                  <c:v>338.13131077256463</c:v>
                </c:pt>
                <c:pt idx="1">
                  <c:v>284.04843773359244</c:v>
                </c:pt>
                <c:pt idx="2">
                  <c:v>279.97504486532699</c:v>
                </c:pt>
                <c:pt idx="3">
                  <c:v>279.37484816584339</c:v>
                </c:pt>
                <c:pt idx="4">
                  <c:v>253.26687323184697</c:v>
                </c:pt>
                <c:pt idx="5">
                  <c:v>250.92589241552361</c:v>
                </c:pt>
                <c:pt idx="6">
                  <c:v>249.85473561882628</c:v>
                </c:pt>
                <c:pt idx="7">
                  <c:v>246.52912936291685</c:v>
                </c:pt>
                <c:pt idx="8">
                  <c:v>231.69965441407476</c:v>
                </c:pt>
                <c:pt idx="9">
                  <c:v>230.69233332478916</c:v>
                </c:pt>
                <c:pt idx="10">
                  <c:v>196.782758082149</c:v>
                </c:pt>
                <c:pt idx="11">
                  <c:v>192.42065179963947</c:v>
                </c:pt>
                <c:pt idx="12">
                  <c:v>191.20458891013385</c:v>
                </c:pt>
                <c:pt idx="13">
                  <c:v>181.37504959474012</c:v>
                </c:pt>
                <c:pt idx="14">
                  <c:v>176.86416498423239</c:v>
                </c:pt>
                <c:pt idx="15">
                  <c:v>176.42421891617971</c:v>
                </c:pt>
                <c:pt idx="16">
                  <c:v>173.61256720148285</c:v>
                </c:pt>
                <c:pt idx="17">
                  <c:v>172.51293847038528</c:v>
                </c:pt>
                <c:pt idx="18">
                  <c:v>169.19341579520906</c:v>
                </c:pt>
                <c:pt idx="19">
                  <c:v>168.24994175963553</c:v>
                </c:pt>
                <c:pt idx="20">
                  <c:v>157.21166711265721</c:v>
                </c:pt>
                <c:pt idx="21">
                  <c:v>157.04525654546288</c:v>
                </c:pt>
                <c:pt idx="22">
                  <c:v>155.35893598075066</c:v>
                </c:pt>
                <c:pt idx="23">
                  <c:v>154.0657818485067</c:v>
                </c:pt>
                <c:pt idx="24">
                  <c:v>153.81076962884168</c:v>
                </c:pt>
                <c:pt idx="25">
                  <c:v>148.05648244315293</c:v>
                </c:pt>
                <c:pt idx="26">
                  <c:v>142.54641975005222</c:v>
                </c:pt>
                <c:pt idx="27">
                  <c:v>140.41806286899632</c:v>
                </c:pt>
                <c:pt idx="28">
                  <c:v>137.06036943428018</c:v>
                </c:pt>
                <c:pt idx="29">
                  <c:v>131.72167983883466</c:v>
                </c:pt>
                <c:pt idx="30">
                  <c:v>129.57264166223189</c:v>
                </c:pt>
                <c:pt idx="31">
                  <c:v>124.12658121922985</c:v>
                </c:pt>
                <c:pt idx="32">
                  <c:v>120.04801920768307</c:v>
                </c:pt>
                <c:pt idx="33">
                  <c:v>108.97263948497853</c:v>
                </c:pt>
                <c:pt idx="34">
                  <c:v>103.40124081488979</c:v>
                </c:pt>
                <c:pt idx="35">
                  <c:v>90.081974596883157</c:v>
                </c:pt>
                <c:pt idx="36">
                  <c:v>68.962544717900087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3C-4A84-8853-45D1F41A7F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4692080"/>
        <c:axId val="724692408"/>
      </c:barChart>
      <c:catAx>
        <c:axId val="72469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4692408"/>
        <c:crosses val="autoZero"/>
        <c:auto val="1"/>
        <c:lblAlgn val="ctr"/>
        <c:lblOffset val="100"/>
        <c:noMultiLvlLbl val="0"/>
      </c:catAx>
      <c:valAx>
        <c:axId val="724692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469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0.1106</cdr:x>
      <cdr:y>0.77631</cdr:y>
    </cdr:from>
    <cdr:to>
      <cdr:x>0.14188</cdr:x>
      <cdr:y>0.83024</cdr:y>
    </cdr:to>
    <cdr:sp macro="" textlink="">
      <cdr:nvSpPr>
        <cdr:cNvPr id="2" name="CasetăText 1">
          <a:extLst xmlns:a="http://schemas.openxmlformats.org/drawingml/2006/main">
            <a:ext uri="{FF2B5EF4-FFF2-40B4-BE49-F238E27FC236}">
              <a16:creationId xmlns:a16="http://schemas.microsoft.com/office/drawing/2014/main" id="{932DDA03-C1D6-4D8A-80DD-5A1D22E5F745}"/>
            </a:ext>
          </a:extLst>
        </cdr:cNvPr>
        <cdr:cNvSpPr txBox="1"/>
      </cdr:nvSpPr>
      <cdr:spPr>
        <a:xfrm xmlns:a="http://schemas.openxmlformats.org/drawingml/2006/main">
          <a:off x="2393576" y="7256326"/>
          <a:ext cx="676821" cy="5041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0.10094</cdr:x>
      <cdr:y>0.78357</cdr:y>
    </cdr:from>
    <cdr:to>
      <cdr:x>0.15728</cdr:x>
      <cdr:y>0.91401</cdr:y>
    </cdr:to>
    <cdr:sp macro="" textlink="">
      <cdr:nvSpPr>
        <cdr:cNvPr id="3" name="CasetăText 2">
          <a:extLst xmlns:a="http://schemas.openxmlformats.org/drawingml/2006/main">
            <a:ext uri="{FF2B5EF4-FFF2-40B4-BE49-F238E27FC236}">
              <a16:creationId xmlns:a16="http://schemas.microsoft.com/office/drawing/2014/main" id="{00C6E1BF-4ABD-4096-ADA1-2F72DEA9990E}"/>
            </a:ext>
          </a:extLst>
        </cdr:cNvPr>
        <cdr:cNvSpPr txBox="1"/>
      </cdr:nvSpPr>
      <cdr:spPr>
        <a:xfrm xmlns:a="http://schemas.openxmlformats.org/drawingml/2006/main">
          <a:off x="1638300" y="54931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677759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MD" dirty="0"/>
          </a:p>
        </p:txBody>
      </p:sp>
    </p:spTree>
    <p:extLst>
      <p:ext uri="{BB962C8B-B14F-4D97-AF65-F5344CB8AC3E}">
        <p14:creationId xmlns:p14="http://schemas.microsoft.com/office/powerpoint/2010/main" val="1499039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7717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1414669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1857277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3396977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FC247-EF8C-4BAE-83F5-CCBD09C73333}" type="slidenum">
              <a:rPr kumimoji="0" lang="ru-RU" sz="3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3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54840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FC247-EF8C-4BAE-83F5-CCBD09C73333}" type="slidenum">
              <a:rPr kumimoji="0" lang="ru-RU" sz="3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3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0240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Incidența</a:t>
            </a:r>
            <a:r>
              <a:rPr lang="en-GB" dirty="0"/>
              <a:t> </a:t>
            </a:r>
            <a:r>
              <a:rPr lang="en-GB" dirty="0" err="1"/>
              <a:t>cazurilor</a:t>
            </a:r>
            <a:r>
              <a:rPr lang="en-GB" dirty="0"/>
              <a:t> la 1 </a:t>
            </a:r>
            <a:r>
              <a:rPr lang="en-GB" dirty="0" err="1"/>
              <a:t>mln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</a:t>
            </a:r>
            <a:r>
              <a:rPr lang="en-GB" dirty="0" err="1"/>
              <a:t>reprezintă</a:t>
            </a:r>
            <a:r>
              <a:rPr lang="en-GB" dirty="0"/>
              <a:t> un indicator important de </a:t>
            </a:r>
            <a:r>
              <a:rPr lang="en-GB" dirty="0" err="1"/>
              <a:t>prezentarea</a:t>
            </a:r>
            <a:r>
              <a:rPr lang="en-GB" dirty="0"/>
              <a:t> a </a:t>
            </a:r>
            <a:r>
              <a:rPr lang="en-GB" dirty="0" err="1"/>
              <a:t>datelor</a:t>
            </a:r>
            <a:r>
              <a:rPr lang="en-GB" dirty="0"/>
              <a:t> </a:t>
            </a:r>
            <a:r>
              <a:rPr lang="en-GB" dirty="0" err="1"/>
              <a:t>fiind</a:t>
            </a:r>
            <a:r>
              <a:rPr lang="en-GB" dirty="0"/>
              <a:t> </a:t>
            </a:r>
            <a:r>
              <a:rPr lang="en-GB" dirty="0" err="1"/>
              <a:t>ajustată</a:t>
            </a:r>
            <a:r>
              <a:rPr lang="en-GB" dirty="0"/>
              <a:t> la </a:t>
            </a:r>
            <a:r>
              <a:rPr lang="en-GB" dirty="0" err="1"/>
              <a:t>numărul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al </a:t>
            </a:r>
            <a:r>
              <a:rPr lang="en-GB" dirty="0" err="1"/>
              <a:t>țării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teritoriului</a:t>
            </a:r>
            <a:r>
              <a:rPr lang="en-GB" dirty="0"/>
              <a:t>. </a:t>
            </a:r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4015072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COVID_MDA_R0_AC_19.09.2021</a:t>
            </a:r>
            <a:r>
              <a:rPr lang="ro-MD" dirty="0"/>
              <a:t>/Data</a:t>
            </a:r>
          </a:p>
          <a:p>
            <a:r>
              <a:rPr lang="pt-BR" dirty="0"/>
              <a:t>COVID_MDA_R0_AC_19.09.2021</a:t>
            </a:r>
            <a:r>
              <a:rPr lang="ro-MD" dirty="0"/>
              <a:t>/</a:t>
            </a:r>
            <a:r>
              <a:rPr lang="ro-MD" dirty="0" err="1"/>
              <a:t>Saptamini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873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 </a:t>
            </a:r>
            <a:r>
              <a:rPr lang="en-US" dirty="0" err="1"/>
              <a:t>Baza</a:t>
            </a:r>
            <a:r>
              <a:rPr lang="en-US" dirty="0"/>
              <a:t> COVID-19 19-09-2021</a:t>
            </a:r>
            <a:endParaRPr lang="ro-M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750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1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145322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57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7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Angajați testați pozitiv –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dirty="0"/>
              <a:t>21.836 old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dirty="0"/>
              <a:t>21795 </a:t>
            </a:r>
            <a:r>
              <a:rPr lang="ro-MD" dirty="0" err="1"/>
              <a:t>new</a:t>
            </a:r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987071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76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338587" y="2372967"/>
            <a:ext cx="17696690" cy="8955866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8473" y="4151009"/>
            <a:ext cx="17359830" cy="3497458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10800" spc="-3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18475" y="7812533"/>
            <a:ext cx="17346854" cy="2645174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0">
                <a:solidFill>
                  <a:srgbClr val="FFFEFF"/>
                </a:solidFill>
              </a:defRPr>
            </a:lvl1pPr>
            <a:lvl2pPr marL="914400" indent="0" algn="ctr">
              <a:buNone/>
              <a:defRPr sz="36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26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7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519091" y="2372967"/>
            <a:ext cx="11332290" cy="8955866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432" y="4149460"/>
            <a:ext cx="10980448" cy="3378780"/>
          </a:xfrm>
        </p:spPr>
        <p:txBody>
          <a:bodyPr bIns="0" anchor="b">
            <a:normAutofit/>
          </a:bodyPr>
          <a:lstStyle>
            <a:lvl1pPr algn="ctr">
              <a:defRPr sz="88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431" y="7693702"/>
            <a:ext cx="10980446" cy="2767540"/>
          </a:xfrm>
        </p:spPr>
        <p:txBody>
          <a:bodyPr tIns="0"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38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4679339"/>
            <a:ext cx="7001656" cy="4940130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757" y="1606375"/>
            <a:ext cx="12539182" cy="476530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6894" y="7344324"/>
            <a:ext cx="12544044" cy="4767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237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2" y="4727831"/>
            <a:ext cx="7001656" cy="4920994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0274" y="1606370"/>
            <a:ext cx="12530176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0610" y="2977971"/>
            <a:ext cx="12528700" cy="339370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37306" y="7331774"/>
            <a:ext cx="12528828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36894" y="8703374"/>
            <a:ext cx="12531176" cy="34081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34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0"/>
            <a:ext cx="7002392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42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32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704052"/>
            <a:ext cx="7002394" cy="2446596"/>
          </a:xfrm>
        </p:spPr>
        <p:txBody>
          <a:bodyPr bIns="0" anchor="b">
            <a:noAutofit/>
          </a:bodyPr>
          <a:lstStyle>
            <a:lvl1pPr algn="ctr">
              <a:defRPr sz="6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967" y="1605618"/>
            <a:ext cx="12550070" cy="1049988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7263" y="7160372"/>
            <a:ext cx="7002394" cy="2442328"/>
          </a:xfrm>
        </p:spPr>
        <p:txBody>
          <a:bodyPr/>
          <a:lstStyle>
            <a:lvl1pPr marL="0" indent="0" algn="ctr">
              <a:buNone/>
              <a:defRPr sz="32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010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1610672" y="3396663"/>
            <a:ext cx="11883080" cy="6940842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087020" y="0"/>
            <a:ext cx="9296980" cy="13716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886" y="4720510"/>
            <a:ext cx="11553292" cy="2356064"/>
          </a:xfrm>
        </p:spPr>
        <p:txBody>
          <a:bodyPr bIns="0" anchor="b">
            <a:normAutofit/>
          </a:bodyPr>
          <a:lstStyle>
            <a:lvl1pPr>
              <a:defRPr sz="7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0886" y="7090024"/>
            <a:ext cx="11553292" cy="254839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5" y="12454128"/>
            <a:ext cx="11884406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6754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54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1"/>
            <a:ext cx="7002392" cy="491288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19967" y="1589438"/>
            <a:ext cx="12550070" cy="105141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84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5437896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14875" y="4699850"/>
            <a:ext cx="7002390" cy="4912884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5494" y="1596889"/>
            <a:ext cx="12537244" cy="1051460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169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1" y="12582940"/>
            <a:ext cx="2007706" cy="1133060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40" bIns="91440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0" name="Straight Connector 17"/>
          <p:cNvSpPr/>
          <p:nvPr/>
        </p:nvSpPr>
        <p:spPr>
          <a:xfrm>
            <a:off x="630735" y="6778489"/>
            <a:ext cx="804206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1" name="Straight Connector 18"/>
          <p:cNvSpPr/>
          <p:nvPr/>
        </p:nvSpPr>
        <p:spPr>
          <a:xfrm>
            <a:off x="630734" y="6937515"/>
            <a:ext cx="402104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1"/>
            <a:ext cx="427952" cy="462282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6" cy="2499692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590461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26779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167705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684788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42257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281412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18890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054718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41670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226468946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337334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942449914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96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2323" y="4716783"/>
            <a:ext cx="6997334" cy="4912970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69964" y="1589438"/>
            <a:ext cx="11900072" cy="10514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9344" y="640080"/>
            <a:ext cx="7315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9344" y="12454128"/>
            <a:ext cx="21177504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939760" y="640080"/>
            <a:ext cx="18288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5" r:id="rId12"/>
  </p:sldLayoutIdLst>
  <p:txStyles>
    <p:titleStyle>
      <a:lvl1pPr algn="ctr" defTabSz="1828800" rtl="0" eaLnBrk="1" latinLnBrk="0" hangingPunct="1">
        <a:lnSpc>
          <a:spcPct val="85000"/>
        </a:lnSpc>
        <a:spcBef>
          <a:spcPct val="0"/>
        </a:spcBef>
        <a:buNone/>
        <a:defRPr sz="8000" b="0" i="0" kern="1200" cap="none" spc="-3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120000"/>
        </a:lnSpc>
        <a:spcBef>
          <a:spcPts val="2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33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6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svgsilh.com/tag/baby-10.html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://ansp.md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msmps.gov.md/" TargetMode="External"/><Relationship Id="rId5" Type="http://schemas.openxmlformats.org/officeDocument/2006/relationships/hyperlink" Target="https://covidinfo.md/" TargetMode="External"/><Relationship Id="rId4" Type="http://schemas.openxmlformats.org/officeDocument/2006/relationships/hyperlink" Target="https://vaccinare.gov.md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 dirty="0"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643568" y="4302812"/>
            <a:ext cx="20293222" cy="167963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31454">
              <a:lnSpc>
                <a:spcPct val="100000"/>
              </a:lnSpc>
              <a:defRPr sz="10160" spc="-105"/>
            </a:pPr>
            <a:r>
              <a:rPr lang="ro-RO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Raport săptămânal</a:t>
            </a:r>
            <a:br>
              <a:rPr lang="en-US" sz="9600" dirty="0">
                <a:solidFill>
                  <a:srgbClr val="2424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dirty="0"/>
          </a:p>
        </p:txBody>
      </p:sp>
      <p:sp>
        <p:nvSpPr>
          <p:cNvPr id="6" name="privind controlul infecției prin Coronavirusul de tip nou">
            <a:extLst>
              <a:ext uri="{FF2B5EF4-FFF2-40B4-BE49-F238E27FC236}">
                <a16:creationId xmlns:a16="http://schemas.microsoft.com/office/drawing/2014/main" id="{79E47754-E517-4DC4-8A85-377B590E40E8}"/>
              </a:ext>
            </a:extLst>
          </p:cNvPr>
          <p:cNvSpPr txBox="1"/>
          <p:nvPr/>
        </p:nvSpPr>
        <p:spPr>
          <a:xfrm>
            <a:off x="1447210" y="6858000"/>
            <a:ext cx="21489580" cy="2000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Situația epidemiologică privind infecția COVID-19 </a:t>
            </a:r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Procesul de vaccinare împotriva COVID-19</a:t>
            </a: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2037A3F0-CB72-4939-9FF4-2002337C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0624" y="631138"/>
            <a:ext cx="8155360" cy="279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6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523" y="838061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 descriptivă a cazurilor confirmate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62369265-ADEF-4FD5-BB70-807C65D961AA}"/>
              </a:ext>
            </a:extLst>
          </p:cNvPr>
          <p:cNvGrpSpPr/>
          <p:nvPr/>
        </p:nvGrpSpPr>
        <p:grpSpPr>
          <a:xfrm>
            <a:off x="2174681" y="2524635"/>
            <a:ext cx="10017310" cy="923328"/>
            <a:chOff x="0" y="-351964"/>
            <a:chExt cx="17708409" cy="2989332"/>
          </a:xfrm>
        </p:grpSpPr>
        <p:grpSp>
          <p:nvGrpSpPr>
            <p:cNvPr id="22" name="Rectangle 4">
              <a:extLst>
                <a:ext uri="{FF2B5EF4-FFF2-40B4-BE49-F238E27FC236}">
                  <a16:creationId xmlns:a16="http://schemas.microsoft.com/office/drawing/2014/main" id="{E599A54A-DA3D-4892-9AC2-AE4F6AA032EA}"/>
                </a:ext>
              </a:extLst>
            </p:cNvPr>
            <p:cNvGrpSpPr/>
            <p:nvPr/>
          </p:nvGrpSpPr>
          <p:grpSpPr>
            <a:xfrm>
              <a:off x="0" y="-351964"/>
              <a:ext cx="17708409" cy="2989332"/>
              <a:chOff x="0" y="-351962"/>
              <a:chExt cx="17708408" cy="2989329"/>
            </a:xfrm>
          </p:grpSpPr>
          <p:sp>
            <p:nvSpPr>
              <p:cNvPr id="26" name="Rectangle">
                <a:extLst>
                  <a:ext uri="{FF2B5EF4-FFF2-40B4-BE49-F238E27FC236}">
                    <a16:creationId xmlns:a16="http://schemas.microsoft.com/office/drawing/2014/main" id="{E81DB7BA-0B79-4208-9B8C-4F211BAEA414}"/>
                  </a:ext>
                </a:extLst>
              </p:cNvPr>
              <p:cNvSpPr/>
              <p:nvPr/>
            </p:nvSpPr>
            <p:spPr>
              <a:xfrm>
                <a:off x="0" y="0"/>
                <a:ext cx="17708408" cy="2285415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cazuri noi înregistrate astăzi">
                <a:extLst>
                  <a:ext uri="{FF2B5EF4-FFF2-40B4-BE49-F238E27FC236}">
                    <a16:creationId xmlns:a16="http://schemas.microsoft.com/office/drawing/2014/main" id="{A7EB18BF-36EA-437B-8516-480081FB86CB}"/>
                  </a:ext>
                </a:extLst>
              </p:cNvPr>
              <p:cNvSpPr/>
              <p:nvPr/>
            </p:nvSpPr>
            <p:spPr>
              <a:xfrm>
                <a:off x="257783" y="-351962"/>
                <a:ext cx="11109480" cy="298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2400" dirty="0">
                    <a:solidFill>
                      <a:schemeClr val="tx1"/>
                    </a:solidFill>
                  </a:rPr>
                  <a:t>Rata de contagiozitate (</a:t>
                </a:r>
                <a:r>
                  <a:rPr lang="ro-RO" sz="2400" dirty="0" err="1">
                    <a:solidFill>
                      <a:schemeClr val="tx1"/>
                    </a:solidFill>
                  </a:rPr>
                  <a:t>Rt</a:t>
                </a:r>
                <a:r>
                  <a:rPr lang="ro-RO" sz="2400" dirty="0">
                    <a:solidFill>
                      <a:schemeClr val="tx1"/>
                    </a:solidFill>
                  </a:rPr>
                  <a:t>) </a:t>
                </a:r>
              </a:p>
              <a:p>
                <a:pPr algn="ctr"/>
                <a:r>
                  <a:rPr lang="ro-RO" sz="2400" dirty="0">
                    <a:solidFill>
                      <a:schemeClr val="tx1"/>
                    </a:solidFill>
                  </a:rPr>
                  <a:t>Numărul de reproducție efectiv</a:t>
                </a:r>
                <a:endParaRPr sz="2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Rectangle 5">
              <a:extLst>
                <a:ext uri="{FF2B5EF4-FFF2-40B4-BE49-F238E27FC236}">
                  <a16:creationId xmlns:a16="http://schemas.microsoft.com/office/drawing/2014/main" id="{C8DFE2CF-E099-47ED-9A8E-01CD7A6D8FBB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24" name="Rectangle">
                <a:extLst>
                  <a:ext uri="{FF2B5EF4-FFF2-40B4-BE49-F238E27FC236}">
                    <a16:creationId xmlns:a16="http://schemas.microsoft.com/office/drawing/2014/main" id="{67AA6314-8156-4C0B-8AC1-8F81CA326094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+156">
                <a:extLst>
                  <a:ext uri="{FF2B5EF4-FFF2-40B4-BE49-F238E27FC236}">
                    <a16:creationId xmlns:a16="http://schemas.microsoft.com/office/drawing/2014/main" id="{C07A2219-D8ED-4358-AF1A-4A7C76F9039D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1</a:t>
                </a:r>
                <a:r>
                  <a:rPr lang="en-US" sz="3500" b="1" dirty="0">
                    <a:solidFill>
                      <a:schemeClr val="bg1"/>
                    </a:solidFill>
                  </a:rPr>
                  <a:t>.</a:t>
                </a:r>
                <a:r>
                  <a:rPr lang="ro-MD" sz="3500" b="1" dirty="0">
                    <a:solidFill>
                      <a:schemeClr val="bg1"/>
                    </a:solidFill>
                  </a:rPr>
                  <a:t>06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8" name="Group 8">
            <a:extLst>
              <a:ext uri="{FF2B5EF4-FFF2-40B4-BE49-F238E27FC236}">
                <a16:creationId xmlns:a16="http://schemas.microsoft.com/office/drawing/2014/main" id="{C72A1CC7-599D-456B-8C2D-C91C03D53B66}"/>
              </a:ext>
            </a:extLst>
          </p:cNvPr>
          <p:cNvGrpSpPr/>
          <p:nvPr/>
        </p:nvGrpSpPr>
        <p:grpSpPr>
          <a:xfrm>
            <a:off x="2174682" y="3461946"/>
            <a:ext cx="10017310" cy="728574"/>
            <a:chOff x="0" y="-28117"/>
            <a:chExt cx="17708409" cy="2358802"/>
          </a:xfrm>
        </p:grpSpPr>
        <p:grpSp>
          <p:nvGrpSpPr>
            <p:cNvPr id="79" name="Rectangle 4">
              <a:extLst>
                <a:ext uri="{FF2B5EF4-FFF2-40B4-BE49-F238E27FC236}">
                  <a16:creationId xmlns:a16="http://schemas.microsoft.com/office/drawing/2014/main" id="{9EDC548A-F7C8-4F5F-9A1E-6978B7FEC42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83" name="Rectangle">
                <a:extLst>
                  <a:ext uri="{FF2B5EF4-FFF2-40B4-BE49-F238E27FC236}">
                    <a16:creationId xmlns:a16="http://schemas.microsoft.com/office/drawing/2014/main" id="{7A1BE745-7D12-4747-8832-DE369097553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84" name="cazuri noi înregistrate astăzi">
                <a:extLst>
                  <a:ext uri="{FF2B5EF4-FFF2-40B4-BE49-F238E27FC236}">
                    <a16:creationId xmlns:a16="http://schemas.microsoft.com/office/drawing/2014/main" id="{232CE98A-F4BD-4F2D-A7F9-62FB596AAA91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Vârsta medie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0" name="Rectangle 5">
              <a:extLst>
                <a:ext uri="{FF2B5EF4-FFF2-40B4-BE49-F238E27FC236}">
                  <a16:creationId xmlns:a16="http://schemas.microsoft.com/office/drawing/2014/main" id="{1FA9D08C-4AE3-4B19-9ECF-1D6DB2A1B8BD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1" name="Rectangle">
                <a:extLst>
                  <a:ext uri="{FF2B5EF4-FFF2-40B4-BE49-F238E27FC236}">
                    <a16:creationId xmlns:a16="http://schemas.microsoft.com/office/drawing/2014/main" id="{3900F4C3-6773-4C28-B79B-62FB1B52BF2E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2" name="+156">
                <a:extLst>
                  <a:ext uri="{FF2B5EF4-FFF2-40B4-BE49-F238E27FC236}">
                    <a16:creationId xmlns:a16="http://schemas.microsoft.com/office/drawing/2014/main" id="{1569B915-B43C-43B9-A0E5-6DC6E326EE5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 48.0 ani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5" name="Group 8">
            <a:extLst>
              <a:ext uri="{FF2B5EF4-FFF2-40B4-BE49-F238E27FC236}">
                <a16:creationId xmlns:a16="http://schemas.microsoft.com/office/drawing/2014/main" id="{EDB510F7-4F10-4198-8441-C6872937B5A5}"/>
              </a:ext>
            </a:extLst>
          </p:cNvPr>
          <p:cNvGrpSpPr/>
          <p:nvPr/>
        </p:nvGrpSpPr>
        <p:grpSpPr>
          <a:xfrm>
            <a:off x="12768937" y="2605961"/>
            <a:ext cx="10017310" cy="728574"/>
            <a:chOff x="0" y="-28117"/>
            <a:chExt cx="17708409" cy="2358802"/>
          </a:xfrm>
        </p:grpSpPr>
        <p:grpSp>
          <p:nvGrpSpPr>
            <p:cNvPr id="86" name="Rectangle 4">
              <a:extLst>
                <a:ext uri="{FF2B5EF4-FFF2-40B4-BE49-F238E27FC236}">
                  <a16:creationId xmlns:a16="http://schemas.microsoft.com/office/drawing/2014/main" id="{C3528445-046B-41B2-8F1C-C92C46E308DE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0" name="Rectangle">
                <a:extLst>
                  <a:ext uri="{FF2B5EF4-FFF2-40B4-BE49-F238E27FC236}">
                    <a16:creationId xmlns:a16="http://schemas.microsoft.com/office/drawing/2014/main" id="{DDBEE73A-1A15-467F-AD36-FF1D01DA468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1" name="cazuri noi înregistrate astăzi">
                <a:extLst>
                  <a:ext uri="{FF2B5EF4-FFF2-40B4-BE49-F238E27FC236}">
                    <a16:creationId xmlns:a16="http://schemas.microsoft.com/office/drawing/2014/main" id="{84308C58-8278-4B55-80A6-DA135B6CA183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Perioada medie de incubație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7" name="Rectangle 5">
              <a:extLst>
                <a:ext uri="{FF2B5EF4-FFF2-40B4-BE49-F238E27FC236}">
                  <a16:creationId xmlns:a16="http://schemas.microsoft.com/office/drawing/2014/main" id="{E58370A0-D802-4D43-B2D2-050B4474CAAC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8" name="Rectangle">
                <a:extLst>
                  <a:ext uri="{FF2B5EF4-FFF2-40B4-BE49-F238E27FC236}">
                    <a16:creationId xmlns:a16="http://schemas.microsoft.com/office/drawing/2014/main" id="{18E573DD-2AAA-446D-99C5-5A2DC68B7F9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9" name="+156">
                <a:extLst>
                  <a:ext uri="{FF2B5EF4-FFF2-40B4-BE49-F238E27FC236}">
                    <a16:creationId xmlns:a16="http://schemas.microsoft.com/office/drawing/2014/main" id="{88A0A1CA-84E1-4C88-BAFA-9EFE676FE92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 Zile</a:t>
                </a:r>
                <a:endParaRPr sz="3500" b="1" dirty="0"/>
              </a:p>
            </p:txBody>
          </p:sp>
        </p:grpSp>
      </p:grpSp>
      <p:grpSp>
        <p:nvGrpSpPr>
          <p:cNvPr id="92" name="Group 8">
            <a:extLst>
              <a:ext uri="{FF2B5EF4-FFF2-40B4-BE49-F238E27FC236}">
                <a16:creationId xmlns:a16="http://schemas.microsoft.com/office/drawing/2014/main" id="{940DA01C-18A9-4F07-97B6-52BDAD5260F9}"/>
              </a:ext>
            </a:extLst>
          </p:cNvPr>
          <p:cNvGrpSpPr/>
          <p:nvPr/>
        </p:nvGrpSpPr>
        <p:grpSpPr>
          <a:xfrm>
            <a:off x="12768934" y="3447963"/>
            <a:ext cx="10017310" cy="728574"/>
            <a:chOff x="0" y="-28117"/>
            <a:chExt cx="17708409" cy="2358802"/>
          </a:xfrm>
        </p:grpSpPr>
        <p:grpSp>
          <p:nvGrpSpPr>
            <p:cNvPr id="93" name="Rectangle 4">
              <a:extLst>
                <a:ext uri="{FF2B5EF4-FFF2-40B4-BE49-F238E27FC236}">
                  <a16:creationId xmlns:a16="http://schemas.microsoft.com/office/drawing/2014/main" id="{92B4CD9C-9A28-4DF6-B550-7C3888C74A5C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7" name="Rectangle">
                <a:extLst>
                  <a:ext uri="{FF2B5EF4-FFF2-40B4-BE49-F238E27FC236}">
                    <a16:creationId xmlns:a16="http://schemas.microsoft.com/office/drawing/2014/main" id="{36A0CEDD-C333-4DFA-B6A0-5ABA912A193B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8" name="cazuri noi înregistrate astăzi">
                <a:extLst>
                  <a:ext uri="{FF2B5EF4-FFF2-40B4-BE49-F238E27FC236}">
                    <a16:creationId xmlns:a16="http://schemas.microsoft.com/office/drawing/2014/main" id="{BB4208E1-59F6-4864-97C1-A0F1B1B648CA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Mediul Urban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4" name="Rectangle 5">
              <a:extLst>
                <a:ext uri="{FF2B5EF4-FFF2-40B4-BE49-F238E27FC236}">
                  <a16:creationId xmlns:a16="http://schemas.microsoft.com/office/drawing/2014/main" id="{184A8F66-26F7-44F1-9CC0-550F48DC9B2A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95" name="Rectangle">
                <a:extLst>
                  <a:ext uri="{FF2B5EF4-FFF2-40B4-BE49-F238E27FC236}">
                    <a16:creationId xmlns:a16="http://schemas.microsoft.com/office/drawing/2014/main" id="{1E06FA82-7536-426A-81D5-87169ADFB41A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96" name="+156">
                <a:extLst>
                  <a:ext uri="{FF2B5EF4-FFF2-40B4-BE49-F238E27FC236}">
                    <a16:creationId xmlns:a16="http://schemas.microsoft.com/office/drawing/2014/main" id="{3A70BFC5-283C-4BB5-9C14-3FCDD6E7859C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67.7%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9" name="Group 8">
            <a:extLst>
              <a:ext uri="{FF2B5EF4-FFF2-40B4-BE49-F238E27FC236}">
                <a16:creationId xmlns:a16="http://schemas.microsoft.com/office/drawing/2014/main" id="{88312878-556A-488A-B501-F88F0E26EA53}"/>
              </a:ext>
            </a:extLst>
          </p:cNvPr>
          <p:cNvGrpSpPr/>
          <p:nvPr/>
        </p:nvGrpSpPr>
        <p:grpSpPr>
          <a:xfrm>
            <a:off x="2174681" y="4328962"/>
            <a:ext cx="10017310" cy="728574"/>
            <a:chOff x="0" y="-28117"/>
            <a:chExt cx="17708409" cy="2358802"/>
          </a:xfrm>
        </p:grpSpPr>
        <p:grpSp>
          <p:nvGrpSpPr>
            <p:cNvPr id="100" name="Rectangle 4">
              <a:extLst>
                <a:ext uri="{FF2B5EF4-FFF2-40B4-BE49-F238E27FC236}">
                  <a16:creationId xmlns:a16="http://schemas.microsoft.com/office/drawing/2014/main" id="{601252DD-4DC2-499D-B878-766E6DC2DBD4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04" name="Rectangle">
                <a:extLst>
                  <a:ext uri="{FF2B5EF4-FFF2-40B4-BE49-F238E27FC236}">
                    <a16:creationId xmlns:a16="http://schemas.microsoft.com/office/drawing/2014/main" id="{01DDDE0D-8C42-4C5D-9A4F-039C50D622F1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05" name="cazuri noi înregistrate astăzi">
                <a:extLst>
                  <a:ext uri="{FF2B5EF4-FFF2-40B4-BE49-F238E27FC236}">
                    <a16:creationId xmlns:a16="http://schemas.microsoft.com/office/drawing/2014/main" id="{A110AC77-C50F-4747-B68B-1FAB3597926E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Sex Feminin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1" name="Rectangle 5">
              <a:extLst>
                <a:ext uri="{FF2B5EF4-FFF2-40B4-BE49-F238E27FC236}">
                  <a16:creationId xmlns:a16="http://schemas.microsoft.com/office/drawing/2014/main" id="{7CBF189E-E8BF-4C19-A49F-D97F21A002D8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750FD02A-D881-49A3-8600-50FEDF94F90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03" name="+156">
                <a:extLst>
                  <a:ext uri="{FF2B5EF4-FFF2-40B4-BE49-F238E27FC236}">
                    <a16:creationId xmlns:a16="http://schemas.microsoft.com/office/drawing/2014/main" id="{52866704-D061-42B0-B2C2-77435110E39E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58.8%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06" name="Group 8">
            <a:extLst>
              <a:ext uri="{FF2B5EF4-FFF2-40B4-BE49-F238E27FC236}">
                <a16:creationId xmlns:a16="http://schemas.microsoft.com/office/drawing/2014/main" id="{8D4DC8A3-FC1B-45A3-810C-D3CFB1532181}"/>
              </a:ext>
            </a:extLst>
          </p:cNvPr>
          <p:cNvGrpSpPr/>
          <p:nvPr/>
        </p:nvGrpSpPr>
        <p:grpSpPr>
          <a:xfrm>
            <a:off x="12768933" y="4337646"/>
            <a:ext cx="10017310" cy="723273"/>
            <a:chOff x="0" y="-28117"/>
            <a:chExt cx="17708409" cy="2341639"/>
          </a:xfrm>
        </p:grpSpPr>
        <p:grpSp>
          <p:nvGrpSpPr>
            <p:cNvPr id="107" name="Rectangle 4">
              <a:extLst>
                <a:ext uri="{FF2B5EF4-FFF2-40B4-BE49-F238E27FC236}">
                  <a16:creationId xmlns:a16="http://schemas.microsoft.com/office/drawing/2014/main" id="{7DD4D4D2-6050-49AC-B108-B19BE5C7823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11" name="Rectangle">
                <a:extLst>
                  <a:ext uri="{FF2B5EF4-FFF2-40B4-BE49-F238E27FC236}">
                    <a16:creationId xmlns:a16="http://schemas.microsoft.com/office/drawing/2014/main" id="{7FE68BB7-C43F-4188-B8EB-FCE9E0018143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12" name="cazuri noi înregistrate astăzi">
                <a:extLst>
                  <a:ext uri="{FF2B5EF4-FFF2-40B4-BE49-F238E27FC236}">
                    <a16:creationId xmlns:a16="http://schemas.microsoft.com/office/drawing/2014/main" id="{D2495DA6-B3C4-4688-96EA-CFAD79BA6FD7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de import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8" name="Rectangle 5">
              <a:extLst>
                <a:ext uri="{FF2B5EF4-FFF2-40B4-BE49-F238E27FC236}">
                  <a16:creationId xmlns:a16="http://schemas.microsoft.com/office/drawing/2014/main" id="{5CCA7B16-0547-42B1-8065-803D9097B85E}"/>
                </a:ext>
              </a:extLst>
            </p:cNvPr>
            <p:cNvGrpSpPr/>
            <p:nvPr/>
          </p:nvGrpSpPr>
          <p:grpSpPr>
            <a:xfrm>
              <a:off x="11619968" y="-7"/>
              <a:ext cx="6088441" cy="2285421"/>
              <a:chOff x="11619966" y="-3018"/>
              <a:chExt cx="6088440" cy="2285419"/>
            </a:xfrm>
          </p:grpSpPr>
          <p:sp>
            <p:nvSpPr>
              <p:cNvPr id="109" name="Rectangle">
                <a:extLst>
                  <a:ext uri="{FF2B5EF4-FFF2-40B4-BE49-F238E27FC236}">
                    <a16:creationId xmlns:a16="http://schemas.microsoft.com/office/drawing/2014/main" id="{57C7742D-EA0E-4CEE-8C1A-C2369653D1E3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10" name="+156">
                <a:extLst>
                  <a:ext uri="{FF2B5EF4-FFF2-40B4-BE49-F238E27FC236}">
                    <a16:creationId xmlns:a16="http://schemas.microsoft.com/office/drawing/2014/main" id="{CDC1761E-0A9C-4C98-A5A7-7129CDBFA5B0}"/>
                  </a:ext>
                </a:extLst>
              </p:cNvPr>
              <p:cNvSpPr/>
              <p:nvPr/>
            </p:nvSpPr>
            <p:spPr>
              <a:xfrm>
                <a:off x="11619966" y="160414"/>
                <a:ext cx="6088438" cy="19928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2800" b="1" dirty="0">
                    <a:solidFill>
                      <a:schemeClr val="bg1"/>
                    </a:solidFill>
                  </a:rPr>
                  <a:t>0.9% (</a:t>
                </a:r>
                <a:r>
                  <a:rPr lang="ro-MD" sz="2800" b="1" dirty="0">
                    <a:solidFill>
                      <a:schemeClr val="bg1"/>
                    </a:solidFill>
                  </a:rPr>
                  <a:t>2794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  <a:r>
                  <a:rPr lang="ro-RO" sz="2800" b="1" dirty="0">
                    <a:solidFill>
                      <a:schemeClr val="bg1"/>
                    </a:solidFill>
                  </a:rPr>
                  <a:t>cazuri)</a:t>
                </a:r>
                <a:endParaRPr sz="2800" b="1" dirty="0">
                  <a:solidFill>
                    <a:schemeClr val="bg1"/>
                  </a:solidFill>
                </a:endParaRPr>
              </a:p>
            </p:txBody>
          </p:sp>
        </p:grpSp>
      </p:grpSp>
      <p:graphicFrame>
        <p:nvGraphicFramePr>
          <p:cNvPr id="7" name="Diagramă 6">
            <a:extLst>
              <a:ext uri="{FF2B5EF4-FFF2-40B4-BE49-F238E27FC236}">
                <a16:creationId xmlns:a16="http://schemas.microsoft.com/office/drawing/2014/main" id="{AE826351-C247-4938-A733-C3DF4C7AD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403865"/>
              </p:ext>
            </p:extLst>
          </p:nvPr>
        </p:nvGraphicFramePr>
        <p:xfrm>
          <a:off x="1471502" y="5613035"/>
          <a:ext cx="21869907" cy="810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8187F6C1-B5FD-7440-9820-48F6733A09C0}"/>
              </a:ext>
            </a:extLst>
          </p:cNvPr>
          <p:cNvSpPr txBox="1"/>
          <p:nvPr/>
        </p:nvSpPr>
        <p:spPr>
          <a:xfrm>
            <a:off x="8604925" y="5832078"/>
            <a:ext cx="827171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cazuri  316.529 (17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.10.2021</a:t>
            </a: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6895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 dirty="0"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2188029" y="1299023"/>
            <a:ext cx="21031200" cy="144417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1755490">
              <a:defRPr sz="9600" spc="-266"/>
            </a:lvl1pPr>
          </a:lstStyle>
          <a:p>
            <a:r>
              <a:rPr lang="ro-R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Testarea angajaților din instituțiile medicale la </a:t>
            </a:r>
            <a:r>
              <a:rPr lang="ro-RO" sz="67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br>
              <a:rPr lang="ro-RO" sz="8000" b="1" dirty="0">
                <a:solidFill>
                  <a:srgbClr val="1D46F3"/>
                </a:solidFill>
                <a:latin typeface="Open Sans"/>
              </a:rPr>
            </a:br>
            <a:endParaRPr sz="80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50552" y="3306000"/>
            <a:ext cx="17708410" cy="197634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733832"/>
                <a:ext cx="10752128" cy="817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total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447180"/>
                <a:ext cx="5512438" cy="1388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55</a:t>
                </a:r>
                <a:r>
                  <a:rPr lang="ro-RO" sz="6600" b="1" dirty="0">
                    <a:solidFill>
                      <a:schemeClr val="bg1"/>
                    </a:solidFill>
                  </a:rPr>
                  <a:t>.588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4" name="Group 8">
            <a:extLst>
              <a:ext uri="{FF2B5EF4-FFF2-40B4-BE49-F238E27FC236}">
                <a16:creationId xmlns:a16="http://schemas.microsoft.com/office/drawing/2014/main" id="{A7F1BD85-BD75-4CF5-B112-E393279768AD}"/>
              </a:ext>
            </a:extLst>
          </p:cNvPr>
          <p:cNvGrpSpPr/>
          <p:nvPr/>
        </p:nvGrpSpPr>
        <p:grpSpPr>
          <a:xfrm>
            <a:off x="4082061" y="8337167"/>
            <a:ext cx="17708410" cy="2179121"/>
            <a:chOff x="0" y="-2"/>
            <a:chExt cx="17708409" cy="2285416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E98C9B18-454D-4EC9-888D-FF81CE14A2C1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45E50E35-0138-4E49-BB99-3276C014A4A5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0" name="cazuri noi înregistrate astăzi">
                <a:extLst>
                  <a:ext uri="{FF2B5EF4-FFF2-40B4-BE49-F238E27FC236}">
                    <a16:creationId xmlns:a16="http://schemas.microsoft.com/office/drawing/2014/main" id="{797EAA35-7A07-451C-95DF-8B73AB11BD0F}"/>
                  </a:ext>
                </a:extLst>
              </p:cNvPr>
              <p:cNvSpPr/>
              <p:nvPr/>
            </p:nvSpPr>
            <p:spPr>
              <a:xfrm>
                <a:off x="6731593" y="742598"/>
                <a:ext cx="10752128" cy="8002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în ultimele 7 zile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DC4672D5-6216-4174-A7D0-471E5627F1C8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7" name="Rectangle">
                <a:extLst>
                  <a:ext uri="{FF2B5EF4-FFF2-40B4-BE49-F238E27FC236}">
                    <a16:creationId xmlns:a16="http://schemas.microsoft.com/office/drawing/2014/main" id="{6CFFF804-F494-4B93-9746-8A16BC10C36D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8" name="+156">
                <a:extLst>
                  <a:ext uri="{FF2B5EF4-FFF2-40B4-BE49-F238E27FC236}">
                    <a16:creationId xmlns:a16="http://schemas.microsoft.com/office/drawing/2014/main" id="{C9CC88DF-60F2-43EB-95D5-8C85D1318081}"/>
                  </a:ext>
                </a:extLst>
              </p:cNvPr>
              <p:cNvSpPr/>
              <p:nvPr/>
            </p:nvSpPr>
            <p:spPr>
              <a:xfrm>
                <a:off x="484560" y="511762"/>
                <a:ext cx="5512438" cy="12588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426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6780EE86-4681-4522-BD0F-8B33C6DC5E30}"/>
              </a:ext>
            </a:extLst>
          </p:cNvPr>
          <p:cNvGrpSpPr/>
          <p:nvPr/>
        </p:nvGrpSpPr>
        <p:grpSpPr>
          <a:xfrm>
            <a:off x="4050552" y="10982611"/>
            <a:ext cx="17708410" cy="2179122"/>
            <a:chOff x="0" y="-2"/>
            <a:chExt cx="17708409" cy="2285416"/>
          </a:xfrm>
        </p:grpSpPr>
        <p:grpSp>
          <p:nvGrpSpPr>
            <p:cNvPr id="32" name="Rectangle 4">
              <a:extLst>
                <a:ext uri="{FF2B5EF4-FFF2-40B4-BE49-F238E27FC236}">
                  <a16:creationId xmlns:a16="http://schemas.microsoft.com/office/drawing/2014/main" id="{117AE596-2AB1-4C9C-9F70-66EBDCCDCED7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6" name="Rectangle">
                <a:extLst>
                  <a:ext uri="{FF2B5EF4-FFF2-40B4-BE49-F238E27FC236}">
                    <a16:creationId xmlns:a16="http://schemas.microsoft.com/office/drawing/2014/main" id="{B6A059F7-1207-452E-B715-265AD9714F1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7" name="cazuri noi înregistrate astăzi">
                <a:extLst>
                  <a:ext uri="{FF2B5EF4-FFF2-40B4-BE49-F238E27FC236}">
                    <a16:creationId xmlns:a16="http://schemas.microsoft.com/office/drawing/2014/main" id="{D7137698-F937-4BEC-B5BD-3259D7F990EF}"/>
                  </a:ext>
                </a:extLst>
              </p:cNvPr>
              <p:cNvSpPr/>
              <p:nvPr/>
            </p:nvSpPr>
            <p:spPr>
              <a:xfrm>
                <a:off x="6731593" y="742597"/>
                <a:ext cx="10752128" cy="8002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pozitiv în ultimele 7 zile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Rectangle 5">
              <a:extLst>
                <a:ext uri="{FF2B5EF4-FFF2-40B4-BE49-F238E27FC236}">
                  <a16:creationId xmlns:a16="http://schemas.microsoft.com/office/drawing/2014/main" id="{0CF8EC63-FFFC-472C-B2BD-5590E6A912F7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4" name="Rectangle">
                <a:extLst>
                  <a:ext uri="{FF2B5EF4-FFF2-40B4-BE49-F238E27FC236}">
                    <a16:creationId xmlns:a16="http://schemas.microsoft.com/office/drawing/2014/main" id="{958E9109-361D-4263-9185-76310C97151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5" name="+156">
                <a:extLst>
                  <a:ext uri="{FF2B5EF4-FFF2-40B4-BE49-F238E27FC236}">
                    <a16:creationId xmlns:a16="http://schemas.microsoft.com/office/drawing/2014/main" id="{A46A42A0-D3BB-4EA0-962C-9DAA8486E78F}"/>
                  </a:ext>
                </a:extLst>
              </p:cNvPr>
              <p:cNvSpPr/>
              <p:nvPr/>
            </p:nvSpPr>
            <p:spPr>
              <a:xfrm>
                <a:off x="484560" y="511762"/>
                <a:ext cx="5512438" cy="12588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170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8" name="Group 8">
            <a:extLst>
              <a:ext uri="{FF2B5EF4-FFF2-40B4-BE49-F238E27FC236}">
                <a16:creationId xmlns:a16="http://schemas.microsoft.com/office/drawing/2014/main" id="{46CCCD9D-BC51-4673-8079-1E074A8E9199}"/>
              </a:ext>
            </a:extLst>
          </p:cNvPr>
          <p:cNvGrpSpPr/>
          <p:nvPr/>
        </p:nvGrpSpPr>
        <p:grpSpPr>
          <a:xfrm>
            <a:off x="4075362" y="5906333"/>
            <a:ext cx="17708410" cy="1976348"/>
            <a:chOff x="0" y="-2"/>
            <a:chExt cx="17708409" cy="2285416"/>
          </a:xfrm>
        </p:grpSpPr>
        <p:grpSp>
          <p:nvGrpSpPr>
            <p:cNvPr id="39" name="Rectangle 4">
              <a:extLst>
                <a:ext uri="{FF2B5EF4-FFF2-40B4-BE49-F238E27FC236}">
                  <a16:creationId xmlns:a16="http://schemas.microsoft.com/office/drawing/2014/main" id="{09CE44F2-A020-4ABF-8C92-0048357608EB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43B0157C-AC27-4216-A215-9B97636BA2E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4" name="cazuri noi înregistrate astăzi">
                <a:extLst>
                  <a:ext uri="{FF2B5EF4-FFF2-40B4-BE49-F238E27FC236}">
                    <a16:creationId xmlns:a16="http://schemas.microsoft.com/office/drawing/2014/main" id="{32E82C2F-2284-4659-96FF-DBF27A360676}"/>
                  </a:ext>
                </a:extLst>
              </p:cNvPr>
              <p:cNvSpPr/>
              <p:nvPr/>
            </p:nvSpPr>
            <p:spPr>
              <a:xfrm>
                <a:off x="6731593" y="733832"/>
                <a:ext cx="10752128" cy="817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testați pozitiv</a:t>
                </a:r>
              </a:p>
            </p:txBody>
          </p:sp>
        </p:grpSp>
        <p:grpSp>
          <p:nvGrpSpPr>
            <p:cNvPr id="40" name="Rectangle 5">
              <a:extLst>
                <a:ext uri="{FF2B5EF4-FFF2-40B4-BE49-F238E27FC236}">
                  <a16:creationId xmlns:a16="http://schemas.microsoft.com/office/drawing/2014/main" id="{E1499D20-FF3A-4524-A1CF-0BB83AF5FB20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1" name="Rectangle">
                <a:extLst>
                  <a:ext uri="{FF2B5EF4-FFF2-40B4-BE49-F238E27FC236}">
                    <a16:creationId xmlns:a16="http://schemas.microsoft.com/office/drawing/2014/main" id="{A15FDE22-3922-4EC8-A157-15A649BF0203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2" name="+156">
                <a:extLst>
                  <a:ext uri="{FF2B5EF4-FFF2-40B4-BE49-F238E27FC236}">
                    <a16:creationId xmlns:a16="http://schemas.microsoft.com/office/drawing/2014/main" id="{A8ECA64F-AB2C-4646-A314-F37DD7C9FA19}"/>
                  </a:ext>
                </a:extLst>
              </p:cNvPr>
              <p:cNvSpPr/>
              <p:nvPr/>
            </p:nvSpPr>
            <p:spPr>
              <a:xfrm>
                <a:off x="484560" y="447180"/>
                <a:ext cx="5512438" cy="1388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>
                    <a:solidFill>
                      <a:schemeClr val="bg1"/>
                    </a:solidFill>
                  </a:rPr>
                  <a:t>2</a:t>
                </a:r>
                <a:r>
                  <a:rPr lang="ro-MD" sz="6600" b="1" dirty="0">
                    <a:solidFill>
                      <a:schemeClr val="bg1"/>
                    </a:solidFill>
                  </a:rPr>
                  <a:t>1.795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5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044197" y="7010475"/>
            <a:ext cx="4672540" cy="4887835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6765483" y="7061038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2192000" y="7043062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Infirmier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295431"/>
            <a:ext cx="24384000" cy="738386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pPr algn="ctr"/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Personalul instituțiilor medicale infectat cu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1422400" y="3790811"/>
            <a:ext cx="22256914" cy="1876245"/>
            <a:chOff x="0" y="-2"/>
            <a:chExt cx="17754128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54128" cy="2285416"/>
              <a:chOff x="0" y="-1"/>
              <a:chExt cx="17754127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267407" y="694204"/>
                <a:ext cx="11486720" cy="9747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de infectare în rândul lucrătorilor din sistemul medical</a:t>
                </a:r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0" y="410154"/>
                <a:ext cx="5996999" cy="1462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6600" b="1" dirty="0">
                    <a:solidFill>
                      <a:schemeClr val="bg1"/>
                    </a:solidFill>
                  </a:rPr>
                  <a:t>21.795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2192000" y="7079014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1019381" y="8435666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6.491</a:t>
            </a: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6798342" y="8403350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8.894</a:t>
            </a: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2192000" y="8328474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2.929</a:t>
            </a:r>
          </a:p>
        </p:txBody>
      </p:sp>
      <p:grpSp>
        <p:nvGrpSpPr>
          <p:cNvPr id="26" name="Group 32">
            <a:extLst>
              <a:ext uri="{FF2B5EF4-FFF2-40B4-BE49-F238E27FC236}">
                <a16:creationId xmlns:a16="http://schemas.microsoft.com/office/drawing/2014/main" id="{8F75F1C6-729B-0446-845F-47A1689B276A}"/>
              </a:ext>
            </a:extLst>
          </p:cNvPr>
          <p:cNvGrpSpPr/>
          <p:nvPr/>
        </p:nvGrpSpPr>
        <p:grpSpPr>
          <a:xfrm>
            <a:off x="17611479" y="6991428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7" name="Rectangle 33">
              <a:extLst>
                <a:ext uri="{FF2B5EF4-FFF2-40B4-BE49-F238E27FC236}">
                  <a16:creationId xmlns:a16="http://schemas.microsoft.com/office/drawing/2014/main" id="{1957D24A-C2A1-EA49-BD26-CA296265289C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34">
              <a:extLst>
                <a:ext uri="{FF2B5EF4-FFF2-40B4-BE49-F238E27FC236}">
                  <a16:creationId xmlns:a16="http://schemas.microsoft.com/office/drawing/2014/main" id="{595B3213-E140-C543-83BC-064DC12E883E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0" name="Rectangle 34">
            <a:extLst>
              <a:ext uri="{FF2B5EF4-FFF2-40B4-BE49-F238E27FC236}">
                <a16:creationId xmlns:a16="http://schemas.microsoft.com/office/drawing/2014/main" id="{EC18C20E-9B90-614E-970D-80210A6E98DD}"/>
              </a:ext>
            </a:extLst>
          </p:cNvPr>
          <p:cNvSpPr/>
          <p:nvPr/>
        </p:nvSpPr>
        <p:spPr>
          <a:xfrm flipV="1">
            <a:off x="17636295" y="7182278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1" name="+156">
            <a:extLst>
              <a:ext uri="{FF2B5EF4-FFF2-40B4-BE49-F238E27FC236}">
                <a16:creationId xmlns:a16="http://schemas.microsoft.com/office/drawing/2014/main" id="{1CA3F770-1D73-A847-A67D-3A81A6F8B2EC}"/>
              </a:ext>
            </a:extLst>
          </p:cNvPr>
          <p:cNvSpPr/>
          <p:nvPr/>
        </p:nvSpPr>
        <p:spPr>
          <a:xfrm>
            <a:off x="17636295" y="8228545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3.513</a:t>
            </a: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4DA-AB7E-664F-B12C-74AF1D74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974623"/>
            <a:ext cx="22897882" cy="2011324"/>
          </a:xfrm>
        </p:spPr>
        <p:txBody>
          <a:bodyPr>
            <a:normAutofit/>
          </a:bodyPr>
          <a:lstStyle/>
          <a:p>
            <a:pPr algn="ctr"/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Copiii și femeile gravide confirmați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  <a:endParaRPr lang="ro-MD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7088D6-CB2A-2D41-9317-1268E68198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719" b="22788"/>
          <a:stretch/>
        </p:blipFill>
        <p:spPr>
          <a:xfrm>
            <a:off x="16469360" y="2167718"/>
            <a:ext cx="3200400" cy="27649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C554BE1-3F0C-1D4B-B969-6D327C85E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75560" y="2419525"/>
            <a:ext cx="1935480" cy="2764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B17052-EAC6-6E46-B0AE-AB5A246F70F8}"/>
              </a:ext>
            </a:extLst>
          </p:cNvPr>
          <p:cNvSpPr txBox="1"/>
          <p:nvPr/>
        </p:nvSpPr>
        <p:spPr>
          <a:xfrm>
            <a:off x="3102416" y="2909004"/>
            <a:ext cx="748938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20.490 </a:t>
            </a:r>
            <a:r>
              <a:rPr kumimoji="0" lang="en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copii infectați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E14C6-EC1A-2145-92B9-3BD571C5B0C5}"/>
              </a:ext>
            </a:extLst>
          </p:cNvPr>
          <p:cNvSpPr txBox="1"/>
          <p:nvPr/>
        </p:nvSpPr>
        <p:spPr>
          <a:xfrm>
            <a:off x="14581856" y="5147789"/>
            <a:ext cx="748938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</a:t>
            </a:r>
            <a:r>
              <a:rPr kumimoji="0" lang="ro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307</a:t>
            </a:r>
            <a:endParaRPr kumimoji="0" lang="en-MD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4A9966-712C-874A-9DCF-2A8F72EA1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5437"/>
              </p:ext>
            </p:extLst>
          </p:nvPr>
        </p:nvGraphicFramePr>
        <p:xfrm>
          <a:off x="2106589" y="5865155"/>
          <a:ext cx="8118893" cy="622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BC43F4-C951-244E-8A98-D9D3081F96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1802112"/>
              </p:ext>
            </p:extLst>
          </p:nvPr>
        </p:nvGraphicFramePr>
        <p:xfrm>
          <a:off x="12872993" y="5922856"/>
          <a:ext cx="10065657" cy="619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3521345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09605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 descriptivă a deceselor cauzate de </a:t>
            </a:r>
            <a:r>
              <a:rPr lang="ro-RO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endParaRPr sz="6000" b="1" dirty="0">
              <a:solidFill>
                <a:srgbClr val="1D46F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C97619B2-C906-4D39-A01D-7B384618B3AB}"/>
              </a:ext>
            </a:extLst>
          </p:cNvPr>
          <p:cNvGrpSpPr/>
          <p:nvPr/>
        </p:nvGrpSpPr>
        <p:grpSpPr>
          <a:xfrm>
            <a:off x="1518964" y="1904526"/>
            <a:ext cx="10594247" cy="850245"/>
            <a:chOff x="0" y="-2"/>
            <a:chExt cx="17708409" cy="2285417"/>
          </a:xfrm>
        </p:grpSpPr>
        <p:grpSp>
          <p:nvGrpSpPr>
            <p:cNvPr id="49" name="Rectangle 4">
              <a:extLst>
                <a:ext uri="{FF2B5EF4-FFF2-40B4-BE49-F238E27FC236}">
                  <a16:creationId xmlns:a16="http://schemas.microsoft.com/office/drawing/2014/main" id="{C472876B-D996-4232-8AF4-6CF4EA70BC98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3" name="Rectangle">
                <a:extLst>
                  <a:ext uri="{FF2B5EF4-FFF2-40B4-BE49-F238E27FC236}">
                    <a16:creationId xmlns:a16="http://schemas.microsoft.com/office/drawing/2014/main" id="{3A80A110-894D-41DE-9F35-B62D5216B9B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4" name="cazuri noi înregistrate astăzi">
                <a:extLst>
                  <a:ext uri="{FF2B5EF4-FFF2-40B4-BE49-F238E27FC236}">
                    <a16:creationId xmlns:a16="http://schemas.microsoft.com/office/drawing/2014/main" id="{85C875B6-4C30-4E4E-84F2-4824C3C04078}"/>
                  </a:ext>
                </a:extLst>
              </p:cNvPr>
              <p:cNvSpPr/>
              <p:nvPr/>
            </p:nvSpPr>
            <p:spPr>
              <a:xfrm>
                <a:off x="257782" y="170642"/>
                <a:ext cx="11109480" cy="1944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Vârsta medie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Rectangle 5">
              <a:extLst>
                <a:ext uri="{FF2B5EF4-FFF2-40B4-BE49-F238E27FC236}">
                  <a16:creationId xmlns:a16="http://schemas.microsoft.com/office/drawing/2014/main" id="{0F578A82-A325-459C-96D3-EFE26A6C4B06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0927A1A2-439A-4CF3-9B0A-D10C5F865098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2" name="+156">
                <a:extLst>
                  <a:ext uri="{FF2B5EF4-FFF2-40B4-BE49-F238E27FC236}">
                    <a16:creationId xmlns:a16="http://schemas.microsoft.com/office/drawing/2014/main" id="{281E7017-9223-42D9-A1AE-FA4A3EA26D42}"/>
                  </a:ext>
                </a:extLst>
              </p:cNvPr>
              <p:cNvSpPr/>
              <p:nvPr/>
            </p:nvSpPr>
            <p:spPr>
              <a:xfrm>
                <a:off x="11619966" y="184791"/>
                <a:ext cx="6088438" cy="19441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67.8. ani</a:t>
                </a:r>
                <a:endParaRPr sz="3500" b="1" dirty="0"/>
              </a:p>
            </p:txBody>
          </p:sp>
        </p:grpSp>
      </p:grpSp>
      <p:grpSp>
        <p:nvGrpSpPr>
          <p:cNvPr id="83" name="Group 8">
            <a:extLst>
              <a:ext uri="{FF2B5EF4-FFF2-40B4-BE49-F238E27FC236}">
                <a16:creationId xmlns:a16="http://schemas.microsoft.com/office/drawing/2014/main" id="{C749C443-D589-A24D-927F-06BA63C868EE}"/>
              </a:ext>
            </a:extLst>
          </p:cNvPr>
          <p:cNvGrpSpPr/>
          <p:nvPr/>
        </p:nvGrpSpPr>
        <p:grpSpPr>
          <a:xfrm>
            <a:off x="12453917" y="1879303"/>
            <a:ext cx="10594242" cy="877545"/>
            <a:chOff x="0" y="-2"/>
            <a:chExt cx="17708409" cy="2285417"/>
          </a:xfrm>
        </p:grpSpPr>
        <p:grpSp>
          <p:nvGrpSpPr>
            <p:cNvPr id="84" name="Rectangle 4">
              <a:extLst>
                <a:ext uri="{FF2B5EF4-FFF2-40B4-BE49-F238E27FC236}">
                  <a16:creationId xmlns:a16="http://schemas.microsoft.com/office/drawing/2014/main" id="{2327ADEA-D882-6C41-99B9-B633F1FA4654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A7ADF35E-5AE4-EC46-83E4-426D6BB0C550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03" name="cazuri noi înregistrate astăzi">
                <a:extLst>
                  <a:ext uri="{FF2B5EF4-FFF2-40B4-BE49-F238E27FC236}">
                    <a16:creationId xmlns:a16="http://schemas.microsoft.com/office/drawing/2014/main" id="{4351F2D3-11DE-E640-A0C1-EEBB79AC3DA6}"/>
                  </a:ext>
                </a:extLst>
              </p:cNvPr>
              <p:cNvSpPr/>
              <p:nvPr/>
            </p:nvSpPr>
            <p:spPr>
              <a:xfrm>
                <a:off x="257782" y="200883"/>
                <a:ext cx="11109481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Sex feminin</a:t>
                </a:r>
              </a:p>
            </p:txBody>
          </p:sp>
        </p:grpSp>
        <p:grpSp>
          <p:nvGrpSpPr>
            <p:cNvPr id="99" name="Rectangle 5">
              <a:extLst>
                <a:ext uri="{FF2B5EF4-FFF2-40B4-BE49-F238E27FC236}">
                  <a16:creationId xmlns:a16="http://schemas.microsoft.com/office/drawing/2014/main" id="{8F51C35D-B681-E44F-AC9D-E6713F0854B4}"/>
                </a:ext>
              </a:extLst>
            </p:cNvPr>
            <p:cNvGrpSpPr/>
            <p:nvPr/>
          </p:nvGrpSpPr>
          <p:grpSpPr>
            <a:xfrm>
              <a:off x="11543546" y="3011"/>
              <a:ext cx="6164863" cy="2282404"/>
              <a:chOff x="11543544" y="0"/>
              <a:chExt cx="6164862" cy="2282402"/>
            </a:xfrm>
          </p:grpSpPr>
          <p:sp>
            <p:nvSpPr>
              <p:cNvPr id="100" name="Rectangle">
                <a:extLst>
                  <a:ext uri="{FF2B5EF4-FFF2-40B4-BE49-F238E27FC236}">
                    <a16:creationId xmlns:a16="http://schemas.microsoft.com/office/drawing/2014/main" id="{CFAC79F6-00E5-4248-83CE-10D30AB4BA49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01" name="+156">
                <a:extLst>
                  <a:ext uri="{FF2B5EF4-FFF2-40B4-BE49-F238E27FC236}">
                    <a16:creationId xmlns:a16="http://schemas.microsoft.com/office/drawing/2014/main" id="{A4D07E39-926A-664B-830F-B52E22C56F43}"/>
                  </a:ext>
                </a:extLst>
              </p:cNvPr>
              <p:cNvSpPr/>
              <p:nvPr/>
            </p:nvSpPr>
            <p:spPr>
              <a:xfrm>
                <a:off x="11543544" y="215032"/>
                <a:ext cx="6088438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52.1%</a:t>
                </a:r>
                <a:endParaRPr sz="3500" b="1" dirty="0"/>
              </a:p>
            </p:txBody>
          </p:sp>
        </p:grpSp>
      </p:grpSp>
      <p:graphicFrame>
        <p:nvGraphicFramePr>
          <p:cNvPr id="27" name="Diagramă 26">
            <a:extLst>
              <a:ext uri="{FF2B5EF4-FFF2-40B4-BE49-F238E27FC236}">
                <a16:creationId xmlns:a16="http://schemas.microsoft.com/office/drawing/2014/main" id="{3FF213AE-C45E-46EF-9CFC-FD9E96688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263358"/>
              </p:ext>
            </p:extLst>
          </p:nvPr>
        </p:nvGraphicFramePr>
        <p:xfrm>
          <a:off x="1518964" y="5429794"/>
          <a:ext cx="21869907" cy="816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49">
            <a:extLst>
              <a:ext uri="{FF2B5EF4-FFF2-40B4-BE49-F238E27FC236}">
                <a16:creationId xmlns:a16="http://schemas.microsoft.com/office/drawing/2014/main" id="{69631805-3806-4010-B49E-ADA19901D86E}"/>
              </a:ext>
            </a:extLst>
          </p:cNvPr>
          <p:cNvSpPr txBox="1"/>
          <p:nvPr/>
        </p:nvSpPr>
        <p:spPr>
          <a:xfrm>
            <a:off x="7492878" y="5343846"/>
            <a:ext cx="9922076" cy="1179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o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decese  7.241 (17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.10.2021</a:t>
            </a:r>
            <a:r>
              <a:rPr kumimoji="0" lang="ro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B2738FAE-E9C0-4AB1-9A20-38D3A551CC8D}"/>
              </a:ext>
            </a:extLst>
          </p:cNvPr>
          <p:cNvGrpSpPr/>
          <p:nvPr/>
        </p:nvGrpSpPr>
        <p:grpSpPr>
          <a:xfrm>
            <a:off x="1518964" y="2977755"/>
            <a:ext cx="10569274" cy="923327"/>
            <a:chOff x="0" y="-98227"/>
            <a:chExt cx="17708409" cy="2481860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1A95AD65-D785-4DD3-B685-C7D188F2DF75}"/>
                </a:ext>
              </a:extLst>
            </p:cNvPr>
            <p:cNvGrpSpPr/>
            <p:nvPr/>
          </p:nvGrpSpPr>
          <p:grpSpPr>
            <a:xfrm>
              <a:off x="0" y="-98227"/>
              <a:ext cx="17708409" cy="2481860"/>
              <a:chOff x="0" y="-98227"/>
              <a:chExt cx="17708408" cy="2481858"/>
            </a:xfrm>
          </p:grpSpPr>
          <p:sp>
            <p:nvSpPr>
              <p:cNvPr id="32" name="Rectangle">
                <a:extLst>
                  <a:ext uri="{FF2B5EF4-FFF2-40B4-BE49-F238E27FC236}">
                    <a16:creationId xmlns:a16="http://schemas.microsoft.com/office/drawing/2014/main" id="{F7122C58-653B-44FA-873E-5EB8EACF6CD0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cazuri noi înregistrate astăzi">
                <a:extLst>
                  <a:ext uri="{FF2B5EF4-FFF2-40B4-BE49-F238E27FC236}">
                    <a16:creationId xmlns:a16="http://schemas.microsoft.com/office/drawing/2014/main" id="{AA46C5D9-581F-4A87-9D9C-4040918EDA5F}"/>
                  </a:ext>
                </a:extLst>
              </p:cNvPr>
              <p:cNvSpPr/>
              <p:nvPr/>
            </p:nvSpPr>
            <p:spPr>
              <a:xfrm>
                <a:off x="257781" y="-98227"/>
                <a:ext cx="11109480" cy="24818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Decese înregistrate de la începutul campaniei de imunizare</a:t>
                </a:r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A931BCAA-85BD-4F4D-8CD4-E98A2F66F69F}"/>
                </a:ext>
              </a:extLst>
            </p:cNvPr>
            <p:cNvGrpSpPr/>
            <p:nvPr/>
          </p:nvGrpSpPr>
          <p:grpSpPr>
            <a:xfrm>
              <a:off x="11619968" y="3013"/>
              <a:ext cx="6088440" cy="2282404"/>
              <a:chOff x="11619964" y="2"/>
              <a:chExt cx="6088438" cy="2282402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73C8EC44-5F15-4690-B4C0-79B4D4C85A6D}"/>
                  </a:ext>
                </a:extLst>
              </p:cNvPr>
              <p:cNvSpPr/>
              <p:nvPr/>
            </p:nvSpPr>
            <p:spPr>
              <a:xfrm>
                <a:off x="11802849" y="2"/>
                <a:ext cx="5905551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+156">
                <a:extLst>
                  <a:ext uri="{FF2B5EF4-FFF2-40B4-BE49-F238E27FC236}">
                    <a16:creationId xmlns:a16="http://schemas.microsoft.com/office/drawing/2014/main" id="{634A0577-176B-491F-993C-6CDFF5C83F33}"/>
                  </a:ext>
                </a:extLst>
              </p:cNvPr>
              <p:cNvSpPr/>
              <p:nvPr/>
            </p:nvSpPr>
            <p:spPr>
              <a:xfrm>
                <a:off x="11619964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3043</a:t>
                </a:r>
                <a:endParaRPr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EF571633-384A-40EA-BF10-765A808CE6BA}"/>
              </a:ext>
            </a:extLst>
          </p:cNvPr>
          <p:cNvGrpSpPr/>
          <p:nvPr/>
        </p:nvGrpSpPr>
        <p:grpSpPr>
          <a:xfrm>
            <a:off x="1565174" y="4039333"/>
            <a:ext cx="10548035" cy="923327"/>
            <a:chOff x="0" y="-98230"/>
            <a:chExt cx="17708409" cy="2481861"/>
          </a:xfrm>
        </p:grpSpPr>
        <p:grpSp>
          <p:nvGrpSpPr>
            <p:cNvPr id="35" name="Rectangle 4">
              <a:extLst>
                <a:ext uri="{FF2B5EF4-FFF2-40B4-BE49-F238E27FC236}">
                  <a16:creationId xmlns:a16="http://schemas.microsoft.com/office/drawing/2014/main" id="{5240C9BA-8DF5-4DBF-91F6-6164769E2E6A}"/>
                </a:ext>
              </a:extLst>
            </p:cNvPr>
            <p:cNvGrpSpPr/>
            <p:nvPr/>
          </p:nvGrpSpPr>
          <p:grpSpPr>
            <a:xfrm>
              <a:off x="0" y="-98230"/>
              <a:ext cx="17708409" cy="2481861"/>
              <a:chOff x="0" y="-98228"/>
              <a:chExt cx="17708408" cy="2481859"/>
            </a:xfrm>
          </p:grpSpPr>
          <p:sp>
            <p:nvSpPr>
              <p:cNvPr id="39" name="Rectangle">
                <a:extLst>
                  <a:ext uri="{FF2B5EF4-FFF2-40B4-BE49-F238E27FC236}">
                    <a16:creationId xmlns:a16="http://schemas.microsoft.com/office/drawing/2014/main" id="{711C2F7B-1FDE-41AE-B107-18D4BA180565}"/>
                  </a:ext>
                </a:extLst>
              </p:cNvPr>
              <p:cNvSpPr/>
              <p:nvPr/>
            </p:nvSpPr>
            <p:spPr>
              <a:xfrm>
                <a:off x="0" y="0"/>
                <a:ext cx="17708408" cy="2285415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cazuri noi înregistrate astăzi">
                <a:extLst>
                  <a:ext uri="{FF2B5EF4-FFF2-40B4-BE49-F238E27FC236}">
                    <a16:creationId xmlns:a16="http://schemas.microsoft.com/office/drawing/2014/main" id="{9D06D77A-7F23-4035-91D7-EFBA58807209}"/>
                  </a:ext>
                </a:extLst>
              </p:cNvPr>
              <p:cNvSpPr/>
              <p:nvPr/>
            </p:nvSpPr>
            <p:spPr>
              <a:xfrm>
                <a:off x="257781" y="-98228"/>
                <a:ext cx="11109480" cy="24818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inclusiv la persoane </a:t>
                </a:r>
              </a:p>
              <a:p>
                <a:pPr algn="ctr"/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vaccinate cu schema completa </a:t>
                </a:r>
              </a:p>
            </p:txBody>
          </p:sp>
        </p:grpSp>
        <p:grpSp>
          <p:nvGrpSpPr>
            <p:cNvPr id="36" name="Rectangle 5">
              <a:extLst>
                <a:ext uri="{FF2B5EF4-FFF2-40B4-BE49-F238E27FC236}">
                  <a16:creationId xmlns:a16="http://schemas.microsoft.com/office/drawing/2014/main" id="{8332AE16-7C48-422B-920E-1F2CBB66CCD6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6BE68C0A-176B-4982-9C29-872DB52721E1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+156">
                <a:extLst>
                  <a:ext uri="{FF2B5EF4-FFF2-40B4-BE49-F238E27FC236}">
                    <a16:creationId xmlns:a16="http://schemas.microsoft.com/office/drawing/2014/main" id="{20B505D1-F65C-4F80-8A11-B5C6A2485AD6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93</a:t>
                </a:r>
                <a:endParaRPr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1" name="Group 8">
            <a:extLst>
              <a:ext uri="{FF2B5EF4-FFF2-40B4-BE49-F238E27FC236}">
                <a16:creationId xmlns:a16="http://schemas.microsoft.com/office/drawing/2014/main" id="{BF66AF2E-2DCE-4646-AC14-2C7172A651A3}"/>
              </a:ext>
            </a:extLst>
          </p:cNvPr>
          <p:cNvGrpSpPr/>
          <p:nvPr/>
        </p:nvGrpSpPr>
        <p:grpSpPr>
          <a:xfrm>
            <a:off x="12453917" y="3009276"/>
            <a:ext cx="10548521" cy="850245"/>
            <a:chOff x="0" y="-3"/>
            <a:chExt cx="17708409" cy="2285418"/>
          </a:xfrm>
        </p:grpSpPr>
        <p:grpSp>
          <p:nvGrpSpPr>
            <p:cNvPr id="42" name="Rectangle 4">
              <a:extLst>
                <a:ext uri="{FF2B5EF4-FFF2-40B4-BE49-F238E27FC236}">
                  <a16:creationId xmlns:a16="http://schemas.microsoft.com/office/drawing/2014/main" id="{74CEA861-3031-40E6-85DE-F704CBD0B529}"/>
                </a:ext>
              </a:extLst>
            </p:cNvPr>
            <p:cNvGrpSpPr/>
            <p:nvPr/>
          </p:nvGrpSpPr>
          <p:grpSpPr>
            <a:xfrm>
              <a:off x="0" y="-3"/>
              <a:ext cx="17708409" cy="2285416"/>
              <a:chOff x="0" y="-1"/>
              <a:chExt cx="17708408" cy="2285414"/>
            </a:xfrm>
          </p:grpSpPr>
          <p:sp>
            <p:nvSpPr>
              <p:cNvPr id="46" name="Rectangle">
                <a:extLst>
                  <a:ext uri="{FF2B5EF4-FFF2-40B4-BE49-F238E27FC236}">
                    <a16:creationId xmlns:a16="http://schemas.microsoft.com/office/drawing/2014/main" id="{95070E7A-4800-4BED-BD42-8BCA04AB6F26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cazuri noi înregistrate astăzi">
                <a:extLst>
                  <a:ext uri="{FF2B5EF4-FFF2-40B4-BE49-F238E27FC236}">
                    <a16:creationId xmlns:a16="http://schemas.microsoft.com/office/drawing/2014/main" id="{952A6699-D37E-4C57-B1A4-FAA5116A5E82}"/>
                  </a:ext>
                </a:extLst>
              </p:cNvPr>
              <p:cNvSpPr/>
              <p:nvPr/>
            </p:nvSpPr>
            <p:spPr>
              <a:xfrm>
                <a:off x="257781" y="398141"/>
                <a:ext cx="11109480" cy="14891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it-IT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Decese înregistrate în săpt</a:t>
                </a:r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it-IT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</a:t>
                </a:r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43" name="Rectangle 5">
              <a:extLst>
                <a:ext uri="{FF2B5EF4-FFF2-40B4-BE49-F238E27FC236}">
                  <a16:creationId xmlns:a16="http://schemas.microsoft.com/office/drawing/2014/main" id="{E7B90D5F-E8A0-403D-854B-298EB06EE694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44" name="Rectangle">
                <a:extLst>
                  <a:ext uri="{FF2B5EF4-FFF2-40B4-BE49-F238E27FC236}">
                    <a16:creationId xmlns:a16="http://schemas.microsoft.com/office/drawing/2014/main" id="{B5DEEE8E-BE70-423B-A22F-10AAEFA38976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+156">
                <a:extLst>
                  <a:ext uri="{FF2B5EF4-FFF2-40B4-BE49-F238E27FC236}">
                    <a16:creationId xmlns:a16="http://schemas.microsoft.com/office/drawing/2014/main" id="{EF5FC986-7E08-4A62-BEAD-B4FA5AD8A830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217</a:t>
                </a:r>
                <a:endParaRPr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5" name="Group 8">
            <a:extLst>
              <a:ext uri="{FF2B5EF4-FFF2-40B4-BE49-F238E27FC236}">
                <a16:creationId xmlns:a16="http://schemas.microsoft.com/office/drawing/2014/main" id="{5A2AAAF5-0B4E-4B16-87AB-9DC8703DA4A8}"/>
              </a:ext>
            </a:extLst>
          </p:cNvPr>
          <p:cNvGrpSpPr/>
          <p:nvPr/>
        </p:nvGrpSpPr>
        <p:grpSpPr>
          <a:xfrm>
            <a:off x="12453916" y="4002790"/>
            <a:ext cx="10548035" cy="923328"/>
            <a:chOff x="0" y="-98230"/>
            <a:chExt cx="17708409" cy="2481861"/>
          </a:xfrm>
        </p:grpSpPr>
        <p:grpSp>
          <p:nvGrpSpPr>
            <p:cNvPr id="56" name="Rectangle 4">
              <a:extLst>
                <a:ext uri="{FF2B5EF4-FFF2-40B4-BE49-F238E27FC236}">
                  <a16:creationId xmlns:a16="http://schemas.microsoft.com/office/drawing/2014/main" id="{F7E43620-E73F-4411-BC81-6D279833363A}"/>
                </a:ext>
              </a:extLst>
            </p:cNvPr>
            <p:cNvGrpSpPr/>
            <p:nvPr/>
          </p:nvGrpSpPr>
          <p:grpSpPr>
            <a:xfrm>
              <a:off x="0" y="-98230"/>
              <a:ext cx="17708409" cy="2481861"/>
              <a:chOff x="0" y="-98228"/>
              <a:chExt cx="17708408" cy="2481859"/>
            </a:xfrm>
          </p:grpSpPr>
          <p:sp>
            <p:nvSpPr>
              <p:cNvPr id="60" name="Rectangle">
                <a:extLst>
                  <a:ext uri="{FF2B5EF4-FFF2-40B4-BE49-F238E27FC236}">
                    <a16:creationId xmlns:a16="http://schemas.microsoft.com/office/drawing/2014/main" id="{62ED1907-B344-4723-94FC-481F80EDB5F1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cazuri noi înregistrate astăzi">
                <a:extLst>
                  <a:ext uri="{FF2B5EF4-FFF2-40B4-BE49-F238E27FC236}">
                    <a16:creationId xmlns:a16="http://schemas.microsoft.com/office/drawing/2014/main" id="{2CDE1637-68FE-4E08-B186-C97B16AACC7B}"/>
                  </a:ext>
                </a:extLst>
              </p:cNvPr>
              <p:cNvSpPr/>
              <p:nvPr/>
            </p:nvSpPr>
            <p:spPr>
              <a:xfrm>
                <a:off x="257783" y="-98228"/>
                <a:ext cx="11109480" cy="24818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inclusiv la persoane </a:t>
                </a:r>
              </a:p>
              <a:p>
                <a:pPr algn="ctr"/>
                <a:r>
                  <a:rPr lang="ro-MD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vaccinate cu schema completa </a:t>
                </a:r>
              </a:p>
            </p:txBody>
          </p:sp>
        </p:grpSp>
        <p:grpSp>
          <p:nvGrpSpPr>
            <p:cNvPr id="57" name="Rectangle 5">
              <a:extLst>
                <a:ext uri="{FF2B5EF4-FFF2-40B4-BE49-F238E27FC236}">
                  <a16:creationId xmlns:a16="http://schemas.microsoft.com/office/drawing/2014/main" id="{72F2BC35-ED5B-4ACB-AE04-7276D7F7BC49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58" name="Rectangle">
                <a:extLst>
                  <a:ext uri="{FF2B5EF4-FFF2-40B4-BE49-F238E27FC236}">
                    <a16:creationId xmlns:a16="http://schemas.microsoft.com/office/drawing/2014/main" id="{C7A87ABC-6034-47C8-ADBC-A3AE3AEA28C2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+156">
                <a:extLst>
                  <a:ext uri="{FF2B5EF4-FFF2-40B4-BE49-F238E27FC236}">
                    <a16:creationId xmlns:a16="http://schemas.microsoft.com/office/drawing/2014/main" id="{AD700B6E-5340-4DDF-B15F-16A56C6F517C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endParaRPr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992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9DE6BE6-FC6D-4EE9-8134-5F85DCA11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281161"/>
              </p:ext>
            </p:extLst>
          </p:nvPr>
        </p:nvGraphicFramePr>
        <p:xfrm>
          <a:off x="1124237" y="2679405"/>
          <a:ext cx="23011670" cy="1043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83467" y="12902138"/>
            <a:ext cx="240770" cy="4308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ro-MD" dirty="0"/>
              <a:t>.</a:t>
            </a:r>
            <a:endParaRPr dirty="0"/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F6F6F5E0-0250-40CD-B2E5-F6DF7923FA00}"/>
              </a:ext>
            </a:extLst>
          </p:cNvPr>
          <p:cNvSpPr txBox="1"/>
          <p:nvPr/>
        </p:nvSpPr>
        <p:spPr>
          <a:xfrm>
            <a:off x="1513815" y="448561"/>
            <a:ext cx="2128239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Mortalitatea totală la 100 mii populație distribuită după teritorii administrative (17</a:t>
            </a:r>
            <a:r>
              <a:rPr lang="en-US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10.2021) COVID-19 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867D159E-271C-4226-BCD5-62574D5DD8E3}"/>
              </a:ext>
            </a:extLst>
          </p:cNvPr>
          <p:cNvSpPr/>
          <p:nvPr/>
        </p:nvSpPr>
        <p:spPr>
          <a:xfrm>
            <a:off x="12547440" y="4683835"/>
            <a:ext cx="89931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totală la 100 mii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 – 194 </a:t>
            </a:r>
          </a:p>
        </p:txBody>
      </p:sp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62784D1D-3A85-4E1A-A97B-D42264E6E8FA}"/>
              </a:ext>
            </a:extLst>
          </p:cNvPr>
          <p:cNvCxnSpPr>
            <a:cxnSpLocks/>
          </p:cNvCxnSpPr>
          <p:nvPr/>
        </p:nvCxnSpPr>
        <p:spPr>
          <a:xfrm>
            <a:off x="2538688" y="7293600"/>
            <a:ext cx="211213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BF064AA-D892-4605-824A-293A71169907}"/>
              </a:ext>
            </a:extLst>
          </p:cNvPr>
          <p:cNvSpPr txBox="1"/>
          <p:nvPr/>
        </p:nvSpPr>
        <p:spPr>
          <a:xfrm>
            <a:off x="10862964" y="565016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129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6E3D893-D2CF-46B0-B414-B404D6A64C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1148443"/>
              </p:ext>
            </p:extLst>
          </p:nvPr>
        </p:nvGraphicFramePr>
        <p:xfrm>
          <a:off x="1017913" y="2956803"/>
          <a:ext cx="22309920" cy="1000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62784D1D-3A85-4E1A-A97B-D42264E6E8FA}"/>
              </a:ext>
            </a:extLst>
          </p:cNvPr>
          <p:cNvCxnSpPr>
            <a:cxnSpLocks/>
          </p:cNvCxnSpPr>
          <p:nvPr/>
        </p:nvCxnSpPr>
        <p:spPr>
          <a:xfrm>
            <a:off x="2125487" y="7947339"/>
            <a:ext cx="210109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83467" y="12902138"/>
            <a:ext cx="240770" cy="4308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ro-MD" dirty="0"/>
              <a:t>.</a:t>
            </a:r>
            <a:endParaRPr dirty="0"/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F6F6F5E0-0250-40CD-B2E5-F6DF7923FA00}"/>
              </a:ext>
            </a:extLst>
          </p:cNvPr>
          <p:cNvSpPr txBox="1"/>
          <p:nvPr/>
        </p:nvSpPr>
        <p:spPr>
          <a:xfrm>
            <a:off x="1513815" y="448561"/>
            <a:ext cx="2128239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Mortalitatea săptămânală la 100 mii populație distribuită după teritorii administrative (17.10.2021) COVID-19 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867D159E-271C-4226-BCD5-62574D5DD8E3}"/>
              </a:ext>
            </a:extLst>
          </p:cNvPr>
          <p:cNvSpPr/>
          <p:nvPr/>
        </p:nvSpPr>
        <p:spPr>
          <a:xfrm>
            <a:off x="11905441" y="4683835"/>
            <a:ext cx="10277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săptămânală la 100 mii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 – 5.8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76A20E-46EA-42C2-8487-446A024904A1}"/>
              </a:ext>
            </a:extLst>
          </p:cNvPr>
          <p:cNvSpPr txBox="1"/>
          <p:nvPr/>
        </p:nvSpPr>
        <p:spPr>
          <a:xfrm>
            <a:off x="10862964" y="565016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5.7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1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D143-D5D2-8C41-B51D-DEBE9747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de import</a:t>
            </a:r>
            <a:b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17.10</a:t>
            </a:r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296EA-1437-794D-A480-4F43C8242D7B}"/>
              </a:ext>
            </a:extLst>
          </p:cNvPr>
          <p:cNvSpPr txBox="1"/>
          <p:nvPr/>
        </p:nvSpPr>
        <p:spPr>
          <a:xfrm>
            <a:off x="10603097" y="1541778"/>
            <a:ext cx="109840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total de import –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2.794</a:t>
            </a:r>
            <a:r>
              <a:rPr lang="ro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</a:p>
          <a:p>
            <a:pPr algn="l"/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de import în săptămâna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2021</a:t>
            </a:r>
          </a:p>
          <a:p>
            <a:pPr algn="l"/>
            <a:r>
              <a:rPr lang="en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en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cazuri de import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2A92F98-9DC5-4473-9DF9-713DA7788453}"/>
              </a:ext>
            </a:extLst>
          </p:cNvPr>
          <p:cNvSpPr txBox="1"/>
          <p:nvPr/>
        </p:nvSpPr>
        <p:spPr>
          <a:xfrm>
            <a:off x="2946699" y="3565951"/>
            <a:ext cx="4659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17.10</a:t>
            </a:r>
            <a:r>
              <a:rPr lang="en-MD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189A652-CDA6-4192-A945-8DA9BEE0EB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160611"/>
              </p:ext>
            </p:extLst>
          </p:nvPr>
        </p:nvGraphicFramePr>
        <p:xfrm>
          <a:off x="9207062" y="3995583"/>
          <a:ext cx="14819586" cy="8900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3812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92000" y="0"/>
            <a:ext cx="12192000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369"/>
          <a:stretch>
            <a:fillRect/>
          </a:stretch>
        </p:blipFill>
        <p:spPr>
          <a:xfrm>
            <a:off x="12192000" y="2555250"/>
            <a:ext cx="12192000" cy="927099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25600" y="3592733"/>
            <a:ext cx="9574835" cy="2370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Procesul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împotriva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COVID-19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1706342" y="12105759"/>
            <a:ext cx="666388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199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jaVu Serif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17.10.2021</a:t>
            </a: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84B5CCA2-B14C-4EDF-96F4-7030CFE90F81}"/>
              </a:ext>
            </a:extLst>
          </p:cNvPr>
          <p:cNvSpPr txBox="1"/>
          <p:nvPr/>
        </p:nvSpPr>
        <p:spPr>
          <a:xfrm>
            <a:off x="1367805" y="1315200"/>
            <a:ext cx="9300196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Vaccinarea</a:t>
            </a:r>
            <a:r>
              <a:rPr kumimoji="0" lang="en-US" sz="4000" b="1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salvează</a:t>
            </a:r>
            <a:r>
              <a:rPr kumimoji="0" lang="en-US" sz="4000" b="1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vieți</a:t>
            </a:r>
            <a:endParaRPr kumimoji="0" lang="en-US" sz="4000" b="1" i="0" u="none" strike="noStrike" kern="1200" cap="none" spc="-3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mo Bold" panose="020B0604020202020204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11" name="Imagine 10">
            <a:extLst>
              <a:ext uri="{FF2B5EF4-FFF2-40B4-BE49-F238E27FC236}">
                <a16:creationId xmlns:a16="http://schemas.microsoft.com/office/drawing/2014/main" id="{C112FB47-3D2E-4206-9A20-B1CFB5D11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571" y="9410740"/>
            <a:ext cx="1641999" cy="1780187"/>
          </a:xfrm>
          <a:prstGeom prst="rect">
            <a:avLst/>
          </a:prstGeom>
        </p:spPr>
      </p:pic>
      <p:pic>
        <p:nvPicPr>
          <p:cNvPr id="12" name="Imagine 11">
            <a:extLst>
              <a:ext uri="{FF2B5EF4-FFF2-40B4-BE49-F238E27FC236}">
                <a16:creationId xmlns:a16="http://schemas.microsoft.com/office/drawing/2014/main" id="{A494526D-6B85-4B3F-AF2B-968156E2A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398" y="9678447"/>
            <a:ext cx="3950551" cy="910415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AA3D225F-8B2A-4715-8048-1483D3233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53" y="9029431"/>
            <a:ext cx="5233567" cy="21614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>
            <a:extLst>
              <a:ext uri="{FF2B5EF4-FFF2-40B4-BE49-F238E27FC236}">
                <a16:creationId xmlns:a16="http://schemas.microsoft.com/office/drawing/2014/main" id="{DBED5460-B831-448D-978C-49407EA00697}"/>
              </a:ext>
            </a:extLst>
          </p:cNvPr>
          <p:cNvSpPr txBox="1"/>
          <p:nvPr/>
        </p:nvSpPr>
        <p:spPr>
          <a:xfrm>
            <a:off x="1090428" y="1625601"/>
            <a:ext cx="22711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Loturi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anti-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recepționate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ro-RO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R</a:t>
            </a:r>
            <a:r>
              <a:rPr kumimoji="0" lang="ro-RO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epublica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Moldova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4" name="Diagramă 3">
            <a:extLst>
              <a:ext uri="{FF2B5EF4-FFF2-40B4-BE49-F238E27FC236}">
                <a16:creationId xmlns:a16="http://schemas.microsoft.com/office/drawing/2014/main" id="{166C92F0-73F8-4438-99F3-A2C10AD6D941}"/>
              </a:ext>
            </a:extLst>
          </p:cNvPr>
          <p:cNvGraphicFramePr>
            <a:graphicFrameLocks/>
          </p:cNvGraphicFramePr>
          <p:nvPr/>
        </p:nvGraphicFramePr>
        <p:xfrm>
          <a:off x="1524000" y="4419600"/>
          <a:ext cx="21844000" cy="701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942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133162" y="1719354"/>
            <a:ext cx="11899174" cy="2499692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(17.10.2021)</a:t>
            </a:r>
            <a:r>
              <a:rPr lang="en-US" sz="6600" b="1" dirty="0">
                <a:solidFill>
                  <a:srgbClr val="1D46F3"/>
                </a:solidFill>
                <a:latin typeface="Open Sans"/>
              </a:rPr>
              <a:t> </a:t>
            </a:r>
            <a:r>
              <a:rPr lang="ro-RO" sz="6600" b="1" dirty="0">
                <a:solidFill>
                  <a:srgbClr val="1D46F3"/>
                </a:solidFill>
                <a:latin typeface="Open Sans"/>
              </a:rPr>
              <a:t> </a:t>
            </a:r>
            <a:endParaRPr sz="6600" b="1" dirty="0">
              <a:solidFill>
                <a:srgbClr val="1D46F3"/>
              </a:solidFill>
              <a:latin typeface="Open Sans"/>
            </a:endParaRP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76738" y="3922529"/>
            <a:ext cx="17915936" cy="1200329"/>
            <a:chOff x="-155974" y="-62158"/>
            <a:chExt cx="17864383" cy="2412745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Numărul total de cazuri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155974" y="-62158"/>
              <a:ext cx="6244415" cy="2412745"/>
              <a:chOff x="-155975" y="-65169"/>
              <a:chExt cx="6244414" cy="241274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55975" y="-3"/>
                <a:ext cx="6244414" cy="2282401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59" y="-65169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316.529</a:t>
                </a:r>
              </a:p>
            </p:txBody>
          </p:sp>
        </p:grpSp>
      </p:grpSp>
      <p:grpSp>
        <p:nvGrpSpPr>
          <p:cNvPr id="45" name="Group 8">
            <a:extLst>
              <a:ext uri="{FF2B5EF4-FFF2-40B4-BE49-F238E27FC236}">
                <a16:creationId xmlns:a16="http://schemas.microsoft.com/office/drawing/2014/main" id="{182FB8CB-7888-46CC-AD36-BBF03E2C5114}"/>
              </a:ext>
            </a:extLst>
          </p:cNvPr>
          <p:cNvGrpSpPr/>
          <p:nvPr/>
        </p:nvGrpSpPr>
        <p:grpSpPr>
          <a:xfrm>
            <a:off x="4133162" y="5322676"/>
            <a:ext cx="17759512" cy="1200329"/>
            <a:chOff x="0" y="-62158"/>
            <a:chExt cx="17708409" cy="2412744"/>
          </a:xfrm>
        </p:grpSpPr>
        <p:grpSp>
          <p:nvGrpSpPr>
            <p:cNvPr id="46" name="Rectangle 4">
              <a:extLst>
                <a:ext uri="{FF2B5EF4-FFF2-40B4-BE49-F238E27FC236}">
                  <a16:creationId xmlns:a16="http://schemas.microsoft.com/office/drawing/2014/main" id="{0B88F2AC-851B-435F-9310-AFF9CA7E02BF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0" name="Rectangle">
                <a:extLst>
                  <a:ext uri="{FF2B5EF4-FFF2-40B4-BE49-F238E27FC236}">
                    <a16:creationId xmlns:a16="http://schemas.microsoft.com/office/drawing/2014/main" id="{CFE505BA-F8B1-40E1-93A7-5E8282D3E83F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1" name="cazuri noi înregistrate astăzi">
                <a:extLst>
                  <a:ext uri="{FF2B5EF4-FFF2-40B4-BE49-F238E27FC236}">
                    <a16:creationId xmlns:a16="http://schemas.microsoft.com/office/drawing/2014/main" id="{69C4FDB1-7BB5-4125-BA31-F04F17B8F54D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Persoane vindecate</a:t>
                </a:r>
              </a:p>
            </p:txBody>
          </p:sp>
        </p:grpSp>
        <p:grpSp>
          <p:nvGrpSpPr>
            <p:cNvPr id="47" name="Rectangle 5">
              <a:extLst>
                <a:ext uri="{FF2B5EF4-FFF2-40B4-BE49-F238E27FC236}">
                  <a16:creationId xmlns:a16="http://schemas.microsoft.com/office/drawing/2014/main" id="{EB4757ED-FCD5-4A16-A8D9-CD93EC15ADC9}"/>
                </a:ext>
              </a:extLst>
            </p:cNvPr>
            <p:cNvGrpSpPr/>
            <p:nvPr/>
          </p:nvGrpSpPr>
          <p:grpSpPr>
            <a:xfrm>
              <a:off x="0" y="-62158"/>
              <a:ext cx="6088441" cy="2412744"/>
              <a:chOff x="-1" y="-65169"/>
              <a:chExt cx="6088440" cy="2412741"/>
            </a:xfrm>
          </p:grpSpPr>
          <p:sp>
            <p:nvSpPr>
              <p:cNvPr id="48" name="Rectangle">
                <a:extLst>
                  <a:ext uri="{FF2B5EF4-FFF2-40B4-BE49-F238E27FC236}">
                    <a16:creationId xmlns:a16="http://schemas.microsoft.com/office/drawing/2014/main" id="{177E6050-E935-40B8-940B-18A000C30DD6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49" name="+156">
                <a:extLst>
                  <a:ext uri="{FF2B5EF4-FFF2-40B4-BE49-F238E27FC236}">
                    <a16:creationId xmlns:a16="http://schemas.microsoft.com/office/drawing/2014/main" id="{4DC4A1FF-5B92-4BC4-97AA-AA2FCF591E30}"/>
                  </a:ext>
                </a:extLst>
              </p:cNvPr>
              <p:cNvSpPr/>
              <p:nvPr/>
            </p:nvSpPr>
            <p:spPr>
              <a:xfrm>
                <a:off x="484559" y="-65169"/>
                <a:ext cx="5512438" cy="24127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296.577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2" name="Group 8">
            <a:extLst>
              <a:ext uri="{FF2B5EF4-FFF2-40B4-BE49-F238E27FC236}">
                <a16:creationId xmlns:a16="http://schemas.microsoft.com/office/drawing/2014/main" id="{EEC5439C-0F3F-4545-9A06-80BBCF88EE3C}"/>
              </a:ext>
            </a:extLst>
          </p:cNvPr>
          <p:cNvGrpSpPr/>
          <p:nvPr/>
        </p:nvGrpSpPr>
        <p:grpSpPr>
          <a:xfrm>
            <a:off x="4133162" y="6739968"/>
            <a:ext cx="17759512" cy="1200329"/>
            <a:chOff x="0" y="-62160"/>
            <a:chExt cx="17708409" cy="2412745"/>
          </a:xfrm>
        </p:grpSpPr>
        <p:grpSp>
          <p:nvGrpSpPr>
            <p:cNvPr id="53" name="Rectangle 4">
              <a:extLst>
                <a:ext uri="{FF2B5EF4-FFF2-40B4-BE49-F238E27FC236}">
                  <a16:creationId xmlns:a16="http://schemas.microsoft.com/office/drawing/2014/main" id="{1AD2E764-28E2-464D-A797-2CF0D2C9F528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7" name="Rectangle">
                <a:extLst>
                  <a:ext uri="{FF2B5EF4-FFF2-40B4-BE49-F238E27FC236}">
                    <a16:creationId xmlns:a16="http://schemas.microsoft.com/office/drawing/2014/main" id="{8259D65F-5FF4-4861-BC5C-A470683DBF5E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8" name="cazuri noi înregistrate astăzi">
                <a:extLst>
                  <a:ext uri="{FF2B5EF4-FFF2-40B4-BE49-F238E27FC236}">
                    <a16:creationId xmlns:a16="http://schemas.microsoft.com/office/drawing/2014/main" id="{E2E4A000-B9FF-4488-B8FF-05C4D23C21BA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decese</a:t>
                </a:r>
              </a:p>
            </p:txBody>
          </p:sp>
        </p:grpSp>
        <p:grpSp>
          <p:nvGrpSpPr>
            <p:cNvPr id="54" name="Rectangle 5">
              <a:extLst>
                <a:ext uri="{FF2B5EF4-FFF2-40B4-BE49-F238E27FC236}">
                  <a16:creationId xmlns:a16="http://schemas.microsoft.com/office/drawing/2014/main" id="{7719E4E3-8C70-422A-8EE2-0E3FA95951C8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55" name="Rectangle">
                <a:extLst>
                  <a:ext uri="{FF2B5EF4-FFF2-40B4-BE49-F238E27FC236}">
                    <a16:creationId xmlns:a16="http://schemas.microsoft.com/office/drawing/2014/main" id="{DED7626F-8198-4AC3-983F-5534FA5E4BB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6" name="+156">
                <a:extLst>
                  <a:ext uri="{FF2B5EF4-FFF2-40B4-BE49-F238E27FC236}">
                    <a16:creationId xmlns:a16="http://schemas.microsoft.com/office/drawing/2014/main" id="{4CEB1DE0-29DB-4B25-B174-E2C44451B940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7241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9" name="Group 8">
            <a:extLst>
              <a:ext uri="{FF2B5EF4-FFF2-40B4-BE49-F238E27FC236}">
                <a16:creationId xmlns:a16="http://schemas.microsoft.com/office/drawing/2014/main" id="{35157A51-F592-449C-B715-F1006E43F5F4}"/>
              </a:ext>
            </a:extLst>
          </p:cNvPr>
          <p:cNvGrpSpPr/>
          <p:nvPr/>
        </p:nvGrpSpPr>
        <p:grpSpPr>
          <a:xfrm>
            <a:off x="4133162" y="8155761"/>
            <a:ext cx="17759512" cy="1200329"/>
            <a:chOff x="0" y="-62160"/>
            <a:chExt cx="17708409" cy="2412745"/>
          </a:xfrm>
        </p:grpSpPr>
        <p:grpSp>
          <p:nvGrpSpPr>
            <p:cNvPr id="60" name="Rectangle 4">
              <a:extLst>
                <a:ext uri="{FF2B5EF4-FFF2-40B4-BE49-F238E27FC236}">
                  <a16:creationId xmlns:a16="http://schemas.microsoft.com/office/drawing/2014/main" id="{F8FEFA46-AD02-4594-838A-3B4832FA98B3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64" name="Rectangle">
                <a:extLst>
                  <a:ext uri="{FF2B5EF4-FFF2-40B4-BE49-F238E27FC236}">
                    <a16:creationId xmlns:a16="http://schemas.microsoft.com/office/drawing/2014/main" id="{AFDA612F-C776-43D8-8ECE-04D1A0F0053E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65" name="cazuri noi înregistrate astăzi">
                <a:extLst>
                  <a:ext uri="{FF2B5EF4-FFF2-40B4-BE49-F238E27FC236}">
                    <a16:creationId xmlns:a16="http://schemas.microsoft.com/office/drawing/2014/main" id="{E0AADA8B-B481-40AE-A402-B8E48DB46249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active</a:t>
                </a:r>
              </a:p>
            </p:txBody>
          </p:sp>
        </p:grpSp>
        <p:grpSp>
          <p:nvGrpSpPr>
            <p:cNvPr id="61" name="Rectangle 5">
              <a:extLst>
                <a:ext uri="{FF2B5EF4-FFF2-40B4-BE49-F238E27FC236}">
                  <a16:creationId xmlns:a16="http://schemas.microsoft.com/office/drawing/2014/main" id="{4B07300D-8EE1-4DE9-ABC4-4FA9F32A123D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62" name="Rectangle">
                <a:extLst>
                  <a:ext uri="{FF2B5EF4-FFF2-40B4-BE49-F238E27FC236}">
                    <a16:creationId xmlns:a16="http://schemas.microsoft.com/office/drawing/2014/main" id="{7CC28874-626A-4603-AE2D-2FD8D4CC5B77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63" name="+156">
                <a:extLst>
                  <a:ext uri="{FF2B5EF4-FFF2-40B4-BE49-F238E27FC236}">
                    <a16:creationId xmlns:a16="http://schemas.microsoft.com/office/drawing/2014/main" id="{CA173BB5-F28D-4D8C-941A-57A597238811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12711</a:t>
                </a:r>
              </a:p>
            </p:txBody>
          </p:sp>
        </p:grpSp>
      </p:grpSp>
      <p:grpSp>
        <p:nvGrpSpPr>
          <p:cNvPr id="73" name="Group 8">
            <a:extLst>
              <a:ext uri="{FF2B5EF4-FFF2-40B4-BE49-F238E27FC236}">
                <a16:creationId xmlns:a16="http://schemas.microsoft.com/office/drawing/2014/main" id="{5691C666-8DDA-4451-BB36-0ECA49DB078B}"/>
              </a:ext>
            </a:extLst>
          </p:cNvPr>
          <p:cNvGrpSpPr/>
          <p:nvPr/>
        </p:nvGrpSpPr>
        <p:grpSpPr>
          <a:xfrm>
            <a:off x="4133162" y="9602476"/>
            <a:ext cx="17759512" cy="1200329"/>
            <a:chOff x="0" y="-62160"/>
            <a:chExt cx="17708409" cy="2412745"/>
          </a:xfrm>
        </p:grpSpPr>
        <p:grpSp>
          <p:nvGrpSpPr>
            <p:cNvPr id="74" name="Rectangle 4">
              <a:extLst>
                <a:ext uri="{FF2B5EF4-FFF2-40B4-BE49-F238E27FC236}">
                  <a16:creationId xmlns:a16="http://schemas.microsoft.com/office/drawing/2014/main" id="{F5AD7BE7-B63F-4700-B513-A1220EE94007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8" name="Rectangle">
                <a:extLst>
                  <a:ext uri="{FF2B5EF4-FFF2-40B4-BE49-F238E27FC236}">
                    <a16:creationId xmlns:a16="http://schemas.microsoft.com/office/drawing/2014/main" id="{DE25B3F2-252F-436D-9A61-872CA96173E6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79" name="cazuri noi înregistrate astăzi">
                <a:extLst>
                  <a:ext uri="{FF2B5EF4-FFF2-40B4-BE49-F238E27FC236}">
                    <a16:creationId xmlns:a16="http://schemas.microsoft.com/office/drawing/2014/main" id="{576EF561-A8E0-4E3C-881E-84ECDA323313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pt-BR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Pacienți în stare extrem de gravă</a:t>
                </a:r>
              </a:p>
            </p:txBody>
          </p:sp>
        </p:grpSp>
        <p:grpSp>
          <p:nvGrpSpPr>
            <p:cNvPr id="75" name="Rectangle 5">
              <a:extLst>
                <a:ext uri="{FF2B5EF4-FFF2-40B4-BE49-F238E27FC236}">
                  <a16:creationId xmlns:a16="http://schemas.microsoft.com/office/drawing/2014/main" id="{C7E53341-7224-4B82-8FF6-E388EF14AC75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76" name="Rectangle">
                <a:extLst>
                  <a:ext uri="{FF2B5EF4-FFF2-40B4-BE49-F238E27FC236}">
                    <a16:creationId xmlns:a16="http://schemas.microsoft.com/office/drawing/2014/main" id="{FFDCCE2E-776E-4C1F-9C86-D7DD5A455CE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77" name="+156">
                <a:extLst>
                  <a:ext uri="{FF2B5EF4-FFF2-40B4-BE49-F238E27FC236}">
                    <a16:creationId xmlns:a16="http://schemas.microsoft.com/office/drawing/2014/main" id="{3A4CFCE8-BE0F-49EE-9430-A88FC6F6BDEC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173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BFD4C06-E706-4865-B28F-C1592AB22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09500"/>
            <a:ext cx="2087033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" y="0"/>
            <a:ext cx="10195005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4801" y="5435600"/>
            <a:ext cx="10195004" cy="764625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1" y="3115340"/>
            <a:ext cx="9347199" cy="949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dozelor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utilizate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B7F069BD-0671-4937-BBDE-F1D41D5BADF9}"/>
              </a:ext>
            </a:extLst>
          </p:cNvPr>
          <p:cNvGraphicFramePr>
            <a:graphicFrameLocks noGrp="1"/>
          </p:cNvGraphicFramePr>
          <p:nvPr/>
        </p:nvGraphicFramePr>
        <p:xfrm>
          <a:off x="10713493" y="2692400"/>
          <a:ext cx="12886949" cy="8257700"/>
        </p:xfrm>
        <a:graphic>
          <a:graphicData uri="http://schemas.openxmlformats.org/drawingml/2006/table">
            <a:tbl>
              <a:tblPr/>
              <a:tblGrid>
                <a:gridCol w="4278414">
                  <a:extLst>
                    <a:ext uri="{9D8B030D-6E8A-4147-A177-3AD203B41FA5}">
                      <a16:colId xmlns:a16="http://schemas.microsoft.com/office/drawing/2014/main" val="2720204091"/>
                    </a:ext>
                  </a:extLst>
                </a:gridCol>
                <a:gridCol w="1543493">
                  <a:extLst>
                    <a:ext uri="{9D8B030D-6E8A-4147-A177-3AD203B41FA5}">
                      <a16:colId xmlns:a16="http://schemas.microsoft.com/office/drawing/2014/main" val="3501019258"/>
                    </a:ext>
                  </a:extLst>
                </a:gridCol>
                <a:gridCol w="1528334">
                  <a:extLst>
                    <a:ext uri="{9D8B030D-6E8A-4147-A177-3AD203B41FA5}">
                      <a16:colId xmlns:a16="http://schemas.microsoft.com/office/drawing/2014/main" val="2370804235"/>
                    </a:ext>
                  </a:extLst>
                </a:gridCol>
                <a:gridCol w="2183908">
                  <a:extLst>
                    <a:ext uri="{9D8B030D-6E8A-4147-A177-3AD203B41FA5}">
                      <a16:colId xmlns:a16="http://schemas.microsoft.com/office/drawing/2014/main" val="179968790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7712789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4357358"/>
                    </a:ext>
                  </a:extLst>
                </a:gridCol>
              </a:tblGrid>
              <a:tr h="170688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endParaRPr lang="en-US" sz="4000" b="0" i="0" u="none" strike="noStrike" dirty="0" err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Doza 1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Doza 2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doze administrate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Doze recepționate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utilizat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12601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AstraZeneca</a:t>
                      </a:r>
                      <a:endParaRPr lang="ro-MD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289838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278023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567861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521331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</a:t>
                      </a:r>
                      <a:r>
                        <a:rPr lang="ro-MD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-COVID-VAC (Sputnik-V)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101633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204742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860360"/>
                  </a:ext>
                </a:extLst>
              </a:tr>
              <a:tr h="98552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Pfizer/</a:t>
                      </a: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BioNTech</a:t>
                      </a:r>
                      <a:r>
                        <a:rPr lang="ro-MD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Comirnaty</a:t>
                      </a:r>
                      <a:endParaRPr lang="ro-MD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153357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140286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293643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511290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996476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Sinopharm</a:t>
                      </a:r>
                      <a:endParaRPr lang="ro-MD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36148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67763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578196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Sinovac</a:t>
                      </a:r>
                      <a:endParaRPr lang="ro-MD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45726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43641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250245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Janssen</a:t>
                      </a:r>
                      <a:endParaRPr lang="ro-MD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232653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232653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812055"/>
                  </a:ext>
                </a:extLst>
              </a:tr>
              <a:tr h="758224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860831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595198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1456029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1911890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4964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912722" y="3687213"/>
            <a:ext cx="9471279" cy="71034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18067" y="1597385"/>
            <a:ext cx="11327467" cy="1975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71600" y="4398532"/>
            <a:ext cx="10464333" cy="2236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Start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anti COVID-19:</a:t>
            </a:r>
          </a:p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martie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2021</a:t>
            </a:r>
          </a:p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doze administrate: 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1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456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029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2852400" cy="6864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vaccinală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națională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o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25 %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națională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schemă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completă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24 %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vaccinați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o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91 %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vaccinați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schemă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completă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90 %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912722" y="3605905"/>
            <a:ext cx="9471279" cy="71034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8523" y="884367"/>
            <a:ext cx="11073933" cy="197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9" name="Diagramă 8">
            <a:extLst>
              <a:ext uri="{FF2B5EF4-FFF2-40B4-BE49-F238E27FC236}">
                <a16:creationId xmlns:a16="http://schemas.microsoft.com/office/drawing/2014/main" id="{4BD80886-B13A-4823-BF31-CF88788BBAB2}"/>
              </a:ext>
            </a:extLst>
          </p:cNvPr>
          <p:cNvGraphicFramePr>
            <a:graphicFrameLocks/>
          </p:cNvGraphicFramePr>
          <p:nvPr/>
        </p:nvGraphicFramePr>
        <p:xfrm>
          <a:off x="1155405" y="3605905"/>
          <a:ext cx="131064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473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727200" y="863600"/>
            <a:ext cx="20523200" cy="962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vaccinal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ă pe categorii de vârstă (%)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7" name="Diagramă 6">
            <a:extLst>
              <a:ext uri="{FF2B5EF4-FFF2-40B4-BE49-F238E27FC236}">
                <a16:creationId xmlns:a16="http://schemas.microsoft.com/office/drawing/2014/main" id="{F666FD01-3714-46B0-8F84-6A349C600999}"/>
              </a:ext>
            </a:extLst>
          </p:cNvPr>
          <p:cNvGraphicFramePr>
            <a:graphicFrameLocks/>
          </p:cNvGraphicFramePr>
          <p:nvPr/>
        </p:nvGraphicFramePr>
        <p:xfrm>
          <a:off x="1371600" y="2692400"/>
          <a:ext cx="21640800" cy="934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8245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727200" y="768020"/>
            <a:ext cx="2184400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MD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săptămânale </a:t>
            </a: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  <a:endParaRPr kumimoji="0" lang="ro-MD" sz="6000" b="1" i="0" u="none" strike="noStrike" kern="120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67" b="0" i="0" u="none" strike="noStrike" kern="120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5" name="Diagramă 4">
            <a:extLst>
              <a:ext uri="{FF2B5EF4-FFF2-40B4-BE49-F238E27FC236}">
                <a16:creationId xmlns:a16="http://schemas.microsoft.com/office/drawing/2014/main" id="{0D5B83BB-E306-43C3-9AA0-38ED75ADD733}"/>
              </a:ext>
            </a:extLst>
          </p:cNvPr>
          <p:cNvGraphicFramePr>
            <a:graphicFrameLocks/>
          </p:cNvGraphicFramePr>
          <p:nvPr/>
        </p:nvGraphicFramePr>
        <p:xfrm>
          <a:off x="812800" y="2387600"/>
          <a:ext cx="22961600" cy="1092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6407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tăText 3">
            <a:extLst>
              <a:ext uri="{FF2B5EF4-FFF2-40B4-BE49-F238E27FC236}">
                <a16:creationId xmlns:a16="http://schemas.microsoft.com/office/drawing/2014/main" id="{8FDF7B8C-F373-419C-B8D7-BB55CBFF7320}"/>
              </a:ext>
            </a:extLst>
          </p:cNvPr>
          <p:cNvSpPr txBox="1"/>
          <p:nvPr/>
        </p:nvSpPr>
        <p:spPr>
          <a:xfrm>
            <a:off x="3048000" y="1676401"/>
            <a:ext cx="1859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vaccinal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ă în teritorii 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6" name="Diagramă 5">
            <a:extLst>
              <a:ext uri="{FF2B5EF4-FFF2-40B4-BE49-F238E27FC236}">
                <a16:creationId xmlns:a16="http://schemas.microsoft.com/office/drawing/2014/main" id="{98467290-3A3E-4D12-951E-32C0E71A5FB2}"/>
              </a:ext>
            </a:extLst>
          </p:cNvPr>
          <p:cNvGraphicFramePr>
            <a:graphicFrameLocks/>
          </p:cNvGraphicFramePr>
          <p:nvPr/>
        </p:nvGraphicFramePr>
        <p:xfrm>
          <a:off x="1066800" y="3098800"/>
          <a:ext cx="22250400" cy="98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863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747500" y="12613390"/>
            <a:ext cx="2777373" cy="739327"/>
            <a:chOff x="0" y="0"/>
            <a:chExt cx="4349750" cy="11578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49750" cy="1157888"/>
            </a:xfrm>
            <a:custGeom>
              <a:avLst/>
              <a:gdLst/>
              <a:ahLst/>
              <a:cxnLst/>
              <a:rect l="l" t="t" r="r" b="b"/>
              <a:pathLst>
                <a:path w="4349750" h="1157888">
                  <a:moveTo>
                    <a:pt x="0" y="0"/>
                  </a:moveTo>
                  <a:lnTo>
                    <a:pt x="4349750" y="0"/>
                  </a:lnTo>
                  <a:lnTo>
                    <a:pt x="4349750" y="1157888"/>
                  </a:lnTo>
                  <a:lnTo>
                    <a:pt x="0" y="11578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5455901" y="12539902"/>
            <a:ext cx="2222500" cy="591621"/>
            <a:chOff x="0" y="0"/>
            <a:chExt cx="4349750" cy="11578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49750" cy="1157888"/>
            </a:xfrm>
            <a:custGeom>
              <a:avLst/>
              <a:gdLst/>
              <a:ahLst/>
              <a:cxnLst/>
              <a:rect l="l" t="t" r="r" b="b"/>
              <a:pathLst>
                <a:path w="4349750" h="1157888">
                  <a:moveTo>
                    <a:pt x="0" y="0"/>
                  </a:moveTo>
                  <a:lnTo>
                    <a:pt x="4349750" y="0"/>
                  </a:lnTo>
                  <a:lnTo>
                    <a:pt x="4349750" y="1157888"/>
                  </a:lnTo>
                  <a:lnTo>
                    <a:pt x="0" y="11578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9897" r="9897"/>
          <a:stretch>
            <a:fillRect/>
          </a:stretch>
        </p:blipFill>
        <p:spPr>
          <a:xfrm>
            <a:off x="20820832" y="1311223"/>
            <a:ext cx="3156769" cy="393591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87945" y="2507421"/>
            <a:ext cx="6908800" cy="1122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45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Startul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</a:p>
          <a:p>
            <a:pPr marL="0" marR="0" lvl="0" indent="0" algn="ctr" defTabSz="825500" rtl="0" eaLnBrk="1" fontAlgn="auto" latinLnBrk="0" hangingPunct="0">
              <a:lnSpc>
                <a:spcPts val="45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martie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2021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980771" y="5387783"/>
            <a:ext cx="7996829" cy="372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825500" rtl="0" eaLnBrk="1" fontAlgn="auto" latinLnBrk="0" hangingPunct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medie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săptămânală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lucrătorilor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din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domeniul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medical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infectați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COVID-19 din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totalul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constituit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566374" marR="0" lvl="1" indent="-283186" algn="just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Toată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perioada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- 12% </a:t>
            </a:r>
            <a:r>
              <a:rPr kumimoji="0" lang="en-GB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CI [10,02 - 13,97]</a:t>
            </a:r>
            <a:endParaRPr kumimoji="0" lang="en-US" sz="3200" b="1" i="0" u="none" strike="noStrike" kern="0" cap="none" spc="-2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566374" marR="0" lvl="1" indent="-283186" algn="just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41-  1,7 %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2" y="441134"/>
            <a:ext cx="2285999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717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Impactul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vaccinării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asupra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infectării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lucrătorilor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endParaRPr kumimoji="0" lang="en-US" sz="6000" b="1" i="0" u="none" strike="noStrike" kern="0" cap="none" spc="-5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41A62A-85C6-4F3C-BCAB-4273FA557F5B}"/>
              </a:ext>
            </a:extLst>
          </p:cNvPr>
          <p:cNvSpPr/>
          <p:nvPr/>
        </p:nvSpPr>
        <p:spPr>
          <a:xfrm>
            <a:off x="12376300" y="6211171"/>
            <a:ext cx="3423677" cy="714154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AD8545-9E7E-4EDB-A596-ED0EF6B72247}"/>
              </a:ext>
            </a:extLst>
          </p:cNvPr>
          <p:cNvCxnSpPr>
            <a:cxnSpLocks/>
          </p:cNvCxnSpPr>
          <p:nvPr/>
        </p:nvCxnSpPr>
        <p:spPr>
          <a:xfrm>
            <a:off x="4867093" y="4477182"/>
            <a:ext cx="0" cy="18212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ă 12">
            <a:extLst>
              <a:ext uri="{FF2B5EF4-FFF2-40B4-BE49-F238E27FC236}">
                <a16:creationId xmlns:a16="http://schemas.microsoft.com/office/drawing/2014/main" id="{ECB04C50-F56C-44D1-819A-50C10B8F4C68}"/>
              </a:ext>
            </a:extLst>
          </p:cNvPr>
          <p:cNvGraphicFramePr>
            <a:graphicFrameLocks/>
          </p:cNvGraphicFramePr>
          <p:nvPr/>
        </p:nvGraphicFramePr>
        <p:xfrm>
          <a:off x="45350" y="4477182"/>
          <a:ext cx="15754627" cy="8797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185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0"/>
            <a:ext cx="10713497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3555" y="4148841"/>
            <a:ext cx="7346388" cy="7346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79674" y="1371600"/>
            <a:ext cx="9986727" cy="967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infecție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612327" y="3423444"/>
            <a:ext cx="12192000" cy="4385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Testați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pozitiv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SARS-CoV-2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41:</a:t>
            </a:r>
          </a:p>
          <a:p>
            <a:pPr marL="0" marR="0" lvl="0" indent="0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609585" marR="0" lvl="0" indent="-609585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80 % 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din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cazurile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COVID-19 positive au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înregistrate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persoanele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nevaccinate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;</a:t>
            </a: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 Medium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 Medium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-3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Helvetica Neue Medium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3465" b="1" i="0" u="none" strike="noStrike" kern="0" cap="none" spc="-33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"/>
              <a:sym typeface="Helvetica Neue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19AC6EC-CFE0-4D8D-9CF9-0876A13ABC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588371" y="6265996"/>
            <a:ext cx="3112075" cy="31120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65507" y="5564203"/>
            <a:ext cx="9040263" cy="67801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71601" y="2959019"/>
            <a:ext cx="13415676" cy="796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733" b="1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YACkoCJbd3A 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total au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administrate: 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1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456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029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doze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total au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raportate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  <a:r>
              <a:rPr kumimoji="0" lang="ro-M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MO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1.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541 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EAPI: </a:t>
            </a:r>
            <a:r>
              <a:rPr kumimoji="0" lang="ro-MO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0.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%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Forme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ușoare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–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92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%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(1.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420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EAPI):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durere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locală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febră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până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38</a:t>
            </a:r>
            <a:r>
              <a:rPr kumimoji="0" lang="ro-R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oboseală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dureri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musculare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și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articulare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etc.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Forme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moderate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–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8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%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(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121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EAPI):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febră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la 38</a:t>
            </a:r>
            <a:r>
              <a:rPr kumimoji="0" lang="ro-R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reacție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alergică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029601" y="1623819"/>
            <a:ext cx="3112075" cy="31120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71600" y="619559"/>
            <a:ext cx="11073933" cy="197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Evenimente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adverse post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imunizare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(EAPI)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16" b="55737"/>
          <a:stretch>
            <a:fillRect/>
          </a:stretch>
        </p:blipFill>
        <p:spPr>
          <a:xfrm>
            <a:off x="0" y="0"/>
            <a:ext cx="24384000" cy="70506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908466" y="7417223"/>
            <a:ext cx="11461898" cy="5979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6949" y="4896028"/>
            <a:ext cx="13381091" cy="1191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102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Surse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informare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ea typeface="Arimo Bold" panose="020B0604020202020204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69473" y="8178801"/>
            <a:ext cx="12700" cy="88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9600" y="7614742"/>
            <a:ext cx="13381091" cy="740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Pagini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oficiale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4"/>
              </a:rPr>
              <a:t>https://vaccinare.gov.md/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5"/>
              </a:rPr>
              <a:t>https://covidinfo.md/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6"/>
              </a:rPr>
              <a:t>https://msmps.gov.md/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7"/>
              </a:rPr>
              <a:t>http://ansp.md/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viber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vb.me/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sanatate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ctr" defTabSz="825500" rtl="0" eaLnBrk="1" fontAlgn="auto" latinLnBrk="0" hangingPunct="0">
              <a:lnSpc>
                <a:spcPts val="757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5412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 Bold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757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12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 Bold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03AD-49CD-3249-9CF8-32005526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Indicatori COVID</a:t>
            </a:r>
            <a:b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17.10.2021</a:t>
            </a:r>
            <a:endParaRPr lang="en-MD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11ADA-3820-3543-A292-C7E3A49C3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0508" y="685801"/>
            <a:ext cx="15083492" cy="12472746"/>
          </a:xfrm>
        </p:spPr>
        <p:txBody>
          <a:bodyPr>
            <a:normAutofit/>
          </a:bodyPr>
          <a:lstStyle/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265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totală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8.487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5.8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deces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totală – 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decese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Rata fatalității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decese la 100 de cazuri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Rata fatalității totală – 2.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decese la 100 de cazuri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grave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5.0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medii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ușoare și asimptomatici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cazurilor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1412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</a:p>
          <a:p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 ultimele </a:t>
            </a:r>
            <a:r>
              <a:rPr lang="ro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(numărul de reproducție efectiv/rata de contagiozitate) </a:t>
            </a:r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o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o-RO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.06</a:t>
            </a:r>
            <a:endParaRPr lang="en-MD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BDD2E-4291-8A4F-A078-14E160ECBBCF}"/>
              </a:ext>
            </a:extLst>
          </p:cNvPr>
          <p:cNvSpPr txBox="1"/>
          <p:nvPr/>
        </p:nvSpPr>
        <p:spPr>
          <a:xfrm>
            <a:off x="3048001" y="3570516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17.10.2021</a:t>
            </a:r>
            <a:endParaRPr lang="en-MD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062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36001" y="4057083"/>
            <a:ext cx="9471279" cy="71034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73316" y="2349505"/>
            <a:ext cx="7877369" cy="59080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40000" y="6344905"/>
            <a:ext cx="9144000" cy="685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35891" y="7382828"/>
            <a:ext cx="8720661" cy="65404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6530" y="2437799"/>
            <a:ext cx="9201860" cy="690139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080000" y="660400"/>
            <a:ext cx="17003421" cy="1970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Fii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siguranță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! </a:t>
            </a:r>
          </a:p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Vaccinează-te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împotriva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#covid19​!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78F7265F-F03D-469B-B337-D6EE6068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011" y="4550735"/>
            <a:ext cx="11277977" cy="386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29550FB-5BC9-4B04-A3FD-73602E0637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381418"/>
              </p:ext>
            </p:extLst>
          </p:nvPr>
        </p:nvGraphicFramePr>
        <p:xfrm>
          <a:off x="1462089" y="660400"/>
          <a:ext cx="22274210" cy="12780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A10AD2-85A4-0A44-9A63-18169135F4D3}"/>
              </a:ext>
            </a:extLst>
          </p:cNvPr>
          <p:cNvCxnSpPr>
            <a:cxnSpLocks/>
          </p:cNvCxnSpPr>
          <p:nvPr/>
        </p:nvCxnSpPr>
        <p:spPr>
          <a:xfrm>
            <a:off x="6992126" y="5018201"/>
            <a:ext cx="0" cy="2886104"/>
          </a:xfrm>
          <a:prstGeom prst="straightConnector1">
            <a:avLst/>
          </a:prstGeom>
          <a:noFill/>
          <a:ln w="12065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7B6CD268-541C-49D5-A417-E9C8071B04E9}"/>
              </a:ext>
            </a:extLst>
          </p:cNvPr>
          <p:cNvSpPr txBox="1">
            <a:spLocks/>
          </p:cNvSpPr>
          <p:nvPr/>
        </p:nvSpPr>
        <p:spPr>
          <a:xfrm>
            <a:off x="1" y="275436"/>
            <a:ext cx="24383999" cy="1441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</a:t>
            </a:r>
            <a:r>
              <a:rPr lang="it-IT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100 mii populație ultimele </a:t>
            </a:r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zile, </a:t>
            </a:r>
            <a:b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 cu alte state</a:t>
            </a:r>
            <a:br>
              <a:rPr lang="it-IT" sz="5500" b="1" dirty="0">
                <a:solidFill>
                  <a:srgbClr val="000000"/>
                </a:solidFill>
                <a:latin typeface="Open Sans"/>
              </a:rPr>
            </a:br>
            <a:endParaRPr lang="it-IT" sz="55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71A03FC-1195-423D-A969-117D71B5DEE9}"/>
              </a:ext>
            </a:extLst>
          </p:cNvPr>
          <p:cNvSpPr txBox="1"/>
          <p:nvPr/>
        </p:nvSpPr>
        <p:spPr>
          <a:xfrm>
            <a:off x="12192000" y="3361241"/>
            <a:ext cx="10575851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= 316.529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endParaRPr kumimoji="0" lang="ro-RO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ultimele 7 zile 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265 c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azuri la 1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mii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populație</a:t>
            </a: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284618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E189-7831-B844-AA4F-246C97382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263" y="4699850"/>
            <a:ext cx="6601194" cy="4869452"/>
          </a:xfrm>
        </p:spPr>
        <p:txBody>
          <a:bodyPr>
            <a:noAutofit/>
          </a:bodyPr>
          <a:lstStyle/>
          <a:p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Distribuția săptămânală a cazurilor, deceselor și vindecaților</a:t>
            </a:r>
            <a:b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BC6A-40AC-034E-A496-27F8B6824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8153" y="669851"/>
            <a:ext cx="15217524" cy="4869452"/>
          </a:xfr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3800" b="1" dirty="0"/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r>
              <a:rPr kumimoji="0" lang="ro-MD" sz="7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Săptămâna 41 din 2021  (11.10 - 17.10.2021) comparativ </a:t>
            </a: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r>
              <a:rPr kumimoji="0" lang="ro-MD" sz="7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 săptămâna 40 din 2021:</a:t>
            </a:r>
          </a:p>
          <a:p>
            <a:pPr marL="457200" marR="0" lvl="0" indent="-45720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Numărul de cazuri a crescut cu 5.0%</a:t>
            </a:r>
          </a:p>
          <a:p>
            <a:pPr marL="457200" marR="0" lvl="0" indent="-45720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Numărul de decese a </a:t>
            </a:r>
            <a:r>
              <a:rPr lang="ro-MD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crescut</a:t>
            </a: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cu 27.6%</a:t>
            </a:r>
          </a:p>
          <a:p>
            <a:pPr marL="457200" marR="0" lvl="0" indent="-45720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Numărul de vindecați a scăzut cu 6.1%</a:t>
            </a:r>
          </a:p>
          <a:p>
            <a:endParaRPr lang="en-M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8B3339-A038-F942-9165-CF8476E0371A}"/>
              </a:ext>
            </a:extLst>
          </p:cNvPr>
          <p:cNvSpPr txBox="1"/>
          <p:nvPr/>
        </p:nvSpPr>
        <p:spPr>
          <a:xfrm>
            <a:off x="3048001" y="3379131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17</a:t>
            </a:r>
            <a:r>
              <a:rPr kumimoji="0" lang="en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10</a:t>
            </a:r>
            <a:r>
              <a:rPr kumimoji="0" lang="en-MD" sz="6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.2021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44FC61B-7F3F-A94F-9A85-65AD6CC85B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6979001"/>
              </p:ext>
            </p:extLst>
          </p:nvPr>
        </p:nvGraphicFramePr>
        <p:xfrm>
          <a:off x="98323" y="5194570"/>
          <a:ext cx="24187354" cy="8249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6797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E6B773-187C-4E3F-9086-2BF2CF06B95E}"/>
              </a:ext>
            </a:extLst>
          </p:cNvPr>
          <p:cNvCxnSpPr/>
          <p:nvPr/>
        </p:nvCxnSpPr>
        <p:spPr>
          <a:xfrm>
            <a:off x="3622994" y="1431208"/>
            <a:ext cx="171379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>
            <a:extLst>
              <a:ext uri="{FF2B5EF4-FFF2-40B4-BE49-F238E27FC236}">
                <a16:creationId xmlns:a16="http://schemas.microsoft.com/office/drawing/2014/main" id="{174D58CC-BD94-4343-B049-62191B71CE4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387598"/>
            <a:ext cx="24384000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Distribuția în timp (săptămânal) a cazurilor și investigațiilor de COVID-19,</a:t>
            </a:r>
            <a:r>
              <a:rPr lang="en-US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o-MD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17</a:t>
            </a:r>
            <a:r>
              <a:rPr lang="ro-RO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.10.2021</a:t>
            </a:r>
            <a:endParaRPr lang="en-US" altLang="zh-CN" sz="4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CFEB3B-4727-D643-8A92-24649A7FE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124050"/>
              </p:ext>
            </p:extLst>
          </p:nvPr>
        </p:nvGraphicFramePr>
        <p:xfrm>
          <a:off x="5829214" y="1705528"/>
          <a:ext cx="13582192" cy="13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064">
                  <a:extLst>
                    <a:ext uri="{9D8B030D-6E8A-4147-A177-3AD203B41FA5}">
                      <a16:colId xmlns:a16="http://schemas.microsoft.com/office/drawing/2014/main" val="3374647112"/>
                    </a:ext>
                  </a:extLst>
                </a:gridCol>
                <a:gridCol w="569064">
                  <a:extLst>
                    <a:ext uri="{9D8B030D-6E8A-4147-A177-3AD203B41FA5}">
                      <a16:colId xmlns:a16="http://schemas.microsoft.com/office/drawing/2014/main" val="3937827211"/>
                    </a:ext>
                  </a:extLst>
                </a:gridCol>
                <a:gridCol w="12444064">
                  <a:extLst>
                    <a:ext uri="{9D8B030D-6E8A-4147-A177-3AD203B41FA5}">
                      <a16:colId xmlns:a16="http://schemas.microsoft.com/office/drawing/2014/main" val="271525204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algn="ctr"/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26 februarie 2020 – 17 </a:t>
                      </a:r>
                      <a:r>
                        <a:rPr lang="ro-RO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octombrie </a:t>
                      </a:r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o-RO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99569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1.911.548 teste efectuate </a:t>
                      </a:r>
                      <a:endParaRPr lang="ro-RO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07760"/>
                  </a:ext>
                </a:extLst>
              </a:tr>
            </a:tbl>
          </a:graphicData>
        </a:graphic>
      </p:graphicFrame>
      <p:sp>
        <p:nvSpPr>
          <p:cNvPr id="10" name="CasetăText 9">
            <a:extLst>
              <a:ext uri="{FF2B5EF4-FFF2-40B4-BE49-F238E27FC236}">
                <a16:creationId xmlns:a16="http://schemas.microsoft.com/office/drawing/2014/main" id="{920FFCBE-8EC0-4ABB-A499-0882C2C1F908}"/>
              </a:ext>
            </a:extLst>
          </p:cNvPr>
          <p:cNvSpPr txBox="1"/>
          <p:nvPr/>
        </p:nvSpPr>
        <p:spPr>
          <a:xfrm>
            <a:off x="424710" y="12907043"/>
            <a:ext cx="23534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o-MD" sz="2800" i="1" dirty="0"/>
              <a:t>* din săptămâna 22/03-28/03 este calculat numărul total de teste efectuate inclusiv cele antigen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A50606-42AF-4DF1-95A4-318FC86A00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468585"/>
              </p:ext>
            </p:extLst>
          </p:nvPr>
        </p:nvGraphicFramePr>
        <p:xfrm>
          <a:off x="1181100" y="4000501"/>
          <a:ext cx="22269449" cy="8906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9758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6AD02E4-5E34-4282-AD8B-F344FF5FFC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967052"/>
              </p:ext>
            </p:extLst>
          </p:nvPr>
        </p:nvGraphicFramePr>
        <p:xfrm>
          <a:off x="876300" y="2800350"/>
          <a:ext cx="23164800" cy="916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CFA23-1866-5F4D-B58C-902374645E0E}"/>
              </a:ext>
            </a:extLst>
          </p:cNvPr>
          <p:cNvSpPr txBox="1">
            <a:spLocks/>
          </p:cNvSpPr>
          <p:nvPr/>
        </p:nvSpPr>
        <p:spPr>
          <a:xfrm>
            <a:off x="1437692" y="352508"/>
            <a:ext cx="22090524" cy="2096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pentru ultimele 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la 100 mii populație </a:t>
            </a:r>
            <a:b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distribuită</a:t>
            </a:r>
            <a:r>
              <a:rPr lang="ro-RO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teritorii </a:t>
            </a:r>
            <a:r>
              <a:rPr lang="ro-RO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(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.2021) COVID-19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53367A-EC17-2E44-9527-29AD4F0307FC}"/>
              </a:ext>
            </a:extLst>
          </p:cNvPr>
          <p:cNvSpPr/>
          <p:nvPr/>
        </p:nvSpPr>
        <p:spPr>
          <a:xfrm>
            <a:off x="11064517" y="5327353"/>
            <a:ext cx="126576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din 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ultimele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zile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265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791D15-8669-4473-BE3E-DAC2B6B18CAA}"/>
              </a:ext>
            </a:extLst>
          </p:cNvPr>
          <p:cNvSpPr txBox="1"/>
          <p:nvPr/>
        </p:nvSpPr>
        <p:spPr>
          <a:xfrm>
            <a:off x="10802137" y="6273124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575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91D300-4E93-47DE-8B35-7C31DDE7148E}"/>
              </a:ext>
            </a:extLst>
          </p:cNvPr>
          <p:cNvCxnSpPr>
            <a:cxnSpLocks/>
          </p:cNvCxnSpPr>
          <p:nvPr/>
        </p:nvCxnSpPr>
        <p:spPr>
          <a:xfrm>
            <a:off x="1557762" y="7108152"/>
            <a:ext cx="22164387" cy="0"/>
          </a:xfrm>
          <a:prstGeom prst="line">
            <a:avLst/>
          </a:prstGeom>
          <a:ln w="57150">
            <a:solidFill>
              <a:srgbClr val="FE006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09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FD5A629-8FCF-4262-9E36-9B37D18D9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9135" y="2179292"/>
            <a:ext cx="9999672" cy="115367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34129A-5033-4F93-A1E2-599068A15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200" y="2179292"/>
            <a:ext cx="10229298" cy="11536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DAC552-FEB6-C844-A880-DC39BA03ECA4}"/>
              </a:ext>
            </a:extLst>
          </p:cNvPr>
          <p:cNvSpPr txBox="1"/>
          <p:nvPr/>
        </p:nvSpPr>
        <p:spPr>
          <a:xfrm>
            <a:off x="3886199" y="373673"/>
            <a:ext cx="16133323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COVID-19 la 100 mii populație, conform teritoriilor administrative în ultimele 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zile, comparativ cu perioada  precedentă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1CBB9B39-EB4A-46CF-93FC-C77583C6CDB0}"/>
              </a:ext>
            </a:extLst>
          </p:cNvPr>
          <p:cNvSpPr txBox="1"/>
          <p:nvPr/>
        </p:nvSpPr>
        <p:spPr>
          <a:xfrm>
            <a:off x="4360877" y="159236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.10 -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67814B7-215F-426C-A0BF-CE29A15556EE}"/>
              </a:ext>
            </a:extLst>
          </p:cNvPr>
          <p:cNvSpPr txBox="1"/>
          <p:nvPr/>
        </p:nvSpPr>
        <p:spPr>
          <a:xfrm>
            <a:off x="15745077" y="161503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.10 -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0FCF6EAC-BFDE-47AD-B378-97DF5A006FEE}"/>
              </a:ext>
            </a:extLst>
          </p:cNvPr>
          <p:cNvSpPr txBox="1"/>
          <p:nvPr/>
        </p:nvSpPr>
        <p:spPr>
          <a:xfrm>
            <a:off x="1413999" y="8534761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RM – </a:t>
            </a:r>
          </a:p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253 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populație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939BD198-8452-4BA1-AC92-92202ACF3579}"/>
              </a:ext>
            </a:extLst>
          </p:cNvPr>
          <p:cNvSpPr txBox="1"/>
          <p:nvPr/>
        </p:nvSpPr>
        <p:spPr>
          <a:xfrm>
            <a:off x="3004744" y="4677733"/>
            <a:ext cx="3881690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sz="1000" b="0" dirty="0">
                <a:latin typeface="Calibri" panose="020F0502020204030204" pitchFamily="34" charset="0"/>
                <a:cs typeface="Calibri" panose="020F0502020204030204" pitchFamily="34" charset="0"/>
              </a:rPr>
              <a:t>Bălți – </a:t>
            </a:r>
            <a:r>
              <a:rPr lang="ro-MD" sz="1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538 </a:t>
            </a: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6CA0F7DB-C21C-4216-B5E6-571F97AF1B08}"/>
              </a:ext>
            </a:extLst>
          </p:cNvPr>
          <p:cNvSpPr txBox="1"/>
          <p:nvPr/>
        </p:nvSpPr>
        <p:spPr>
          <a:xfrm>
            <a:off x="7214393" y="5570265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>
                <a:solidFill>
                  <a:schemeClr val="tx1"/>
                </a:solidFill>
              </a:rPr>
              <a:t>Transnistria</a:t>
            </a:r>
            <a:r>
              <a:rPr lang="en-MD" sz="2000" dirty="0">
                <a:solidFill>
                  <a:schemeClr val="tx1"/>
                </a:solidFill>
              </a:rPr>
              <a:t> – </a:t>
            </a:r>
            <a:r>
              <a:rPr lang="ro-MD" sz="2000" dirty="0">
                <a:solidFill>
                  <a:schemeClr val="tx1"/>
                </a:solidFill>
              </a:rPr>
              <a:t>453</a:t>
            </a:r>
            <a:endParaRPr lang="en-MD" sz="2000" dirty="0">
              <a:solidFill>
                <a:schemeClr val="tx1"/>
              </a:solidFill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D624565-6715-42EC-9FA2-2E2241C48E16}"/>
              </a:ext>
            </a:extLst>
          </p:cNvPr>
          <p:cNvSpPr txBox="1"/>
          <p:nvPr/>
        </p:nvSpPr>
        <p:spPr>
          <a:xfrm>
            <a:off x="12741218" y="8534760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RM – </a:t>
            </a:r>
          </a:p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265 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populație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727EC1E9-76CB-4511-AF49-79C8995EEF16}"/>
              </a:ext>
            </a:extLst>
          </p:cNvPr>
          <p:cNvSpPr txBox="1"/>
          <p:nvPr/>
        </p:nvSpPr>
        <p:spPr>
          <a:xfrm>
            <a:off x="18573388" y="5570265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>
                <a:solidFill>
                  <a:schemeClr val="tx1"/>
                </a:solidFill>
              </a:rPr>
              <a:t>Transnistria</a:t>
            </a:r>
            <a:r>
              <a:rPr lang="en-MD" sz="2000" dirty="0">
                <a:solidFill>
                  <a:schemeClr val="tx1"/>
                </a:solidFill>
              </a:rPr>
              <a:t> –</a:t>
            </a:r>
            <a:r>
              <a:rPr lang="ro-MD" sz="2000" dirty="0">
                <a:solidFill>
                  <a:schemeClr val="tx1"/>
                </a:solidFill>
              </a:rPr>
              <a:t> 575</a:t>
            </a:r>
            <a:endParaRPr lang="en-MD" sz="2000" dirty="0">
              <a:solidFill>
                <a:schemeClr val="tx1"/>
              </a:solidFill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144EA83-2BC1-4E69-86AC-1C0DDF655DA2}"/>
              </a:ext>
            </a:extLst>
          </p:cNvPr>
          <p:cNvSpPr txBox="1"/>
          <p:nvPr/>
        </p:nvSpPr>
        <p:spPr>
          <a:xfrm>
            <a:off x="14520580" y="4805973"/>
            <a:ext cx="3881690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sz="1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Bălți – 48</a:t>
            </a:r>
            <a:r>
              <a:rPr lang="en-US" sz="1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o-MD" sz="10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683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7CC919-4D01-435F-8A33-26A14D5BD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09" y="57511"/>
            <a:ext cx="12265751" cy="136376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D8A619-C26C-914F-A29E-358BBDFF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 – GIS</a:t>
            </a:r>
            <a:b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Numărul de reproducție efectiv</a:t>
            </a:r>
            <a:b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o-RO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.06</a:t>
            </a:r>
            <a:endParaRPr lang="en-MD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12216-C39A-894F-8BCF-9C047179813E}"/>
              </a:ext>
            </a:extLst>
          </p:cNvPr>
          <p:cNvSpPr txBox="1"/>
          <p:nvPr/>
        </p:nvSpPr>
        <p:spPr>
          <a:xfrm>
            <a:off x="2948917" y="3450200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45F7A56-A861-4E4E-82E4-A2A55A80470C}"/>
              </a:ext>
            </a:extLst>
          </p:cNvPr>
          <p:cNvSpPr txBox="1"/>
          <p:nvPr/>
        </p:nvSpPr>
        <p:spPr>
          <a:xfrm>
            <a:off x="17974859" y="4474633"/>
            <a:ext cx="3881690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Transnistria</a:t>
            </a:r>
            <a:r>
              <a:rPr lang="en-M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M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1.15</a:t>
            </a:r>
            <a:endParaRPr lang="en-M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1A026B1-CD7F-4BDD-8D5A-2E6314A8C96A}"/>
              </a:ext>
            </a:extLst>
          </p:cNvPr>
          <p:cNvSpPr txBox="1"/>
          <p:nvPr/>
        </p:nvSpPr>
        <p:spPr>
          <a:xfrm>
            <a:off x="13533340" y="3196398"/>
            <a:ext cx="3881690" cy="264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RO" sz="1000" dirty="0" err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Balti</a:t>
            </a:r>
            <a:r>
              <a:rPr lang="en-MD" sz="10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–</a:t>
            </a:r>
            <a:r>
              <a:rPr lang="ro-MD" sz="10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0,96</a:t>
            </a:r>
            <a:endParaRPr lang="en-MD" sz="1000" dirty="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586613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ppt/theme/theme3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28620</TotalTime>
  <Words>1226</Words>
  <Application>Microsoft Office PowerPoint</Application>
  <PresentationFormat>Custom</PresentationFormat>
  <Paragraphs>262</Paragraphs>
  <Slides>31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54" baseType="lpstr">
      <vt:lpstr>Arial</vt:lpstr>
      <vt:lpstr>Arimo Bold</vt:lpstr>
      <vt:lpstr>Book Antiqua</vt:lpstr>
      <vt:lpstr>Calibri</vt:lpstr>
      <vt:lpstr>Calibri Light</vt:lpstr>
      <vt:lpstr>Cambria</vt:lpstr>
      <vt:lpstr>DejaVu Serif</vt:lpstr>
      <vt:lpstr>Heebo Regular</vt:lpstr>
      <vt:lpstr>Heebo Regular Bold</vt:lpstr>
      <vt:lpstr>Helvetica Neue</vt:lpstr>
      <vt:lpstr>Helvetica Neue Light</vt:lpstr>
      <vt:lpstr>Helvetica Neue Medium</vt:lpstr>
      <vt:lpstr>Montserrat Black</vt:lpstr>
      <vt:lpstr>Montserrat Bold</vt:lpstr>
      <vt:lpstr>Open Sans</vt:lpstr>
      <vt:lpstr>Open Sans SemiBold</vt:lpstr>
      <vt:lpstr>Rockwell</vt:lpstr>
      <vt:lpstr>Times New Roman</vt:lpstr>
      <vt:lpstr>Wingdings</vt:lpstr>
      <vt:lpstr>YACkoCJbd3A 0</vt:lpstr>
      <vt:lpstr>White</vt:lpstr>
      <vt:lpstr>Atlas</vt:lpstr>
      <vt:lpstr>1_White</vt:lpstr>
      <vt:lpstr>Raport săptămânal    </vt:lpstr>
      <vt:lpstr>COVID-19 (17.10.2021)  </vt:lpstr>
      <vt:lpstr>Indicatori COVID 17.10.2021</vt:lpstr>
      <vt:lpstr>PowerPoint Presentation</vt:lpstr>
      <vt:lpstr>Distribuția săptămânală a cazurilor, deceselor și vindecaților COVID-19</vt:lpstr>
      <vt:lpstr>PowerPoint Presentation</vt:lpstr>
      <vt:lpstr>PowerPoint Presentation</vt:lpstr>
      <vt:lpstr>PowerPoint Presentation</vt:lpstr>
      <vt:lpstr>Rt – GIS Numărul de reproducție efectiv 1.06</vt:lpstr>
      <vt:lpstr>Analiza descriptivă a cazurilor confirmate COVID-19 (cumulativ)</vt:lpstr>
      <vt:lpstr>Testarea angajaților din instituțiile medicale la COVID-19 </vt:lpstr>
      <vt:lpstr>Personalul instituțiilor medicale infectat cu COVID-19 (cumulativ)</vt:lpstr>
      <vt:lpstr>Copiii și femeile gravide confirmați COVID-19 (cumulativ)</vt:lpstr>
      <vt:lpstr>Analiza descriptivă a deceselor cauzate de COVID-19</vt:lpstr>
      <vt:lpstr>PowerPoint Presentation</vt:lpstr>
      <vt:lpstr>PowerPoint Presentation</vt:lpstr>
      <vt:lpstr>Cazuri de import 10.10 – 17.10.2021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Valentin Mita</cp:lastModifiedBy>
  <cp:revision>827</cp:revision>
  <dcterms:modified xsi:type="dcterms:W3CDTF">2021-10-18T11:40:25Z</dcterms:modified>
</cp:coreProperties>
</file>