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mp" ContentType="image/png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4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2.xml" ContentType="application/vnd.openxmlformats-officedocument.themeOverr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10.xml" ContentType="application/vnd.openxmlformats-officedocument.presentationml.notesSl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11.xml" ContentType="application/vnd.openxmlformats-officedocument.presentationml.notesSl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theme/themeOverride3.xml" ContentType="application/vnd.openxmlformats-officedocument.themeOverride+xml"/>
  <Override PartName="/ppt/notesSlides/notesSlide12.xml" ContentType="application/vnd.openxmlformats-officedocument.presentationml.notesSlid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theme/themeOverride4.xml" ContentType="application/vnd.openxmlformats-officedocument.themeOverrid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theme/themeOverride5.xml" ContentType="application/vnd.openxmlformats-officedocument.themeOverride+xml"/>
  <Override PartName="/ppt/notesSlides/notesSlide13.xml" ContentType="application/vnd.openxmlformats-officedocument.presentationml.notesSlid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theme/themeOverride6.xml" ContentType="application/vnd.openxmlformats-officedocument.themeOverrid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theme/themeOverride7.xml" ContentType="application/vnd.openxmlformats-officedocument.themeOverrid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theme/themeOverride8.xml" ContentType="application/vnd.openxmlformats-officedocument.themeOverride+xml"/>
  <Override PartName="/ppt/drawings/drawing1.xml" ContentType="application/vnd.openxmlformats-officedocument.drawingml.chartshapes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notesSlides/notesSlide14.xml" ContentType="application/vnd.openxmlformats-officedocument.presentationml.notesSlide+xml"/>
  <Override PartName="/ppt/charts/chart16.xml" ContentType="application/vnd.openxmlformats-officedocument.drawingml.chart+xml"/>
  <Override PartName="/ppt/theme/themeOverride9.xml" ContentType="application/vnd.openxmlformats-officedocument.themeOverride+xml"/>
  <Override PartName="/ppt/charts/chart17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theme/themeOverride10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9" r:id="rId2"/>
    <p:sldMasterId id="2147483697" r:id="rId3"/>
  </p:sldMasterIdLst>
  <p:notesMasterIdLst>
    <p:notesMasterId r:id="rId35"/>
  </p:notesMasterIdLst>
  <p:sldIdLst>
    <p:sldId id="504" r:id="rId4"/>
    <p:sldId id="433" r:id="rId5"/>
    <p:sldId id="269" r:id="rId6"/>
    <p:sldId id="402" r:id="rId7"/>
    <p:sldId id="505" r:id="rId8"/>
    <p:sldId id="506" r:id="rId9"/>
    <p:sldId id="513" r:id="rId10"/>
    <p:sldId id="532" r:id="rId11"/>
    <p:sldId id="501" r:id="rId12"/>
    <p:sldId id="407" r:id="rId13"/>
    <p:sldId id="409" r:id="rId14"/>
    <p:sldId id="349" r:id="rId15"/>
    <p:sldId id="387" r:id="rId16"/>
    <p:sldId id="367" r:id="rId17"/>
    <p:sldId id="451" r:id="rId18"/>
    <p:sldId id="509" r:id="rId19"/>
    <p:sldId id="270" r:id="rId20"/>
    <p:sldId id="256" r:id="rId21"/>
    <p:sldId id="533" r:id="rId22"/>
    <p:sldId id="283" r:id="rId23"/>
    <p:sldId id="259" r:id="rId24"/>
    <p:sldId id="278" r:id="rId25"/>
    <p:sldId id="279" r:id="rId26"/>
    <p:sldId id="281" r:id="rId27"/>
    <p:sldId id="284" r:id="rId28"/>
    <p:sldId id="507" r:id="rId29"/>
    <p:sldId id="262" r:id="rId30"/>
    <p:sldId id="263" r:id="rId31"/>
    <p:sldId id="267" r:id="rId32"/>
    <p:sldId id="268" r:id="rId33"/>
    <p:sldId id="353" r:id="rId34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  <p:extLst>
    <p:ext uri="{EFAFB233-063F-42B5-8137-9DF3F51BA10A}">
      <p15:sldGuideLst xmlns:p15="http://schemas.microsoft.com/office/powerpoint/2012/main">
        <p15:guide id="1" orient="horz" pos="4320">
          <p15:clr>
            <a:srgbClr val="A4A3A4"/>
          </p15:clr>
        </p15:guide>
        <p15:guide id="2" pos="76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niel Ciubotaru" initials="DC" lastIdx="1" clrIdx="0">
    <p:extLst>
      <p:ext uri="{19B8F6BF-5375-455C-9EA6-DF929625EA0E}">
        <p15:presenceInfo xmlns:p15="http://schemas.microsoft.com/office/powerpoint/2012/main" userId="fc2ca31c654db16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0061"/>
    <a:srgbClr val="DA0010"/>
    <a:srgbClr val="1D46F3"/>
    <a:srgbClr val="ADA9BB"/>
    <a:srgbClr val="007949"/>
    <a:srgbClr val="C8C8C8"/>
    <a:srgbClr val="008E40"/>
    <a:srgbClr val="00B1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361" autoAdjust="0"/>
    <p:restoredTop sz="94802" autoAdjust="0"/>
  </p:normalViewPr>
  <p:slideViewPr>
    <p:cSldViewPr snapToGrid="0">
      <p:cViewPr>
        <p:scale>
          <a:sx n="33" d="100"/>
          <a:sy n="33" d="100"/>
        </p:scale>
        <p:origin x="684" y="84"/>
      </p:cViewPr>
      <p:guideLst>
        <p:guide orient="horz" pos="4320"/>
        <p:guide pos="76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0" d="100"/>
        <a:sy n="2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commentAuthors" Target="commentAuthor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file:///C:\Users\user\Desktop\Raport%20saptaminal\Covid%20raportare\Cernelea\Europa%20incep%20aug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er\Desktop\Raport%20saptaminal\26.09.2021\14%20Baza%20COVID-19%2026-09-2021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oleObject" Target="file:///C:\Users\user\Desktop\Raport%20saptaminal\Saptaminal_COVID-26.09.2021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9.xml"/><Relationship Id="rId1" Type="http://schemas.microsoft.com/office/2011/relationships/chartStyle" Target="style9.xml"/><Relationship Id="rId4" Type="http://schemas.openxmlformats.org/officeDocument/2006/relationships/oleObject" Target="file:///C:\Users\user\Desktop\Raport%20saptaminal\Dumitru_Baza%20decese\06.09.xlsx" TargetMode="Externa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10.xml"/><Relationship Id="rId1" Type="http://schemas.microsoft.com/office/2011/relationships/chartStyle" Target="style10.xml"/><Relationship Id="rId4" Type="http://schemas.openxmlformats.org/officeDocument/2006/relationships/oleObject" Target="file:///C:\Users\user\Desktop\Raport%20saptaminal\Dumitru_Baza%20decese\06.09.xlsx" TargetMode="Externa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11.xml"/><Relationship Id="rId1" Type="http://schemas.microsoft.com/office/2011/relationships/chartStyle" Target="style11.xml"/><Relationship Id="rId4" Type="http://schemas.openxmlformats.org/officeDocument/2006/relationships/oleObject" Target="file:///C:\Users\user\Desktop\Raport%20saptaminal\Saptaminal_COVID-19.09.2021.xlsx" TargetMode="Externa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12.xml"/><Relationship Id="rId1" Type="http://schemas.microsoft.com/office/2011/relationships/chartStyle" Target="style12.xml"/><Relationship Id="rId4" Type="http://schemas.openxmlformats.org/officeDocument/2006/relationships/package" Target="../embeddings/Microsoft_Excel_Worksheet5.xlsx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.xml"/><Relationship Id="rId2" Type="http://schemas.microsoft.com/office/2011/relationships/chartColorStyle" Target="colors13.xml"/><Relationship Id="rId1" Type="http://schemas.microsoft.com/office/2011/relationships/chartStyle" Target="style13.xml"/><Relationship Id="rId4" Type="http://schemas.openxmlformats.org/officeDocument/2006/relationships/oleObject" Target="Diagrama%20din%20Microsoft%20PowerPoint" TargetMode="Externa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8.xml"/><Relationship Id="rId2" Type="http://schemas.microsoft.com/office/2011/relationships/chartColorStyle" Target="colors14.xml"/><Relationship Id="rId1" Type="http://schemas.microsoft.com/office/2011/relationships/chartStyle" Target="style14.xml"/><Relationship Id="rId5" Type="http://schemas.openxmlformats.org/officeDocument/2006/relationships/chartUserShapes" Target="../drawings/drawing1.xml"/><Relationship Id="rId4" Type="http://schemas.openxmlformats.org/officeDocument/2006/relationships/package" Target="../embeddings/Microsoft_Excel_Worksheet6.xlsx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8.xlsx"/><Relationship Id="rId1" Type="http://schemas.openxmlformats.org/officeDocument/2006/relationships/themeOverride" Target="../theme/themeOverride9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0.xml"/><Relationship Id="rId2" Type="http://schemas.microsoft.com/office/2011/relationships/chartColorStyle" Target="colors16.xml"/><Relationship Id="rId1" Type="http://schemas.microsoft.com/office/2011/relationships/chartStyle" Target="style16.xml"/><Relationship Id="rId4" Type="http://schemas.openxmlformats.org/officeDocument/2006/relationships/package" Target="../embeddings/Microsoft_Excel_Worksheet9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4.8849251934363763E-2"/>
          <c:y val="7.5665549441577898E-2"/>
          <c:w val="0.94148096001043802"/>
          <c:h val="0.6882754040268399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00B0F0"/>
            </a:solidFill>
            <a:ln>
              <a:noFill/>
            </a:ln>
            <a:effectLst/>
          </c:spPr>
          <c:invertIfNegative val="0"/>
          <c:dPt>
            <c:idx val="8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84A3-4230-8CC1-7D78E773FE14}"/>
              </c:ext>
            </c:extLst>
          </c:dPt>
          <c:dPt>
            <c:idx val="18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4A3-4230-8CC1-7D78E773FE1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Sheet2!$R$4:$R$42</c:f>
              <c:strCache>
                <c:ptCount val="39"/>
                <c:pt idx="0">
                  <c:v>Muntenegru</c:v>
                </c:pt>
                <c:pt idx="1">
                  <c:v>Serbia</c:v>
                </c:pt>
                <c:pt idx="2">
                  <c:v>Lituania</c:v>
                </c:pt>
                <c:pt idx="3">
                  <c:v>Regatul Unit</c:v>
                </c:pt>
                <c:pt idx="4">
                  <c:v>Slovenia</c:v>
                </c:pt>
                <c:pt idx="5">
                  <c:v>Estonia</c:v>
                </c:pt>
                <c:pt idx="6">
                  <c:v>România</c:v>
                </c:pt>
                <c:pt idx="7">
                  <c:v>Letonia</c:v>
                </c:pt>
                <c:pt idx="8">
                  <c:v>Moldova</c:v>
                </c:pt>
                <c:pt idx="9">
                  <c:v>Croaţia</c:v>
                </c:pt>
                <c:pt idx="10">
                  <c:v>Irlanda</c:v>
                </c:pt>
                <c:pt idx="11">
                  <c:v>Albania</c:v>
                </c:pt>
                <c:pt idx="12">
                  <c:v>Bulgaria</c:v>
                </c:pt>
                <c:pt idx="13">
                  <c:v>Grecia</c:v>
                </c:pt>
                <c:pt idx="14">
                  <c:v>Bielorusia</c:v>
                </c:pt>
                <c:pt idx="15">
                  <c:v>Macedonia de Nord</c:v>
                </c:pt>
                <c:pt idx="16">
                  <c:v>Austria</c:v>
                </c:pt>
                <c:pt idx="17">
                  <c:v>Elveţia</c:v>
                </c:pt>
                <c:pt idx="18">
                  <c:v>Europe</c:v>
                </c:pt>
                <c:pt idx="19">
                  <c:v>Bosnia si Hertegovina</c:v>
                </c:pt>
                <c:pt idx="20">
                  <c:v>Slovacia</c:v>
                </c:pt>
                <c:pt idx="21">
                  <c:v>Belgia</c:v>
                </c:pt>
                <c:pt idx="22">
                  <c:v>Ucraina</c:v>
                </c:pt>
                <c:pt idx="23">
                  <c:v>Rusia</c:v>
                </c:pt>
                <c:pt idx="24">
                  <c:v>Luxemburg</c:v>
                </c:pt>
                <c:pt idx="25">
                  <c:v>Norvegia</c:v>
                </c:pt>
                <c:pt idx="26">
                  <c:v>Olanda</c:v>
                </c:pt>
                <c:pt idx="27">
                  <c:v>Islanda</c:v>
                </c:pt>
                <c:pt idx="28">
                  <c:v>Germania</c:v>
                </c:pt>
                <c:pt idx="29">
                  <c:v>Franţa</c:v>
                </c:pt>
                <c:pt idx="30">
                  <c:v>Finlanda</c:v>
                </c:pt>
                <c:pt idx="31">
                  <c:v>Portugalia</c:v>
                </c:pt>
                <c:pt idx="32">
                  <c:v>Danemarca</c:v>
                </c:pt>
                <c:pt idx="33">
                  <c:v>Italia</c:v>
                </c:pt>
                <c:pt idx="34">
                  <c:v>Suedia</c:v>
                </c:pt>
                <c:pt idx="35">
                  <c:v>Ungaria</c:v>
                </c:pt>
                <c:pt idx="36">
                  <c:v>Cehia</c:v>
                </c:pt>
                <c:pt idx="37">
                  <c:v>Spania</c:v>
                </c:pt>
                <c:pt idx="38">
                  <c:v>Malta</c:v>
                </c:pt>
              </c:strCache>
            </c:strRef>
          </c:cat>
          <c:val>
            <c:numRef>
              <c:f>Sheet2!$U$4:$U$42</c:f>
              <c:numCache>
                <c:formatCode>0</c:formatCode>
                <c:ptCount val="39"/>
                <c:pt idx="0">
                  <c:v>539.50879069797054</c:v>
                </c:pt>
                <c:pt idx="1">
                  <c:v>521.97817997780044</c:v>
                </c:pt>
                <c:pt idx="2">
                  <c:v>361.12161885353134</c:v>
                </c:pt>
                <c:pt idx="3">
                  <c:v>344.65970068491407</c:v>
                </c:pt>
                <c:pt idx="4">
                  <c:v>297.69762866284708</c:v>
                </c:pt>
                <c:pt idx="5">
                  <c:v>283.20973036324659</c:v>
                </c:pt>
                <c:pt idx="6">
                  <c:v>237.93753505498231</c:v>
                </c:pt>
                <c:pt idx="7">
                  <c:v>227.1561830450969</c:v>
                </c:pt>
                <c:pt idx="8">
                  <c:v>211</c:v>
                </c:pt>
                <c:pt idx="9">
                  <c:v>194.0865817123655</c:v>
                </c:pt>
                <c:pt idx="10">
                  <c:v>185.98188045060752</c:v>
                </c:pt>
                <c:pt idx="11">
                  <c:v>171.89113654141116</c:v>
                </c:pt>
                <c:pt idx="12">
                  <c:v>155.07553885662767</c:v>
                </c:pt>
                <c:pt idx="13">
                  <c:v>146.57207161597327</c:v>
                </c:pt>
                <c:pt idx="14">
                  <c:v>145.83693514390637</c:v>
                </c:pt>
                <c:pt idx="15">
                  <c:v>142.70847533778658</c:v>
                </c:pt>
                <c:pt idx="16">
                  <c:v>130.70743871414311</c:v>
                </c:pt>
                <c:pt idx="17">
                  <c:v>118.03794551222778</c:v>
                </c:pt>
                <c:pt idx="18">
                  <c:v>111.3814291908467</c:v>
                </c:pt>
                <c:pt idx="19">
                  <c:v>108.92071732862266</c:v>
                </c:pt>
                <c:pt idx="20">
                  <c:v>103.97387034128873</c:v>
                </c:pt>
                <c:pt idx="21">
                  <c:v>102.73828291381939</c:v>
                </c:pt>
                <c:pt idx="22">
                  <c:v>101.39880639395773</c:v>
                </c:pt>
                <c:pt idx="23">
                  <c:v>99.981641210574438</c:v>
                </c:pt>
                <c:pt idx="24">
                  <c:v>89.73638176017991</c:v>
                </c:pt>
                <c:pt idx="25">
                  <c:v>85.793815683606439</c:v>
                </c:pt>
                <c:pt idx="26">
                  <c:v>67.414655246470033</c:v>
                </c:pt>
                <c:pt idx="27">
                  <c:v>66.28330881626151</c:v>
                </c:pt>
                <c:pt idx="28">
                  <c:v>64.729265895441245</c:v>
                </c:pt>
                <c:pt idx="29">
                  <c:v>59.56426174241065</c:v>
                </c:pt>
                <c:pt idx="30">
                  <c:v>56.706855639080679</c:v>
                </c:pt>
                <c:pt idx="31">
                  <c:v>48.199065585768743</c:v>
                </c:pt>
                <c:pt idx="32">
                  <c:v>41.117996962218889</c:v>
                </c:pt>
                <c:pt idx="33">
                  <c:v>40.106432413950742</c:v>
                </c:pt>
                <c:pt idx="34">
                  <c:v>35.177201714525019</c:v>
                </c:pt>
                <c:pt idx="35">
                  <c:v>30.311457232392616</c:v>
                </c:pt>
                <c:pt idx="36">
                  <c:v>29.701310835863644</c:v>
                </c:pt>
                <c:pt idx="37">
                  <c:v>27.926020821870296</c:v>
                </c:pt>
                <c:pt idx="38">
                  <c:v>26.636809361709812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4A3-4230-8CC1-7D78E773FE1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023265568"/>
        <c:axId val="1023261304"/>
      </c:barChart>
      <c:catAx>
        <c:axId val="1023265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1023261304"/>
        <c:crosses val="autoZero"/>
        <c:auto val="1"/>
        <c:lblAlgn val="ctr"/>
        <c:lblOffset val="100"/>
        <c:noMultiLvlLbl val="0"/>
      </c:catAx>
      <c:valAx>
        <c:axId val="1023261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10232655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400"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0814403901832443E-2"/>
          <c:y val="0.22664706703309459"/>
          <c:w val="0.92475352295110325"/>
          <c:h val="0.6294392312880582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Saptamini!$B$1</c:f>
              <c:strCache>
                <c:ptCount val="1"/>
                <c:pt idx="0">
                  <c:v>cazuri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10"/>
              <c:layout>
                <c:manualLayout>
                  <c:x val="-1.2879377431906616E-2"/>
                  <c:y val="6.990740740740719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84C-4411-8B00-DB5C8EA1828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Saptamini!$A$2:$A$82</c:f>
              <c:strCache>
                <c:ptCount val="81"/>
                <c:pt idx="0">
                  <c:v>08.03-15.03</c:v>
                </c:pt>
                <c:pt idx="1">
                  <c:v>16.03-22.03</c:v>
                </c:pt>
                <c:pt idx="2">
                  <c:v>23.03.29.03</c:v>
                </c:pt>
                <c:pt idx="3">
                  <c:v>30.03-05.04</c:v>
                </c:pt>
                <c:pt idx="4">
                  <c:v>06.04-12.04</c:v>
                </c:pt>
                <c:pt idx="5">
                  <c:v>13.04-19.04</c:v>
                </c:pt>
                <c:pt idx="6">
                  <c:v>20.04-26.04</c:v>
                </c:pt>
                <c:pt idx="7">
                  <c:v>27.04-03.05</c:v>
                </c:pt>
                <c:pt idx="8">
                  <c:v>04.05-10.05</c:v>
                </c:pt>
                <c:pt idx="9">
                  <c:v>11.05 -17.05</c:v>
                </c:pt>
                <c:pt idx="10">
                  <c:v>18.05-24.05</c:v>
                </c:pt>
                <c:pt idx="11">
                  <c:v>25.05-31.05</c:v>
                </c:pt>
                <c:pt idx="12">
                  <c:v>01.06-07.06</c:v>
                </c:pt>
                <c:pt idx="13">
                  <c:v>08.06 - 14.06</c:v>
                </c:pt>
                <c:pt idx="14">
                  <c:v>15.06-21.06</c:v>
                </c:pt>
                <c:pt idx="15">
                  <c:v>22.06-28.06</c:v>
                </c:pt>
                <c:pt idx="16">
                  <c:v>29.06-05.07</c:v>
                </c:pt>
                <c:pt idx="17">
                  <c:v>06.07-12.07</c:v>
                </c:pt>
                <c:pt idx="18">
                  <c:v>13.07-19.07</c:v>
                </c:pt>
                <c:pt idx="19">
                  <c:v>20.07-26.07</c:v>
                </c:pt>
                <c:pt idx="20">
                  <c:v>27.07-02.08</c:v>
                </c:pt>
                <c:pt idx="21">
                  <c:v>03.08-09.08</c:v>
                </c:pt>
                <c:pt idx="22">
                  <c:v>10.08-16.08</c:v>
                </c:pt>
                <c:pt idx="23">
                  <c:v>17.08-23.08</c:v>
                </c:pt>
                <c:pt idx="24">
                  <c:v>24.08-30.08</c:v>
                </c:pt>
                <c:pt idx="25">
                  <c:v>31.08-06.09</c:v>
                </c:pt>
                <c:pt idx="26">
                  <c:v>07.09-13.09</c:v>
                </c:pt>
                <c:pt idx="27">
                  <c:v>14.09-20.09</c:v>
                </c:pt>
                <c:pt idx="28">
                  <c:v>21.09-27.09</c:v>
                </c:pt>
                <c:pt idx="29">
                  <c:v>28.09-04.10</c:v>
                </c:pt>
                <c:pt idx="30">
                  <c:v>05.10-11.10</c:v>
                </c:pt>
                <c:pt idx="31">
                  <c:v>12.10-18.10</c:v>
                </c:pt>
                <c:pt idx="32">
                  <c:v>19.10-25.10</c:v>
                </c:pt>
                <c:pt idx="33">
                  <c:v>26.10-01.11</c:v>
                </c:pt>
                <c:pt idx="34">
                  <c:v>02.11-08.11</c:v>
                </c:pt>
                <c:pt idx="35">
                  <c:v>09.11-15.11</c:v>
                </c:pt>
                <c:pt idx="36">
                  <c:v>16.11-22.11</c:v>
                </c:pt>
                <c:pt idx="37">
                  <c:v>23.11-29.11</c:v>
                </c:pt>
                <c:pt idx="38">
                  <c:v>30.11-06.12</c:v>
                </c:pt>
                <c:pt idx="39">
                  <c:v>07.12-13.12</c:v>
                </c:pt>
                <c:pt idx="40">
                  <c:v>14.12-20.12</c:v>
                </c:pt>
                <c:pt idx="41">
                  <c:v>21.12-27.12</c:v>
                </c:pt>
                <c:pt idx="42">
                  <c:v>28.12-03.01</c:v>
                </c:pt>
                <c:pt idx="43">
                  <c:v>04.01-10.01</c:v>
                </c:pt>
                <c:pt idx="44">
                  <c:v>11.01-17.01</c:v>
                </c:pt>
                <c:pt idx="45">
                  <c:v>18.01-24.01</c:v>
                </c:pt>
                <c:pt idx="46">
                  <c:v>25.01-31.01</c:v>
                </c:pt>
                <c:pt idx="47">
                  <c:v>01.02 - 07.02</c:v>
                </c:pt>
                <c:pt idx="48">
                  <c:v>08.02 - 14.02</c:v>
                </c:pt>
                <c:pt idx="49">
                  <c:v>15.02 - 21.02</c:v>
                </c:pt>
                <c:pt idx="50">
                  <c:v>22.02 - 28.02</c:v>
                </c:pt>
                <c:pt idx="51">
                  <c:v>01.03 - 07.03</c:v>
                </c:pt>
                <c:pt idx="52">
                  <c:v>08.03 - 14.03</c:v>
                </c:pt>
                <c:pt idx="53">
                  <c:v>15.03 - 21.03</c:v>
                </c:pt>
                <c:pt idx="54">
                  <c:v>22.03 - 28.03</c:v>
                </c:pt>
                <c:pt idx="55">
                  <c:v>29.03 - 04.04</c:v>
                </c:pt>
                <c:pt idx="56">
                  <c:v>05.04 - 11.04</c:v>
                </c:pt>
                <c:pt idx="57">
                  <c:v>12.04 - 18.04</c:v>
                </c:pt>
                <c:pt idx="58">
                  <c:v>19.04 - 25.04</c:v>
                </c:pt>
                <c:pt idx="59">
                  <c:v>26.04 - 02.05</c:v>
                </c:pt>
                <c:pt idx="60">
                  <c:v>03.05 - 09.05</c:v>
                </c:pt>
                <c:pt idx="61">
                  <c:v>10.05 - 16.05</c:v>
                </c:pt>
                <c:pt idx="62">
                  <c:v>17.05 - 23.05</c:v>
                </c:pt>
                <c:pt idx="63">
                  <c:v>24.05 - 30.05</c:v>
                </c:pt>
                <c:pt idx="64">
                  <c:v>31.05 - 06.06</c:v>
                </c:pt>
                <c:pt idx="65">
                  <c:v>07.06 - 13.06</c:v>
                </c:pt>
                <c:pt idx="66">
                  <c:v>14.06 - 20.06</c:v>
                </c:pt>
                <c:pt idx="67">
                  <c:v>21.06 - 27.06</c:v>
                </c:pt>
                <c:pt idx="68">
                  <c:v>28.06 - 04.07</c:v>
                </c:pt>
                <c:pt idx="69">
                  <c:v>05.07 - 11.07</c:v>
                </c:pt>
                <c:pt idx="70">
                  <c:v>12.07 - 18.07</c:v>
                </c:pt>
                <c:pt idx="71">
                  <c:v>19.07 - 25.07</c:v>
                </c:pt>
                <c:pt idx="72">
                  <c:v>26.07 - 01.08</c:v>
                </c:pt>
                <c:pt idx="73">
                  <c:v>02.08 - 08.08</c:v>
                </c:pt>
                <c:pt idx="74">
                  <c:v>09.08 - 15.08</c:v>
                </c:pt>
                <c:pt idx="75">
                  <c:v>16.08 - 22.08</c:v>
                </c:pt>
                <c:pt idx="76">
                  <c:v>23.08 - 29.08</c:v>
                </c:pt>
                <c:pt idx="77">
                  <c:v>30.08 - 05.09</c:v>
                </c:pt>
                <c:pt idx="78">
                  <c:v>06.09 - 12.09</c:v>
                </c:pt>
                <c:pt idx="79">
                  <c:v>13.09 - 19.09</c:v>
                </c:pt>
                <c:pt idx="80">
                  <c:v>20.09 - 26.09</c:v>
                </c:pt>
              </c:strCache>
            </c:strRef>
          </c:cat>
          <c:val>
            <c:numRef>
              <c:f>Saptamini!$B$2:$B$82</c:f>
              <c:numCache>
                <c:formatCode>General</c:formatCode>
                <c:ptCount val="81"/>
                <c:pt idx="0">
                  <c:v>23</c:v>
                </c:pt>
                <c:pt idx="1">
                  <c:v>71</c:v>
                </c:pt>
                <c:pt idx="2">
                  <c:v>169</c:v>
                </c:pt>
                <c:pt idx="3">
                  <c:v>601</c:v>
                </c:pt>
                <c:pt idx="4">
                  <c:v>798</c:v>
                </c:pt>
                <c:pt idx="5">
                  <c:v>810</c:v>
                </c:pt>
                <c:pt idx="6">
                  <c:v>936</c:v>
                </c:pt>
                <c:pt idx="7">
                  <c:v>713</c:v>
                </c:pt>
                <c:pt idx="8">
                  <c:v>806</c:v>
                </c:pt>
                <c:pt idx="9">
                  <c:v>1133</c:v>
                </c:pt>
                <c:pt idx="10">
                  <c:v>1033</c:v>
                </c:pt>
                <c:pt idx="11">
                  <c:v>1158</c:v>
                </c:pt>
                <c:pt idx="12">
                  <c:v>1449</c:v>
                </c:pt>
                <c:pt idx="13">
                  <c:v>2040</c:v>
                </c:pt>
                <c:pt idx="14">
                  <c:v>2460</c:v>
                </c:pt>
                <c:pt idx="15">
                  <c:v>2050</c:v>
                </c:pt>
                <c:pt idx="16">
                  <c:v>1564</c:v>
                </c:pt>
                <c:pt idx="17">
                  <c:v>1568</c:v>
                </c:pt>
                <c:pt idx="18">
                  <c:v>1598</c:v>
                </c:pt>
                <c:pt idx="19">
                  <c:v>2054</c:v>
                </c:pt>
                <c:pt idx="20">
                  <c:v>2328</c:v>
                </c:pt>
                <c:pt idx="21">
                  <c:v>2298</c:v>
                </c:pt>
                <c:pt idx="22">
                  <c:v>2523</c:v>
                </c:pt>
                <c:pt idx="23">
                  <c:v>3295</c:v>
                </c:pt>
                <c:pt idx="24">
                  <c:v>3222</c:v>
                </c:pt>
                <c:pt idx="25">
                  <c:v>3097</c:v>
                </c:pt>
                <c:pt idx="26">
                  <c:v>3181</c:v>
                </c:pt>
                <c:pt idx="27">
                  <c:v>3618</c:v>
                </c:pt>
                <c:pt idx="28">
                  <c:v>4279</c:v>
                </c:pt>
                <c:pt idx="29">
                  <c:v>5704</c:v>
                </c:pt>
                <c:pt idx="30">
                  <c:v>5572</c:v>
                </c:pt>
                <c:pt idx="31">
                  <c:v>4899</c:v>
                </c:pt>
                <c:pt idx="32">
                  <c:v>4453</c:v>
                </c:pt>
                <c:pt idx="33">
                  <c:v>5079</c:v>
                </c:pt>
                <c:pt idx="34">
                  <c:v>5764</c:v>
                </c:pt>
                <c:pt idx="35">
                  <c:v>6933</c:v>
                </c:pt>
                <c:pt idx="36">
                  <c:v>8662</c:v>
                </c:pt>
                <c:pt idx="37">
                  <c:v>9076</c:v>
                </c:pt>
                <c:pt idx="38">
                  <c:v>9348</c:v>
                </c:pt>
                <c:pt idx="39">
                  <c:v>10153</c:v>
                </c:pt>
                <c:pt idx="40">
                  <c:v>8689</c:v>
                </c:pt>
                <c:pt idx="41">
                  <c:v>6148</c:v>
                </c:pt>
                <c:pt idx="42">
                  <c:v>4518</c:v>
                </c:pt>
                <c:pt idx="43">
                  <c:v>3518</c:v>
                </c:pt>
                <c:pt idx="44">
                  <c:v>3463</c:v>
                </c:pt>
                <c:pt idx="45">
                  <c:v>3348</c:v>
                </c:pt>
                <c:pt idx="46">
                  <c:v>3602</c:v>
                </c:pt>
                <c:pt idx="47">
                  <c:v>4765</c:v>
                </c:pt>
                <c:pt idx="48">
                  <c:v>5617</c:v>
                </c:pt>
                <c:pt idx="49">
                  <c:v>6566</c:v>
                </c:pt>
                <c:pt idx="50">
                  <c:v>8701</c:v>
                </c:pt>
                <c:pt idx="51">
                  <c:v>9799</c:v>
                </c:pt>
                <c:pt idx="52">
                  <c:v>9211</c:v>
                </c:pt>
                <c:pt idx="53">
                  <c:v>10571</c:v>
                </c:pt>
                <c:pt idx="54">
                  <c:v>11487</c:v>
                </c:pt>
                <c:pt idx="55">
                  <c:v>8566</c:v>
                </c:pt>
                <c:pt idx="56">
                  <c:v>6130</c:v>
                </c:pt>
                <c:pt idx="57">
                  <c:v>4680</c:v>
                </c:pt>
                <c:pt idx="58">
                  <c:v>3242</c:v>
                </c:pt>
                <c:pt idx="59">
                  <c:v>2196</c:v>
                </c:pt>
                <c:pt idx="60">
                  <c:v>1414</c:v>
                </c:pt>
                <c:pt idx="61">
                  <c:v>1096</c:v>
                </c:pt>
                <c:pt idx="62">
                  <c:v>831</c:v>
                </c:pt>
                <c:pt idx="63">
                  <c:v>469</c:v>
                </c:pt>
                <c:pt idx="64">
                  <c:v>308</c:v>
                </c:pt>
                <c:pt idx="65">
                  <c:v>344</c:v>
                </c:pt>
                <c:pt idx="66">
                  <c:v>343</c:v>
                </c:pt>
                <c:pt idx="67">
                  <c:v>419</c:v>
                </c:pt>
                <c:pt idx="68">
                  <c:v>411</c:v>
                </c:pt>
                <c:pt idx="69">
                  <c:v>497</c:v>
                </c:pt>
                <c:pt idx="70">
                  <c:v>479</c:v>
                </c:pt>
                <c:pt idx="71">
                  <c:v>678</c:v>
                </c:pt>
                <c:pt idx="72">
                  <c:v>925</c:v>
                </c:pt>
                <c:pt idx="73">
                  <c:v>1081</c:v>
                </c:pt>
                <c:pt idx="74">
                  <c:v>1414</c:v>
                </c:pt>
                <c:pt idx="75">
                  <c:v>2388</c:v>
                </c:pt>
                <c:pt idx="76">
                  <c:v>2556</c:v>
                </c:pt>
                <c:pt idx="77">
                  <c:v>3231</c:v>
                </c:pt>
                <c:pt idx="78">
                  <c:v>4593</c:v>
                </c:pt>
                <c:pt idx="79">
                  <c:v>6888</c:v>
                </c:pt>
                <c:pt idx="80">
                  <c:v>7325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84C-4411-8B00-DB5C8EA182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8067456"/>
        <c:axId val="148068992"/>
      </c:barChart>
      <c:lineChart>
        <c:grouping val="standard"/>
        <c:varyColors val="0"/>
        <c:ser>
          <c:idx val="2"/>
          <c:order val="2"/>
          <c:tx>
            <c:strRef>
              <c:f>Saptamini!$D$1</c:f>
              <c:strCache>
                <c:ptCount val="1"/>
                <c:pt idx="0">
                  <c:v>vindecați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strRef>
              <c:f>Saptamini!$A$2:$A$82</c:f>
              <c:strCache>
                <c:ptCount val="81"/>
                <c:pt idx="0">
                  <c:v>08.03-15.03</c:v>
                </c:pt>
                <c:pt idx="1">
                  <c:v>16.03-22.03</c:v>
                </c:pt>
                <c:pt idx="2">
                  <c:v>23.03.29.03</c:v>
                </c:pt>
                <c:pt idx="3">
                  <c:v>30.03-05.04</c:v>
                </c:pt>
                <c:pt idx="4">
                  <c:v>06.04-12.04</c:v>
                </c:pt>
                <c:pt idx="5">
                  <c:v>13.04-19.04</c:v>
                </c:pt>
                <c:pt idx="6">
                  <c:v>20.04-26.04</c:v>
                </c:pt>
                <c:pt idx="7">
                  <c:v>27.04-03.05</c:v>
                </c:pt>
                <c:pt idx="8">
                  <c:v>04.05-10.05</c:v>
                </c:pt>
                <c:pt idx="9">
                  <c:v>11.05 -17.05</c:v>
                </c:pt>
                <c:pt idx="10">
                  <c:v>18.05-24.05</c:v>
                </c:pt>
                <c:pt idx="11">
                  <c:v>25.05-31.05</c:v>
                </c:pt>
                <c:pt idx="12">
                  <c:v>01.06-07.06</c:v>
                </c:pt>
                <c:pt idx="13">
                  <c:v>08.06 - 14.06</c:v>
                </c:pt>
                <c:pt idx="14">
                  <c:v>15.06-21.06</c:v>
                </c:pt>
                <c:pt idx="15">
                  <c:v>22.06-28.06</c:v>
                </c:pt>
                <c:pt idx="16">
                  <c:v>29.06-05.07</c:v>
                </c:pt>
                <c:pt idx="17">
                  <c:v>06.07-12.07</c:v>
                </c:pt>
                <c:pt idx="18">
                  <c:v>13.07-19.07</c:v>
                </c:pt>
                <c:pt idx="19">
                  <c:v>20.07-26.07</c:v>
                </c:pt>
                <c:pt idx="20">
                  <c:v>27.07-02.08</c:v>
                </c:pt>
                <c:pt idx="21">
                  <c:v>03.08-09.08</c:v>
                </c:pt>
                <c:pt idx="22">
                  <c:v>10.08-16.08</c:v>
                </c:pt>
                <c:pt idx="23">
                  <c:v>17.08-23.08</c:v>
                </c:pt>
                <c:pt idx="24">
                  <c:v>24.08-30.08</c:v>
                </c:pt>
                <c:pt idx="25">
                  <c:v>31.08-06.09</c:v>
                </c:pt>
                <c:pt idx="26">
                  <c:v>07.09-13.09</c:v>
                </c:pt>
                <c:pt idx="27">
                  <c:v>14.09-20.09</c:v>
                </c:pt>
                <c:pt idx="28">
                  <c:v>21.09-27.09</c:v>
                </c:pt>
                <c:pt idx="29">
                  <c:v>28.09-04.10</c:v>
                </c:pt>
                <c:pt idx="30">
                  <c:v>05.10-11.10</c:v>
                </c:pt>
                <c:pt idx="31">
                  <c:v>12.10-18.10</c:v>
                </c:pt>
                <c:pt idx="32">
                  <c:v>19.10-25.10</c:v>
                </c:pt>
                <c:pt idx="33">
                  <c:v>26.10-01.11</c:v>
                </c:pt>
                <c:pt idx="34">
                  <c:v>02.11-08.11</c:v>
                </c:pt>
                <c:pt idx="35">
                  <c:v>09.11-15.11</c:v>
                </c:pt>
                <c:pt idx="36">
                  <c:v>16.11-22.11</c:v>
                </c:pt>
                <c:pt idx="37">
                  <c:v>23.11-29.11</c:v>
                </c:pt>
                <c:pt idx="38">
                  <c:v>30.11-06.12</c:v>
                </c:pt>
                <c:pt idx="39">
                  <c:v>07.12-13.12</c:v>
                </c:pt>
                <c:pt idx="40">
                  <c:v>14.12-20.12</c:v>
                </c:pt>
                <c:pt idx="41">
                  <c:v>21.12-27.12</c:v>
                </c:pt>
                <c:pt idx="42">
                  <c:v>28.12-03.01</c:v>
                </c:pt>
                <c:pt idx="43">
                  <c:v>04.01-10.01</c:v>
                </c:pt>
                <c:pt idx="44">
                  <c:v>11.01-17.01</c:v>
                </c:pt>
                <c:pt idx="45">
                  <c:v>18.01-24.01</c:v>
                </c:pt>
                <c:pt idx="46">
                  <c:v>25.01-31.01</c:v>
                </c:pt>
                <c:pt idx="47">
                  <c:v>01.02 - 07.02</c:v>
                </c:pt>
                <c:pt idx="48">
                  <c:v>08.02 - 14.02</c:v>
                </c:pt>
                <c:pt idx="49">
                  <c:v>15.02 - 21.02</c:v>
                </c:pt>
                <c:pt idx="50">
                  <c:v>22.02 - 28.02</c:v>
                </c:pt>
                <c:pt idx="51">
                  <c:v>01.03 - 07.03</c:v>
                </c:pt>
                <c:pt idx="52">
                  <c:v>08.03 - 14.03</c:v>
                </c:pt>
                <c:pt idx="53">
                  <c:v>15.03 - 21.03</c:v>
                </c:pt>
                <c:pt idx="54">
                  <c:v>22.03 - 28.03</c:v>
                </c:pt>
                <c:pt idx="55">
                  <c:v>29.03 - 04.04</c:v>
                </c:pt>
                <c:pt idx="56">
                  <c:v>05.04 - 11.04</c:v>
                </c:pt>
                <c:pt idx="57">
                  <c:v>12.04 - 18.04</c:v>
                </c:pt>
                <c:pt idx="58">
                  <c:v>19.04 - 25.04</c:v>
                </c:pt>
                <c:pt idx="59">
                  <c:v>26.04 - 02.05</c:v>
                </c:pt>
                <c:pt idx="60">
                  <c:v>03.05 - 09.05</c:v>
                </c:pt>
                <c:pt idx="61">
                  <c:v>10.05 - 16.05</c:v>
                </c:pt>
                <c:pt idx="62">
                  <c:v>17.05 - 23.05</c:v>
                </c:pt>
                <c:pt idx="63">
                  <c:v>24.05 - 30.05</c:v>
                </c:pt>
                <c:pt idx="64">
                  <c:v>31.05 - 06.06</c:v>
                </c:pt>
                <c:pt idx="65">
                  <c:v>07.06 - 13.06</c:v>
                </c:pt>
                <c:pt idx="66">
                  <c:v>14.06 - 20.06</c:v>
                </c:pt>
                <c:pt idx="67">
                  <c:v>21.06 - 27.06</c:v>
                </c:pt>
                <c:pt idx="68">
                  <c:v>28.06 - 04.07</c:v>
                </c:pt>
                <c:pt idx="69">
                  <c:v>05.07 - 11.07</c:v>
                </c:pt>
                <c:pt idx="70">
                  <c:v>12.07 - 18.07</c:v>
                </c:pt>
                <c:pt idx="71">
                  <c:v>19.07 - 25.07</c:v>
                </c:pt>
                <c:pt idx="72">
                  <c:v>26.07 - 01.08</c:v>
                </c:pt>
                <c:pt idx="73">
                  <c:v>02.08 - 08.08</c:v>
                </c:pt>
                <c:pt idx="74">
                  <c:v>09.08 - 15.08</c:v>
                </c:pt>
                <c:pt idx="75">
                  <c:v>16.08 - 22.08</c:v>
                </c:pt>
                <c:pt idx="76">
                  <c:v>23.08 - 29.08</c:v>
                </c:pt>
                <c:pt idx="77">
                  <c:v>30.08 - 05.09</c:v>
                </c:pt>
                <c:pt idx="78">
                  <c:v>06.09 - 12.09</c:v>
                </c:pt>
                <c:pt idx="79">
                  <c:v>13.09 - 19.09</c:v>
                </c:pt>
                <c:pt idx="80">
                  <c:v>20.09 - 26.09</c:v>
                </c:pt>
              </c:strCache>
            </c:strRef>
          </c:cat>
          <c:val>
            <c:numRef>
              <c:f>Saptamini!$D$2:$D$82</c:f>
              <c:numCache>
                <c:formatCode>General</c:formatCode>
                <c:ptCount val="81"/>
                <c:pt idx="0">
                  <c:v>0</c:v>
                </c:pt>
                <c:pt idx="1">
                  <c:v>0</c:v>
                </c:pt>
                <c:pt idx="2">
                  <c:v>11</c:v>
                </c:pt>
                <c:pt idx="3">
                  <c:v>19</c:v>
                </c:pt>
                <c:pt idx="4">
                  <c:v>64</c:v>
                </c:pt>
                <c:pt idx="5">
                  <c:v>363</c:v>
                </c:pt>
                <c:pt idx="6">
                  <c:v>438</c:v>
                </c:pt>
                <c:pt idx="7">
                  <c:v>487</c:v>
                </c:pt>
                <c:pt idx="8">
                  <c:v>576</c:v>
                </c:pt>
                <c:pt idx="9">
                  <c:v>450</c:v>
                </c:pt>
                <c:pt idx="10">
                  <c:v>1305</c:v>
                </c:pt>
                <c:pt idx="11">
                  <c:v>868</c:v>
                </c:pt>
                <c:pt idx="12">
                  <c:v>1066</c:v>
                </c:pt>
                <c:pt idx="13">
                  <c:v>985</c:v>
                </c:pt>
                <c:pt idx="14">
                  <c:v>1273</c:v>
                </c:pt>
                <c:pt idx="15">
                  <c:v>1185</c:v>
                </c:pt>
                <c:pt idx="16">
                  <c:v>1637</c:v>
                </c:pt>
                <c:pt idx="17">
                  <c:v>1949</c:v>
                </c:pt>
                <c:pt idx="18">
                  <c:v>1709</c:v>
                </c:pt>
                <c:pt idx="19">
                  <c:v>1533</c:v>
                </c:pt>
                <c:pt idx="20">
                  <c:v>1907</c:v>
                </c:pt>
                <c:pt idx="21">
                  <c:v>1484</c:v>
                </c:pt>
                <c:pt idx="22">
                  <c:v>1920</c:v>
                </c:pt>
                <c:pt idx="23">
                  <c:v>2042</c:v>
                </c:pt>
                <c:pt idx="24">
                  <c:v>2242</c:v>
                </c:pt>
                <c:pt idx="25">
                  <c:v>2679</c:v>
                </c:pt>
                <c:pt idx="26">
                  <c:v>3147</c:v>
                </c:pt>
                <c:pt idx="27">
                  <c:v>3306</c:v>
                </c:pt>
                <c:pt idx="28">
                  <c:v>3224</c:v>
                </c:pt>
                <c:pt idx="29">
                  <c:v>3113</c:v>
                </c:pt>
                <c:pt idx="30">
                  <c:v>3402</c:v>
                </c:pt>
                <c:pt idx="31">
                  <c:v>3485</c:v>
                </c:pt>
                <c:pt idx="32">
                  <c:v>4448</c:v>
                </c:pt>
                <c:pt idx="33">
                  <c:v>4022</c:v>
                </c:pt>
                <c:pt idx="34">
                  <c:v>6196</c:v>
                </c:pt>
                <c:pt idx="35">
                  <c:v>8264</c:v>
                </c:pt>
                <c:pt idx="36">
                  <c:v>8744</c:v>
                </c:pt>
                <c:pt idx="37">
                  <c:v>15070</c:v>
                </c:pt>
                <c:pt idx="38">
                  <c:v>6658</c:v>
                </c:pt>
                <c:pt idx="39">
                  <c:v>7657</c:v>
                </c:pt>
                <c:pt idx="40">
                  <c:v>9734</c:v>
                </c:pt>
                <c:pt idx="41">
                  <c:v>8769</c:v>
                </c:pt>
                <c:pt idx="42">
                  <c:v>5843</c:v>
                </c:pt>
                <c:pt idx="43">
                  <c:v>5193</c:v>
                </c:pt>
                <c:pt idx="44">
                  <c:v>4710</c:v>
                </c:pt>
                <c:pt idx="45">
                  <c:v>3798</c:v>
                </c:pt>
                <c:pt idx="46">
                  <c:v>2860</c:v>
                </c:pt>
                <c:pt idx="47">
                  <c:v>3695</c:v>
                </c:pt>
                <c:pt idx="48">
                  <c:v>3642</c:v>
                </c:pt>
                <c:pt idx="49">
                  <c:v>4466</c:v>
                </c:pt>
                <c:pt idx="50">
                  <c:v>4285</c:v>
                </c:pt>
                <c:pt idx="51">
                  <c:v>5152</c:v>
                </c:pt>
                <c:pt idx="52">
                  <c:v>6992</c:v>
                </c:pt>
                <c:pt idx="53">
                  <c:v>10041</c:v>
                </c:pt>
                <c:pt idx="54">
                  <c:v>13406</c:v>
                </c:pt>
                <c:pt idx="55">
                  <c:v>13322</c:v>
                </c:pt>
                <c:pt idx="56">
                  <c:v>7836</c:v>
                </c:pt>
                <c:pt idx="57">
                  <c:v>8308</c:v>
                </c:pt>
                <c:pt idx="58">
                  <c:v>6170</c:v>
                </c:pt>
                <c:pt idx="59">
                  <c:v>3419</c:v>
                </c:pt>
                <c:pt idx="60">
                  <c:v>2710</c:v>
                </c:pt>
                <c:pt idx="61">
                  <c:v>1323</c:v>
                </c:pt>
                <c:pt idx="62">
                  <c:v>1713</c:v>
                </c:pt>
                <c:pt idx="63">
                  <c:v>880</c:v>
                </c:pt>
                <c:pt idx="64">
                  <c:v>596</c:v>
                </c:pt>
                <c:pt idx="65">
                  <c:v>631</c:v>
                </c:pt>
                <c:pt idx="66">
                  <c:v>506</c:v>
                </c:pt>
                <c:pt idx="67">
                  <c:v>379</c:v>
                </c:pt>
                <c:pt idx="68">
                  <c:v>380</c:v>
                </c:pt>
                <c:pt idx="69">
                  <c:v>515</c:v>
                </c:pt>
                <c:pt idx="70">
                  <c:v>466</c:v>
                </c:pt>
                <c:pt idx="71">
                  <c:v>576</c:v>
                </c:pt>
                <c:pt idx="72">
                  <c:v>615</c:v>
                </c:pt>
                <c:pt idx="73">
                  <c:v>804</c:v>
                </c:pt>
                <c:pt idx="74">
                  <c:v>1118</c:v>
                </c:pt>
                <c:pt idx="75">
                  <c:v>1253</c:v>
                </c:pt>
                <c:pt idx="76">
                  <c:v>1835</c:v>
                </c:pt>
                <c:pt idx="77">
                  <c:v>2047</c:v>
                </c:pt>
                <c:pt idx="78">
                  <c:v>3598</c:v>
                </c:pt>
                <c:pt idx="79">
                  <c:v>4613</c:v>
                </c:pt>
                <c:pt idx="80">
                  <c:v>5887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84C-4411-8B00-DB5C8EA182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8067456"/>
        <c:axId val="148068992"/>
      </c:lineChart>
      <c:lineChart>
        <c:grouping val="standard"/>
        <c:varyColors val="0"/>
        <c:ser>
          <c:idx val="1"/>
          <c:order val="1"/>
          <c:tx>
            <c:strRef>
              <c:f>Saptamini!$C$1</c:f>
              <c:strCache>
                <c:ptCount val="1"/>
                <c:pt idx="0">
                  <c:v>decese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strRef>
              <c:f>Saptamini!$A$2:$A$82</c:f>
              <c:strCache>
                <c:ptCount val="81"/>
                <c:pt idx="0">
                  <c:v>08.03-15.03</c:v>
                </c:pt>
                <c:pt idx="1">
                  <c:v>16.03-22.03</c:v>
                </c:pt>
                <c:pt idx="2">
                  <c:v>23.03.29.03</c:v>
                </c:pt>
                <c:pt idx="3">
                  <c:v>30.03-05.04</c:v>
                </c:pt>
                <c:pt idx="4">
                  <c:v>06.04-12.04</c:v>
                </c:pt>
                <c:pt idx="5">
                  <c:v>13.04-19.04</c:v>
                </c:pt>
                <c:pt idx="6">
                  <c:v>20.04-26.04</c:v>
                </c:pt>
                <c:pt idx="7">
                  <c:v>27.04-03.05</c:v>
                </c:pt>
                <c:pt idx="8">
                  <c:v>04.05-10.05</c:v>
                </c:pt>
                <c:pt idx="9">
                  <c:v>11.05 -17.05</c:v>
                </c:pt>
                <c:pt idx="10">
                  <c:v>18.05-24.05</c:v>
                </c:pt>
                <c:pt idx="11">
                  <c:v>25.05-31.05</c:v>
                </c:pt>
                <c:pt idx="12">
                  <c:v>01.06-07.06</c:v>
                </c:pt>
                <c:pt idx="13">
                  <c:v>08.06 - 14.06</c:v>
                </c:pt>
                <c:pt idx="14">
                  <c:v>15.06-21.06</c:v>
                </c:pt>
                <c:pt idx="15">
                  <c:v>22.06-28.06</c:v>
                </c:pt>
                <c:pt idx="16">
                  <c:v>29.06-05.07</c:v>
                </c:pt>
                <c:pt idx="17">
                  <c:v>06.07-12.07</c:v>
                </c:pt>
                <c:pt idx="18">
                  <c:v>13.07-19.07</c:v>
                </c:pt>
                <c:pt idx="19">
                  <c:v>20.07-26.07</c:v>
                </c:pt>
                <c:pt idx="20">
                  <c:v>27.07-02.08</c:v>
                </c:pt>
                <c:pt idx="21">
                  <c:v>03.08-09.08</c:v>
                </c:pt>
                <c:pt idx="22">
                  <c:v>10.08-16.08</c:v>
                </c:pt>
                <c:pt idx="23">
                  <c:v>17.08-23.08</c:v>
                </c:pt>
                <c:pt idx="24">
                  <c:v>24.08-30.08</c:v>
                </c:pt>
                <c:pt idx="25">
                  <c:v>31.08-06.09</c:v>
                </c:pt>
                <c:pt idx="26">
                  <c:v>07.09-13.09</c:v>
                </c:pt>
                <c:pt idx="27">
                  <c:v>14.09-20.09</c:v>
                </c:pt>
                <c:pt idx="28">
                  <c:v>21.09-27.09</c:v>
                </c:pt>
                <c:pt idx="29">
                  <c:v>28.09-04.10</c:v>
                </c:pt>
                <c:pt idx="30">
                  <c:v>05.10-11.10</c:v>
                </c:pt>
                <c:pt idx="31">
                  <c:v>12.10-18.10</c:v>
                </c:pt>
                <c:pt idx="32">
                  <c:v>19.10-25.10</c:v>
                </c:pt>
                <c:pt idx="33">
                  <c:v>26.10-01.11</c:v>
                </c:pt>
                <c:pt idx="34">
                  <c:v>02.11-08.11</c:v>
                </c:pt>
                <c:pt idx="35">
                  <c:v>09.11-15.11</c:v>
                </c:pt>
                <c:pt idx="36">
                  <c:v>16.11-22.11</c:v>
                </c:pt>
                <c:pt idx="37">
                  <c:v>23.11-29.11</c:v>
                </c:pt>
                <c:pt idx="38">
                  <c:v>30.11-06.12</c:v>
                </c:pt>
                <c:pt idx="39">
                  <c:v>07.12-13.12</c:v>
                </c:pt>
                <c:pt idx="40">
                  <c:v>14.12-20.12</c:v>
                </c:pt>
                <c:pt idx="41">
                  <c:v>21.12-27.12</c:v>
                </c:pt>
                <c:pt idx="42">
                  <c:v>28.12-03.01</c:v>
                </c:pt>
                <c:pt idx="43">
                  <c:v>04.01-10.01</c:v>
                </c:pt>
                <c:pt idx="44">
                  <c:v>11.01-17.01</c:v>
                </c:pt>
                <c:pt idx="45">
                  <c:v>18.01-24.01</c:v>
                </c:pt>
                <c:pt idx="46">
                  <c:v>25.01-31.01</c:v>
                </c:pt>
                <c:pt idx="47">
                  <c:v>01.02 - 07.02</c:v>
                </c:pt>
                <c:pt idx="48">
                  <c:v>08.02 - 14.02</c:v>
                </c:pt>
                <c:pt idx="49">
                  <c:v>15.02 - 21.02</c:v>
                </c:pt>
                <c:pt idx="50">
                  <c:v>22.02 - 28.02</c:v>
                </c:pt>
                <c:pt idx="51">
                  <c:v>01.03 - 07.03</c:v>
                </c:pt>
                <c:pt idx="52">
                  <c:v>08.03 - 14.03</c:v>
                </c:pt>
                <c:pt idx="53">
                  <c:v>15.03 - 21.03</c:v>
                </c:pt>
                <c:pt idx="54">
                  <c:v>22.03 - 28.03</c:v>
                </c:pt>
                <c:pt idx="55">
                  <c:v>29.03 - 04.04</c:v>
                </c:pt>
                <c:pt idx="56">
                  <c:v>05.04 - 11.04</c:v>
                </c:pt>
                <c:pt idx="57">
                  <c:v>12.04 - 18.04</c:v>
                </c:pt>
                <c:pt idx="58">
                  <c:v>19.04 - 25.04</c:v>
                </c:pt>
                <c:pt idx="59">
                  <c:v>26.04 - 02.05</c:v>
                </c:pt>
                <c:pt idx="60">
                  <c:v>03.05 - 09.05</c:v>
                </c:pt>
                <c:pt idx="61">
                  <c:v>10.05 - 16.05</c:v>
                </c:pt>
                <c:pt idx="62">
                  <c:v>17.05 - 23.05</c:v>
                </c:pt>
                <c:pt idx="63">
                  <c:v>24.05 - 30.05</c:v>
                </c:pt>
                <c:pt idx="64">
                  <c:v>31.05 - 06.06</c:v>
                </c:pt>
                <c:pt idx="65">
                  <c:v>07.06 - 13.06</c:v>
                </c:pt>
                <c:pt idx="66">
                  <c:v>14.06 - 20.06</c:v>
                </c:pt>
                <c:pt idx="67">
                  <c:v>21.06 - 27.06</c:v>
                </c:pt>
                <c:pt idx="68">
                  <c:v>28.06 - 04.07</c:v>
                </c:pt>
                <c:pt idx="69">
                  <c:v>05.07 - 11.07</c:v>
                </c:pt>
                <c:pt idx="70">
                  <c:v>12.07 - 18.07</c:v>
                </c:pt>
                <c:pt idx="71">
                  <c:v>19.07 - 25.07</c:v>
                </c:pt>
                <c:pt idx="72">
                  <c:v>26.07 - 01.08</c:v>
                </c:pt>
                <c:pt idx="73">
                  <c:v>02.08 - 08.08</c:v>
                </c:pt>
                <c:pt idx="74">
                  <c:v>09.08 - 15.08</c:v>
                </c:pt>
                <c:pt idx="75">
                  <c:v>16.08 - 22.08</c:v>
                </c:pt>
                <c:pt idx="76">
                  <c:v>23.08 - 29.08</c:v>
                </c:pt>
                <c:pt idx="77">
                  <c:v>30.08 - 05.09</c:v>
                </c:pt>
                <c:pt idx="78">
                  <c:v>06.09 - 12.09</c:v>
                </c:pt>
                <c:pt idx="79">
                  <c:v>13.09 - 19.09</c:v>
                </c:pt>
                <c:pt idx="80">
                  <c:v>20.09 - 26.09</c:v>
                </c:pt>
              </c:strCache>
            </c:strRef>
          </c:cat>
          <c:val>
            <c:numRef>
              <c:f>Saptamini!$C$2:$C$82</c:f>
              <c:numCache>
                <c:formatCode>General</c:formatCode>
                <c:ptCount val="81"/>
                <c:pt idx="0">
                  <c:v>0</c:v>
                </c:pt>
                <c:pt idx="1">
                  <c:v>2</c:v>
                </c:pt>
                <c:pt idx="2">
                  <c:v>2</c:v>
                </c:pt>
                <c:pt idx="3">
                  <c:v>15</c:v>
                </c:pt>
                <c:pt idx="4">
                  <c:v>16</c:v>
                </c:pt>
                <c:pt idx="5">
                  <c:v>35</c:v>
                </c:pt>
                <c:pt idx="6">
                  <c:v>30</c:v>
                </c:pt>
                <c:pt idx="7">
                  <c:v>28</c:v>
                </c:pt>
                <c:pt idx="8">
                  <c:v>41</c:v>
                </c:pt>
                <c:pt idx="9">
                  <c:v>42</c:v>
                </c:pt>
                <c:pt idx="10">
                  <c:v>39</c:v>
                </c:pt>
                <c:pt idx="11">
                  <c:v>45</c:v>
                </c:pt>
                <c:pt idx="12">
                  <c:v>46</c:v>
                </c:pt>
                <c:pt idx="13">
                  <c:v>65</c:v>
                </c:pt>
                <c:pt idx="14">
                  <c:v>67</c:v>
                </c:pt>
                <c:pt idx="15">
                  <c:v>57</c:v>
                </c:pt>
                <c:pt idx="16">
                  <c:v>52</c:v>
                </c:pt>
                <c:pt idx="17">
                  <c:v>60</c:v>
                </c:pt>
                <c:pt idx="18">
                  <c:v>42</c:v>
                </c:pt>
                <c:pt idx="19">
                  <c:v>51</c:v>
                </c:pt>
                <c:pt idx="20">
                  <c:v>55</c:v>
                </c:pt>
                <c:pt idx="21">
                  <c:v>55</c:v>
                </c:pt>
                <c:pt idx="22">
                  <c:v>52</c:v>
                </c:pt>
                <c:pt idx="23">
                  <c:v>44</c:v>
                </c:pt>
                <c:pt idx="24">
                  <c:v>51</c:v>
                </c:pt>
                <c:pt idx="25">
                  <c:v>71</c:v>
                </c:pt>
                <c:pt idx="26">
                  <c:v>60</c:v>
                </c:pt>
                <c:pt idx="27">
                  <c:v>80</c:v>
                </c:pt>
                <c:pt idx="28">
                  <c:v>84</c:v>
                </c:pt>
                <c:pt idx="29">
                  <c:v>79</c:v>
                </c:pt>
                <c:pt idx="30">
                  <c:v>95</c:v>
                </c:pt>
                <c:pt idx="31">
                  <c:v>123</c:v>
                </c:pt>
                <c:pt idx="32">
                  <c:v>102</c:v>
                </c:pt>
                <c:pt idx="33">
                  <c:v>114</c:v>
                </c:pt>
                <c:pt idx="34">
                  <c:v>93</c:v>
                </c:pt>
                <c:pt idx="35">
                  <c:v>126</c:v>
                </c:pt>
                <c:pt idx="36">
                  <c:v>130</c:v>
                </c:pt>
                <c:pt idx="37">
                  <c:v>141</c:v>
                </c:pt>
                <c:pt idx="38">
                  <c:v>129</c:v>
                </c:pt>
                <c:pt idx="39">
                  <c:v>150</c:v>
                </c:pt>
                <c:pt idx="40">
                  <c:v>180</c:v>
                </c:pt>
                <c:pt idx="41">
                  <c:v>139</c:v>
                </c:pt>
                <c:pt idx="42">
                  <c:v>147</c:v>
                </c:pt>
                <c:pt idx="43">
                  <c:v>102</c:v>
                </c:pt>
                <c:pt idx="44">
                  <c:v>111</c:v>
                </c:pt>
                <c:pt idx="45">
                  <c:v>111</c:v>
                </c:pt>
                <c:pt idx="46">
                  <c:v>77</c:v>
                </c:pt>
                <c:pt idx="47">
                  <c:v>105</c:v>
                </c:pt>
                <c:pt idx="48">
                  <c:v>108</c:v>
                </c:pt>
                <c:pt idx="49">
                  <c:v>129</c:v>
                </c:pt>
                <c:pt idx="50">
                  <c:v>169</c:v>
                </c:pt>
                <c:pt idx="51">
                  <c:v>162</c:v>
                </c:pt>
                <c:pt idx="52">
                  <c:v>219</c:v>
                </c:pt>
                <c:pt idx="53">
                  <c:v>229</c:v>
                </c:pt>
                <c:pt idx="54">
                  <c:v>267</c:v>
                </c:pt>
                <c:pt idx="55">
                  <c:v>309</c:v>
                </c:pt>
                <c:pt idx="56">
                  <c:v>253</c:v>
                </c:pt>
                <c:pt idx="57">
                  <c:v>183</c:v>
                </c:pt>
                <c:pt idx="58">
                  <c:v>159</c:v>
                </c:pt>
                <c:pt idx="59">
                  <c:v>108</c:v>
                </c:pt>
                <c:pt idx="60">
                  <c:v>114</c:v>
                </c:pt>
                <c:pt idx="61">
                  <c:v>75</c:v>
                </c:pt>
                <c:pt idx="62">
                  <c:v>48</c:v>
                </c:pt>
                <c:pt idx="63">
                  <c:v>29</c:v>
                </c:pt>
                <c:pt idx="64">
                  <c:v>30</c:v>
                </c:pt>
                <c:pt idx="65">
                  <c:v>20</c:v>
                </c:pt>
                <c:pt idx="66">
                  <c:v>16</c:v>
                </c:pt>
                <c:pt idx="67">
                  <c:v>14</c:v>
                </c:pt>
                <c:pt idx="68">
                  <c:v>12</c:v>
                </c:pt>
                <c:pt idx="69">
                  <c:v>13</c:v>
                </c:pt>
                <c:pt idx="70">
                  <c:v>17</c:v>
                </c:pt>
                <c:pt idx="71">
                  <c:v>18</c:v>
                </c:pt>
                <c:pt idx="72">
                  <c:v>11</c:v>
                </c:pt>
                <c:pt idx="73">
                  <c:v>27</c:v>
                </c:pt>
                <c:pt idx="74">
                  <c:v>26</c:v>
                </c:pt>
                <c:pt idx="75">
                  <c:v>55</c:v>
                </c:pt>
                <c:pt idx="76">
                  <c:v>31</c:v>
                </c:pt>
                <c:pt idx="77">
                  <c:v>42</c:v>
                </c:pt>
                <c:pt idx="78">
                  <c:v>85</c:v>
                </c:pt>
                <c:pt idx="79">
                  <c:v>74</c:v>
                </c:pt>
                <c:pt idx="80">
                  <c:v>100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84C-4411-8B00-DB5C8EA182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39660008"/>
        <c:axId val="539659352"/>
      </c:lineChart>
      <c:catAx>
        <c:axId val="148067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148068992"/>
        <c:crosses val="autoZero"/>
        <c:auto val="1"/>
        <c:lblAlgn val="ctr"/>
        <c:lblOffset val="100"/>
        <c:noMultiLvlLbl val="0"/>
      </c:catAx>
      <c:valAx>
        <c:axId val="148068992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GB"/>
                  <a:t>Cazuri absolut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148067456"/>
        <c:crosses val="autoZero"/>
        <c:crossBetween val="between"/>
      </c:valAx>
      <c:valAx>
        <c:axId val="539659352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539660008"/>
        <c:crosses val="max"/>
        <c:crossBetween val="between"/>
      </c:valAx>
      <c:catAx>
        <c:axId val="53966000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39659352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800"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0" i="0" u="none" strike="noStrike" kern="1200" cap="none" spc="20" baseline="0">
                <a:solidFill>
                  <a:schemeClr val="tx1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defRPr>
            </a:pPr>
            <a:r>
              <a:rPr lang="en-US"/>
              <a:t>Num</a:t>
            </a:r>
            <a:r>
              <a:rPr lang="ro-RO"/>
              <a:t>ă</a:t>
            </a:r>
            <a:r>
              <a:rPr lang="en-US"/>
              <a:t>rul de </a:t>
            </a:r>
            <a:r>
              <a:rPr lang="x-none"/>
              <a:t>persoane investigate </a:t>
            </a:r>
            <a:r>
              <a:rPr lang="ro-RO"/>
              <a:t>și persoane pozitive COVID-19 (săptămânal)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cap="none" spc="20" baseline="0">
              <a:solidFill>
                <a:schemeClr val="tx1"/>
              </a:solidFill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Saptaminal!$B$1</c:f>
              <c:strCache>
                <c:ptCount val="1"/>
                <c:pt idx="0">
                  <c:v>Total Probe investigate + Ag din 22.03.2021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110000"/>
                    <a:satMod val="105000"/>
                    <a:tint val="67000"/>
                  </a:schemeClr>
                </a:gs>
                <a:gs pos="50000">
                  <a:schemeClr val="accent1">
                    <a:lumMod val="105000"/>
                    <a:satMod val="103000"/>
                    <a:tint val="73000"/>
                  </a:schemeClr>
                </a:gs>
                <a:gs pos="100000">
                  <a:schemeClr val="accent1">
                    <a:lumMod val="105000"/>
                    <a:satMod val="109000"/>
                    <a:tint val="81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1">
                  <a:shade val="95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Cambria" panose="02040503050406030204" pitchFamily="18" charset="0"/>
                    <a:cs typeface="Times New Roman" panose="02020603050405020304" pitchFamily="18" charset="0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Saptaminal!$A$2:$A$82</c:f>
              <c:strCache>
                <c:ptCount val="81"/>
                <c:pt idx="0">
                  <c:v>26/02-15/03</c:v>
                </c:pt>
                <c:pt idx="1">
                  <c:v>16/03-22/03</c:v>
                </c:pt>
                <c:pt idx="2">
                  <c:v>23/03-29/03</c:v>
                </c:pt>
                <c:pt idx="3">
                  <c:v>30/03-05/04</c:v>
                </c:pt>
                <c:pt idx="4">
                  <c:v>06/04-12/04</c:v>
                </c:pt>
                <c:pt idx="5">
                  <c:v>13/04-19/04</c:v>
                </c:pt>
                <c:pt idx="6">
                  <c:v>20/04-26/04</c:v>
                </c:pt>
                <c:pt idx="7">
                  <c:v>27/04-03/05</c:v>
                </c:pt>
                <c:pt idx="8">
                  <c:v>04/05-10/05</c:v>
                </c:pt>
                <c:pt idx="9">
                  <c:v>11/05-17/05</c:v>
                </c:pt>
                <c:pt idx="10">
                  <c:v>18/05-24/05</c:v>
                </c:pt>
                <c:pt idx="11">
                  <c:v>25/05-31/05</c:v>
                </c:pt>
                <c:pt idx="12">
                  <c:v>01/06-07/06</c:v>
                </c:pt>
                <c:pt idx="13">
                  <c:v>08/06-14/06</c:v>
                </c:pt>
                <c:pt idx="14">
                  <c:v>15/06-21/06</c:v>
                </c:pt>
                <c:pt idx="15">
                  <c:v>22/06-28/06</c:v>
                </c:pt>
                <c:pt idx="16">
                  <c:v>29/06-05/07</c:v>
                </c:pt>
                <c:pt idx="17">
                  <c:v>06/07-12/07</c:v>
                </c:pt>
                <c:pt idx="18">
                  <c:v>13/07-19/07</c:v>
                </c:pt>
                <c:pt idx="19">
                  <c:v>20/07-26/07</c:v>
                </c:pt>
                <c:pt idx="20">
                  <c:v>27/07-02/08</c:v>
                </c:pt>
                <c:pt idx="21">
                  <c:v>03/08-09/08</c:v>
                </c:pt>
                <c:pt idx="22">
                  <c:v>10/08-16/08</c:v>
                </c:pt>
                <c:pt idx="23">
                  <c:v>17/08-23/08</c:v>
                </c:pt>
                <c:pt idx="24">
                  <c:v>24/08-30/08</c:v>
                </c:pt>
                <c:pt idx="25">
                  <c:v>31/08-06/09</c:v>
                </c:pt>
                <c:pt idx="26">
                  <c:v>07/09-13/09</c:v>
                </c:pt>
                <c:pt idx="27">
                  <c:v>14/09-20/09</c:v>
                </c:pt>
                <c:pt idx="28">
                  <c:v>21/09-27/09</c:v>
                </c:pt>
                <c:pt idx="29">
                  <c:v>28/09-04/10</c:v>
                </c:pt>
                <c:pt idx="30">
                  <c:v>05/10-11/10</c:v>
                </c:pt>
                <c:pt idx="31">
                  <c:v>12/10-18/10</c:v>
                </c:pt>
                <c:pt idx="32">
                  <c:v>19/10-25/10</c:v>
                </c:pt>
                <c:pt idx="33">
                  <c:v>26/10-01/11</c:v>
                </c:pt>
                <c:pt idx="34">
                  <c:v>02/11-08/11</c:v>
                </c:pt>
                <c:pt idx="35">
                  <c:v>09/11-15/11</c:v>
                </c:pt>
                <c:pt idx="36">
                  <c:v>16/11-22/11</c:v>
                </c:pt>
                <c:pt idx="37">
                  <c:v>23/11-29/11</c:v>
                </c:pt>
                <c:pt idx="38">
                  <c:v>30/11-06/12</c:v>
                </c:pt>
                <c:pt idx="39">
                  <c:v>07/12-13/12</c:v>
                </c:pt>
                <c:pt idx="40">
                  <c:v>14/12-20/12</c:v>
                </c:pt>
                <c:pt idx="41">
                  <c:v>21/12-27/12</c:v>
                </c:pt>
                <c:pt idx="42">
                  <c:v>28/12-03/01</c:v>
                </c:pt>
                <c:pt idx="43">
                  <c:v>04/01-10/01</c:v>
                </c:pt>
                <c:pt idx="44">
                  <c:v>11/01-17/01</c:v>
                </c:pt>
                <c:pt idx="45">
                  <c:v>18/01-24/01</c:v>
                </c:pt>
                <c:pt idx="46">
                  <c:v>25/01-31/01</c:v>
                </c:pt>
                <c:pt idx="47">
                  <c:v>01/02-07/02</c:v>
                </c:pt>
                <c:pt idx="48">
                  <c:v>08/02-14/02</c:v>
                </c:pt>
                <c:pt idx="49">
                  <c:v>15/02-21/02</c:v>
                </c:pt>
                <c:pt idx="50">
                  <c:v>22/02-28/02</c:v>
                </c:pt>
                <c:pt idx="51">
                  <c:v>01/03-07/03</c:v>
                </c:pt>
                <c:pt idx="52">
                  <c:v>08/03-14/03</c:v>
                </c:pt>
                <c:pt idx="53">
                  <c:v>15/03-21/03</c:v>
                </c:pt>
                <c:pt idx="54">
                  <c:v>22/03-28/03</c:v>
                </c:pt>
                <c:pt idx="55">
                  <c:v>29/03-04/04</c:v>
                </c:pt>
                <c:pt idx="56">
                  <c:v>05/04-11/04</c:v>
                </c:pt>
                <c:pt idx="57">
                  <c:v>12/04-18/04</c:v>
                </c:pt>
                <c:pt idx="58">
                  <c:v>19/04-25/04</c:v>
                </c:pt>
                <c:pt idx="59">
                  <c:v>26/04-02/05</c:v>
                </c:pt>
                <c:pt idx="60">
                  <c:v>03/05-09/05</c:v>
                </c:pt>
                <c:pt idx="61">
                  <c:v>10/05-16/05</c:v>
                </c:pt>
                <c:pt idx="62">
                  <c:v>17/05-23/05</c:v>
                </c:pt>
                <c:pt idx="63">
                  <c:v>24/05-30/05</c:v>
                </c:pt>
                <c:pt idx="64">
                  <c:v>31/05-06/06</c:v>
                </c:pt>
                <c:pt idx="65">
                  <c:v>07/06-13/06</c:v>
                </c:pt>
                <c:pt idx="66">
                  <c:v>14/06-20/06</c:v>
                </c:pt>
                <c:pt idx="67">
                  <c:v>21/06-27/06</c:v>
                </c:pt>
                <c:pt idx="68">
                  <c:v>28/06-04/07</c:v>
                </c:pt>
                <c:pt idx="69">
                  <c:v>05/07-11/07</c:v>
                </c:pt>
                <c:pt idx="70">
                  <c:v>12/07-18/07</c:v>
                </c:pt>
                <c:pt idx="71">
                  <c:v>19/07-25/07</c:v>
                </c:pt>
                <c:pt idx="72">
                  <c:v>26/07-01/08</c:v>
                </c:pt>
                <c:pt idx="73">
                  <c:v>02/08-08/08</c:v>
                </c:pt>
                <c:pt idx="74">
                  <c:v>09/08-15/08</c:v>
                </c:pt>
                <c:pt idx="75">
                  <c:v>16/08-22/08</c:v>
                </c:pt>
                <c:pt idx="76">
                  <c:v>23/08-29/08</c:v>
                </c:pt>
                <c:pt idx="77">
                  <c:v>30/08-05/09</c:v>
                </c:pt>
                <c:pt idx="78">
                  <c:v>06/09-12/09</c:v>
                </c:pt>
                <c:pt idx="79">
                  <c:v>13/09-19/09</c:v>
                </c:pt>
                <c:pt idx="80">
                  <c:v>20/09-26/09</c:v>
                </c:pt>
              </c:strCache>
            </c:strRef>
          </c:cat>
          <c:val>
            <c:numRef>
              <c:f>Saptaminal!$B$2:$B$82</c:f>
              <c:numCache>
                <c:formatCode>General</c:formatCode>
                <c:ptCount val="81"/>
                <c:pt idx="0">
                  <c:v>236</c:v>
                </c:pt>
                <c:pt idx="1">
                  <c:v>556</c:v>
                </c:pt>
                <c:pt idx="2">
                  <c:v>1055</c:v>
                </c:pt>
                <c:pt idx="3">
                  <c:v>2559</c:v>
                </c:pt>
                <c:pt idx="4">
                  <c:v>3470</c:v>
                </c:pt>
                <c:pt idx="5">
                  <c:v>3887</c:v>
                </c:pt>
                <c:pt idx="6">
                  <c:v>4403</c:v>
                </c:pt>
                <c:pt idx="7">
                  <c:v>4281</c:v>
                </c:pt>
                <c:pt idx="8">
                  <c:v>5414</c:v>
                </c:pt>
                <c:pt idx="9">
                  <c:v>6177</c:v>
                </c:pt>
                <c:pt idx="10">
                  <c:v>6330</c:v>
                </c:pt>
                <c:pt idx="11">
                  <c:v>6718</c:v>
                </c:pt>
                <c:pt idx="12">
                  <c:v>7538</c:v>
                </c:pt>
                <c:pt idx="13">
                  <c:v>7331</c:v>
                </c:pt>
                <c:pt idx="14">
                  <c:v>9107</c:v>
                </c:pt>
                <c:pt idx="15">
                  <c:v>8861</c:v>
                </c:pt>
                <c:pt idx="16">
                  <c:v>7961</c:v>
                </c:pt>
                <c:pt idx="17">
                  <c:v>7204</c:v>
                </c:pt>
                <c:pt idx="18">
                  <c:v>7598</c:v>
                </c:pt>
                <c:pt idx="19">
                  <c:v>7974</c:v>
                </c:pt>
                <c:pt idx="20">
                  <c:v>9289</c:v>
                </c:pt>
                <c:pt idx="21">
                  <c:v>10190</c:v>
                </c:pt>
                <c:pt idx="22">
                  <c:v>11151</c:v>
                </c:pt>
                <c:pt idx="23">
                  <c:v>13676</c:v>
                </c:pt>
                <c:pt idx="24">
                  <c:v>12980</c:v>
                </c:pt>
                <c:pt idx="25">
                  <c:v>12894</c:v>
                </c:pt>
                <c:pt idx="26">
                  <c:v>14372</c:v>
                </c:pt>
                <c:pt idx="27">
                  <c:v>14064</c:v>
                </c:pt>
                <c:pt idx="28">
                  <c:v>14962</c:v>
                </c:pt>
                <c:pt idx="29">
                  <c:v>17787</c:v>
                </c:pt>
                <c:pt idx="30">
                  <c:v>17986</c:v>
                </c:pt>
                <c:pt idx="31">
                  <c:v>18095</c:v>
                </c:pt>
                <c:pt idx="32">
                  <c:v>18064</c:v>
                </c:pt>
                <c:pt idx="33">
                  <c:v>17770</c:v>
                </c:pt>
                <c:pt idx="34">
                  <c:v>17669</c:v>
                </c:pt>
                <c:pt idx="35">
                  <c:v>18394</c:v>
                </c:pt>
                <c:pt idx="36">
                  <c:v>19851</c:v>
                </c:pt>
                <c:pt idx="37">
                  <c:v>19739</c:v>
                </c:pt>
                <c:pt idx="38">
                  <c:v>19970</c:v>
                </c:pt>
                <c:pt idx="39">
                  <c:v>20807</c:v>
                </c:pt>
                <c:pt idx="40">
                  <c:v>20080</c:v>
                </c:pt>
                <c:pt idx="41">
                  <c:v>16176</c:v>
                </c:pt>
                <c:pt idx="42">
                  <c:v>12767</c:v>
                </c:pt>
                <c:pt idx="43">
                  <c:v>13409</c:v>
                </c:pt>
                <c:pt idx="44">
                  <c:v>16897</c:v>
                </c:pt>
                <c:pt idx="45">
                  <c:v>14547</c:v>
                </c:pt>
                <c:pt idx="46">
                  <c:v>15626</c:v>
                </c:pt>
                <c:pt idx="47">
                  <c:v>17085</c:v>
                </c:pt>
                <c:pt idx="48">
                  <c:v>19306</c:v>
                </c:pt>
                <c:pt idx="49">
                  <c:v>21069</c:v>
                </c:pt>
                <c:pt idx="50">
                  <c:v>24260</c:v>
                </c:pt>
                <c:pt idx="51">
                  <c:v>25564</c:v>
                </c:pt>
                <c:pt idx="52">
                  <c:v>24001</c:v>
                </c:pt>
                <c:pt idx="53">
                  <c:v>28130</c:v>
                </c:pt>
                <c:pt idx="54">
                  <c:v>37584</c:v>
                </c:pt>
                <c:pt idx="55">
                  <c:v>35576</c:v>
                </c:pt>
                <c:pt idx="56">
                  <c:v>33685</c:v>
                </c:pt>
                <c:pt idx="57">
                  <c:v>33670</c:v>
                </c:pt>
                <c:pt idx="58">
                  <c:v>32483</c:v>
                </c:pt>
                <c:pt idx="59">
                  <c:v>27030</c:v>
                </c:pt>
                <c:pt idx="60">
                  <c:v>24294</c:v>
                </c:pt>
                <c:pt idx="61">
                  <c:v>28353</c:v>
                </c:pt>
                <c:pt idx="62">
                  <c:v>27688</c:v>
                </c:pt>
                <c:pt idx="63">
                  <c:v>30236</c:v>
                </c:pt>
                <c:pt idx="64">
                  <c:v>31613</c:v>
                </c:pt>
                <c:pt idx="65">
                  <c:v>34053</c:v>
                </c:pt>
                <c:pt idx="66">
                  <c:v>34322</c:v>
                </c:pt>
                <c:pt idx="67">
                  <c:v>34718</c:v>
                </c:pt>
                <c:pt idx="68">
                  <c:v>33140</c:v>
                </c:pt>
                <c:pt idx="69">
                  <c:v>31351</c:v>
                </c:pt>
                <c:pt idx="70">
                  <c:v>32723</c:v>
                </c:pt>
                <c:pt idx="71">
                  <c:v>34105</c:v>
                </c:pt>
                <c:pt idx="72">
                  <c:v>36344</c:v>
                </c:pt>
                <c:pt idx="73">
                  <c:v>33779</c:v>
                </c:pt>
                <c:pt idx="74">
                  <c:v>39958</c:v>
                </c:pt>
                <c:pt idx="75">
                  <c:v>39715</c:v>
                </c:pt>
                <c:pt idx="76">
                  <c:v>35878</c:v>
                </c:pt>
                <c:pt idx="77">
                  <c:v>32227</c:v>
                </c:pt>
                <c:pt idx="78">
                  <c:v>39698</c:v>
                </c:pt>
                <c:pt idx="79">
                  <c:v>58461</c:v>
                </c:pt>
                <c:pt idx="80">
                  <c:v>55344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B1A-4505-BFE2-F44D31BE0830}"/>
            </c:ext>
          </c:extLst>
        </c:ser>
        <c:ser>
          <c:idx val="1"/>
          <c:order val="1"/>
          <c:tx>
            <c:strRef>
              <c:f>Saptaminal!$P$1</c:f>
              <c:strCache>
                <c:ptCount val="1"/>
                <c:pt idx="0">
                  <c:v>Probe pozitive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110000"/>
                    <a:satMod val="105000"/>
                    <a:tint val="67000"/>
                  </a:schemeClr>
                </a:gs>
                <a:gs pos="50000">
                  <a:schemeClr val="accent2">
                    <a:lumMod val="105000"/>
                    <a:satMod val="103000"/>
                    <a:tint val="73000"/>
                  </a:schemeClr>
                </a:gs>
                <a:gs pos="100000">
                  <a:schemeClr val="accent2">
                    <a:lumMod val="105000"/>
                    <a:satMod val="109000"/>
                    <a:tint val="81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2">
                  <a:shade val="95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Cambria" panose="02040503050406030204" pitchFamily="18" charset="0"/>
                    <a:cs typeface="Times New Roman" panose="02020603050405020304" pitchFamily="18" charset="0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Saptaminal!$A$2:$A$82</c:f>
              <c:strCache>
                <c:ptCount val="81"/>
                <c:pt idx="0">
                  <c:v>26/02-15/03</c:v>
                </c:pt>
                <c:pt idx="1">
                  <c:v>16/03-22/03</c:v>
                </c:pt>
                <c:pt idx="2">
                  <c:v>23/03-29/03</c:v>
                </c:pt>
                <c:pt idx="3">
                  <c:v>30/03-05/04</c:v>
                </c:pt>
                <c:pt idx="4">
                  <c:v>06/04-12/04</c:v>
                </c:pt>
                <c:pt idx="5">
                  <c:v>13/04-19/04</c:v>
                </c:pt>
                <c:pt idx="6">
                  <c:v>20/04-26/04</c:v>
                </c:pt>
                <c:pt idx="7">
                  <c:v>27/04-03/05</c:v>
                </c:pt>
                <c:pt idx="8">
                  <c:v>04/05-10/05</c:v>
                </c:pt>
                <c:pt idx="9">
                  <c:v>11/05-17/05</c:v>
                </c:pt>
                <c:pt idx="10">
                  <c:v>18/05-24/05</c:v>
                </c:pt>
                <c:pt idx="11">
                  <c:v>25/05-31/05</c:v>
                </c:pt>
                <c:pt idx="12">
                  <c:v>01/06-07/06</c:v>
                </c:pt>
                <c:pt idx="13">
                  <c:v>08/06-14/06</c:v>
                </c:pt>
                <c:pt idx="14">
                  <c:v>15/06-21/06</c:v>
                </c:pt>
                <c:pt idx="15">
                  <c:v>22/06-28/06</c:v>
                </c:pt>
                <c:pt idx="16">
                  <c:v>29/06-05/07</c:v>
                </c:pt>
                <c:pt idx="17">
                  <c:v>06/07-12/07</c:v>
                </c:pt>
                <c:pt idx="18">
                  <c:v>13/07-19/07</c:v>
                </c:pt>
                <c:pt idx="19">
                  <c:v>20/07-26/07</c:v>
                </c:pt>
                <c:pt idx="20">
                  <c:v>27/07-02/08</c:v>
                </c:pt>
                <c:pt idx="21">
                  <c:v>03/08-09/08</c:v>
                </c:pt>
                <c:pt idx="22">
                  <c:v>10/08-16/08</c:v>
                </c:pt>
                <c:pt idx="23">
                  <c:v>17/08-23/08</c:v>
                </c:pt>
                <c:pt idx="24">
                  <c:v>24/08-30/08</c:v>
                </c:pt>
                <c:pt idx="25">
                  <c:v>31/08-06/09</c:v>
                </c:pt>
                <c:pt idx="26">
                  <c:v>07/09-13/09</c:v>
                </c:pt>
                <c:pt idx="27">
                  <c:v>14/09-20/09</c:v>
                </c:pt>
                <c:pt idx="28">
                  <c:v>21/09-27/09</c:v>
                </c:pt>
                <c:pt idx="29">
                  <c:v>28/09-04/10</c:v>
                </c:pt>
                <c:pt idx="30">
                  <c:v>05/10-11/10</c:v>
                </c:pt>
                <c:pt idx="31">
                  <c:v>12/10-18/10</c:v>
                </c:pt>
                <c:pt idx="32">
                  <c:v>19/10-25/10</c:v>
                </c:pt>
                <c:pt idx="33">
                  <c:v>26/10-01/11</c:v>
                </c:pt>
                <c:pt idx="34">
                  <c:v>02/11-08/11</c:v>
                </c:pt>
                <c:pt idx="35">
                  <c:v>09/11-15/11</c:v>
                </c:pt>
                <c:pt idx="36">
                  <c:v>16/11-22/11</c:v>
                </c:pt>
                <c:pt idx="37">
                  <c:v>23/11-29/11</c:v>
                </c:pt>
                <c:pt idx="38">
                  <c:v>30/11-06/12</c:v>
                </c:pt>
                <c:pt idx="39">
                  <c:v>07/12-13/12</c:v>
                </c:pt>
                <c:pt idx="40">
                  <c:v>14/12-20/12</c:v>
                </c:pt>
                <c:pt idx="41">
                  <c:v>21/12-27/12</c:v>
                </c:pt>
                <c:pt idx="42">
                  <c:v>28/12-03/01</c:v>
                </c:pt>
                <c:pt idx="43">
                  <c:v>04/01-10/01</c:v>
                </c:pt>
                <c:pt idx="44">
                  <c:v>11/01-17/01</c:v>
                </c:pt>
                <c:pt idx="45">
                  <c:v>18/01-24/01</c:v>
                </c:pt>
                <c:pt idx="46">
                  <c:v>25/01-31/01</c:v>
                </c:pt>
                <c:pt idx="47">
                  <c:v>01/02-07/02</c:v>
                </c:pt>
                <c:pt idx="48">
                  <c:v>08/02-14/02</c:v>
                </c:pt>
                <c:pt idx="49">
                  <c:v>15/02-21/02</c:v>
                </c:pt>
                <c:pt idx="50">
                  <c:v>22/02-28/02</c:v>
                </c:pt>
                <c:pt idx="51">
                  <c:v>01/03-07/03</c:v>
                </c:pt>
                <c:pt idx="52">
                  <c:v>08/03-14/03</c:v>
                </c:pt>
                <c:pt idx="53">
                  <c:v>15/03-21/03</c:v>
                </c:pt>
                <c:pt idx="54">
                  <c:v>22/03-28/03</c:v>
                </c:pt>
                <c:pt idx="55">
                  <c:v>29/03-04/04</c:v>
                </c:pt>
                <c:pt idx="56">
                  <c:v>05/04-11/04</c:v>
                </c:pt>
                <c:pt idx="57">
                  <c:v>12/04-18/04</c:v>
                </c:pt>
                <c:pt idx="58">
                  <c:v>19/04-25/04</c:v>
                </c:pt>
                <c:pt idx="59">
                  <c:v>26/04-02/05</c:v>
                </c:pt>
                <c:pt idx="60">
                  <c:v>03/05-09/05</c:v>
                </c:pt>
                <c:pt idx="61">
                  <c:v>10/05-16/05</c:v>
                </c:pt>
                <c:pt idx="62">
                  <c:v>17/05-23/05</c:v>
                </c:pt>
                <c:pt idx="63">
                  <c:v>24/05-30/05</c:v>
                </c:pt>
                <c:pt idx="64">
                  <c:v>31/05-06/06</c:v>
                </c:pt>
                <c:pt idx="65">
                  <c:v>07/06-13/06</c:v>
                </c:pt>
                <c:pt idx="66">
                  <c:v>14/06-20/06</c:v>
                </c:pt>
                <c:pt idx="67">
                  <c:v>21/06-27/06</c:v>
                </c:pt>
                <c:pt idx="68">
                  <c:v>28/06-04/07</c:v>
                </c:pt>
                <c:pt idx="69">
                  <c:v>05/07-11/07</c:v>
                </c:pt>
                <c:pt idx="70">
                  <c:v>12/07-18/07</c:v>
                </c:pt>
                <c:pt idx="71">
                  <c:v>19/07-25/07</c:v>
                </c:pt>
                <c:pt idx="72">
                  <c:v>26/07-01/08</c:v>
                </c:pt>
                <c:pt idx="73">
                  <c:v>02/08-08/08</c:v>
                </c:pt>
                <c:pt idx="74">
                  <c:v>09/08-15/08</c:v>
                </c:pt>
                <c:pt idx="75">
                  <c:v>16/08-22/08</c:v>
                </c:pt>
                <c:pt idx="76">
                  <c:v>23/08-29/08</c:v>
                </c:pt>
                <c:pt idx="77">
                  <c:v>30/08-05/09</c:v>
                </c:pt>
                <c:pt idx="78">
                  <c:v>06/09-12/09</c:v>
                </c:pt>
                <c:pt idx="79">
                  <c:v>13/09-19/09</c:v>
                </c:pt>
                <c:pt idx="80">
                  <c:v>20/09-26/09</c:v>
                </c:pt>
              </c:strCache>
            </c:strRef>
          </c:cat>
          <c:val>
            <c:numRef>
              <c:f>Saptaminal!$P$2:$P$82</c:f>
              <c:numCache>
                <c:formatCode>General</c:formatCode>
                <c:ptCount val="81"/>
                <c:pt idx="0">
                  <c:v>23</c:v>
                </c:pt>
                <c:pt idx="1">
                  <c:v>71</c:v>
                </c:pt>
                <c:pt idx="2">
                  <c:v>169</c:v>
                </c:pt>
                <c:pt idx="3">
                  <c:v>601</c:v>
                </c:pt>
                <c:pt idx="4">
                  <c:v>798</c:v>
                </c:pt>
                <c:pt idx="5">
                  <c:v>810</c:v>
                </c:pt>
                <c:pt idx="6">
                  <c:v>936</c:v>
                </c:pt>
                <c:pt idx="7">
                  <c:v>713</c:v>
                </c:pt>
                <c:pt idx="8">
                  <c:v>806</c:v>
                </c:pt>
                <c:pt idx="9">
                  <c:v>1133</c:v>
                </c:pt>
                <c:pt idx="10">
                  <c:v>1033</c:v>
                </c:pt>
                <c:pt idx="11">
                  <c:v>1158</c:v>
                </c:pt>
                <c:pt idx="12">
                  <c:v>1449</c:v>
                </c:pt>
                <c:pt idx="13">
                  <c:v>2040</c:v>
                </c:pt>
                <c:pt idx="14">
                  <c:v>2460</c:v>
                </c:pt>
                <c:pt idx="15">
                  <c:v>2050</c:v>
                </c:pt>
                <c:pt idx="16">
                  <c:v>1564</c:v>
                </c:pt>
                <c:pt idx="17">
                  <c:v>1568</c:v>
                </c:pt>
                <c:pt idx="18">
                  <c:v>1598</c:v>
                </c:pt>
                <c:pt idx="19">
                  <c:v>2054</c:v>
                </c:pt>
                <c:pt idx="20">
                  <c:v>2328</c:v>
                </c:pt>
                <c:pt idx="21">
                  <c:v>2298</c:v>
                </c:pt>
                <c:pt idx="22">
                  <c:v>2523</c:v>
                </c:pt>
                <c:pt idx="23">
                  <c:v>3295</c:v>
                </c:pt>
                <c:pt idx="24">
                  <c:v>3222</c:v>
                </c:pt>
                <c:pt idx="25">
                  <c:v>3097</c:v>
                </c:pt>
                <c:pt idx="26">
                  <c:v>3181</c:v>
                </c:pt>
                <c:pt idx="27">
                  <c:v>3618</c:v>
                </c:pt>
                <c:pt idx="28">
                  <c:v>4279</c:v>
                </c:pt>
                <c:pt idx="29">
                  <c:v>5704</c:v>
                </c:pt>
                <c:pt idx="30">
                  <c:v>5572</c:v>
                </c:pt>
                <c:pt idx="31">
                  <c:v>4899</c:v>
                </c:pt>
                <c:pt idx="32">
                  <c:v>4453</c:v>
                </c:pt>
                <c:pt idx="33">
                  <c:v>5079</c:v>
                </c:pt>
                <c:pt idx="34">
                  <c:v>5764</c:v>
                </c:pt>
                <c:pt idx="35">
                  <c:v>6933</c:v>
                </c:pt>
                <c:pt idx="36">
                  <c:v>8662</c:v>
                </c:pt>
                <c:pt idx="37">
                  <c:v>9076</c:v>
                </c:pt>
                <c:pt idx="38">
                  <c:v>9348</c:v>
                </c:pt>
                <c:pt idx="39">
                  <c:v>10153</c:v>
                </c:pt>
                <c:pt idx="40">
                  <c:v>8689</c:v>
                </c:pt>
                <c:pt idx="41">
                  <c:v>6148</c:v>
                </c:pt>
                <c:pt idx="42">
                  <c:v>4518</c:v>
                </c:pt>
                <c:pt idx="43">
                  <c:v>3518</c:v>
                </c:pt>
                <c:pt idx="44">
                  <c:v>3463</c:v>
                </c:pt>
                <c:pt idx="45">
                  <c:v>3348</c:v>
                </c:pt>
                <c:pt idx="46">
                  <c:v>3602</c:v>
                </c:pt>
                <c:pt idx="47">
                  <c:v>4765</c:v>
                </c:pt>
                <c:pt idx="48">
                  <c:v>5617</c:v>
                </c:pt>
                <c:pt idx="49">
                  <c:v>6566</c:v>
                </c:pt>
                <c:pt idx="50">
                  <c:v>8701</c:v>
                </c:pt>
                <c:pt idx="51">
                  <c:v>9799</c:v>
                </c:pt>
                <c:pt idx="52">
                  <c:v>9211</c:v>
                </c:pt>
                <c:pt idx="53">
                  <c:v>10571</c:v>
                </c:pt>
                <c:pt idx="54">
                  <c:v>11487</c:v>
                </c:pt>
                <c:pt idx="55">
                  <c:v>8566</c:v>
                </c:pt>
                <c:pt idx="56">
                  <c:v>6130</c:v>
                </c:pt>
                <c:pt idx="57">
                  <c:v>4680</c:v>
                </c:pt>
                <c:pt idx="58">
                  <c:v>3242</c:v>
                </c:pt>
                <c:pt idx="59">
                  <c:v>2196</c:v>
                </c:pt>
                <c:pt idx="60">
                  <c:v>1414</c:v>
                </c:pt>
                <c:pt idx="61">
                  <c:v>1096</c:v>
                </c:pt>
                <c:pt idx="62">
                  <c:v>831</c:v>
                </c:pt>
                <c:pt idx="63">
                  <c:v>469</c:v>
                </c:pt>
                <c:pt idx="64">
                  <c:v>308</c:v>
                </c:pt>
                <c:pt idx="65">
                  <c:v>344</c:v>
                </c:pt>
                <c:pt idx="66">
                  <c:v>343</c:v>
                </c:pt>
                <c:pt idx="67">
                  <c:v>419</c:v>
                </c:pt>
                <c:pt idx="68">
                  <c:v>411</c:v>
                </c:pt>
                <c:pt idx="69">
                  <c:v>497</c:v>
                </c:pt>
                <c:pt idx="70">
                  <c:v>479</c:v>
                </c:pt>
                <c:pt idx="71">
                  <c:v>678</c:v>
                </c:pt>
                <c:pt idx="72">
                  <c:v>925</c:v>
                </c:pt>
                <c:pt idx="73">
                  <c:v>1081</c:v>
                </c:pt>
                <c:pt idx="74">
                  <c:v>1414</c:v>
                </c:pt>
                <c:pt idx="75">
                  <c:v>2388</c:v>
                </c:pt>
                <c:pt idx="76">
                  <c:v>2556</c:v>
                </c:pt>
                <c:pt idx="77">
                  <c:v>3231</c:v>
                </c:pt>
                <c:pt idx="78">
                  <c:v>4593</c:v>
                </c:pt>
                <c:pt idx="79">
                  <c:v>6888</c:v>
                </c:pt>
                <c:pt idx="80">
                  <c:v>7325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B1A-4505-BFE2-F44D31BE0830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0"/>
        <c:overlap val="9"/>
        <c:axId val="407444872"/>
        <c:axId val="407439776"/>
      </c:barChart>
      <c:lineChart>
        <c:grouping val="standard"/>
        <c:varyColors val="0"/>
        <c:ser>
          <c:idx val="3"/>
          <c:order val="3"/>
          <c:tx>
            <c:strRef>
              <c:f>Saptaminal!$AF$1</c:f>
              <c:strCache>
                <c:ptCount val="1"/>
                <c:pt idx="0">
                  <c:v>Total probe investigate pînă la 21.03.2021</c:v>
                </c:pt>
              </c:strCache>
            </c:strRef>
          </c:tx>
          <c:spPr>
            <a:ln w="15875" cap="rnd">
              <a:solidFill>
                <a:srgbClr val="0070C0"/>
              </a:solidFill>
              <a:round/>
            </a:ln>
            <a:effectLst/>
          </c:spPr>
          <c:marker>
            <c:symbol val="none"/>
          </c:marker>
          <c:val>
            <c:numRef>
              <c:f>Saptaminal!$AF$2:$AF$55</c:f>
              <c:numCache>
                <c:formatCode>General</c:formatCode>
                <c:ptCount val="54"/>
                <c:pt idx="0">
                  <c:v>237</c:v>
                </c:pt>
                <c:pt idx="1">
                  <c:v>575</c:v>
                </c:pt>
                <c:pt idx="2">
                  <c:v>1177</c:v>
                </c:pt>
                <c:pt idx="3">
                  <c:v>2768</c:v>
                </c:pt>
                <c:pt idx="4">
                  <c:v>3896</c:v>
                </c:pt>
                <c:pt idx="5">
                  <c:v>4758</c:v>
                </c:pt>
                <c:pt idx="6">
                  <c:v>5388</c:v>
                </c:pt>
                <c:pt idx="7">
                  <c:v>5491</c:v>
                </c:pt>
                <c:pt idx="8">
                  <c:v>6845</c:v>
                </c:pt>
                <c:pt idx="9">
                  <c:v>7656</c:v>
                </c:pt>
                <c:pt idx="10">
                  <c:v>7790</c:v>
                </c:pt>
                <c:pt idx="11">
                  <c:v>8250</c:v>
                </c:pt>
                <c:pt idx="12">
                  <c:v>9324</c:v>
                </c:pt>
                <c:pt idx="13">
                  <c:v>9285</c:v>
                </c:pt>
                <c:pt idx="14">
                  <c:v>11421</c:v>
                </c:pt>
                <c:pt idx="15">
                  <c:v>11577</c:v>
                </c:pt>
                <c:pt idx="16">
                  <c:v>11093</c:v>
                </c:pt>
                <c:pt idx="17">
                  <c:v>10804</c:v>
                </c:pt>
                <c:pt idx="18">
                  <c:v>10740</c:v>
                </c:pt>
                <c:pt idx="19">
                  <c:v>11126</c:v>
                </c:pt>
                <c:pt idx="20">
                  <c:v>12302</c:v>
                </c:pt>
                <c:pt idx="21">
                  <c:v>13403</c:v>
                </c:pt>
                <c:pt idx="22">
                  <c:v>14283</c:v>
                </c:pt>
                <c:pt idx="23">
                  <c:v>17223</c:v>
                </c:pt>
                <c:pt idx="24">
                  <c:v>15805</c:v>
                </c:pt>
                <c:pt idx="25">
                  <c:v>14228</c:v>
                </c:pt>
                <c:pt idx="26">
                  <c:v>15795</c:v>
                </c:pt>
                <c:pt idx="27">
                  <c:v>15789</c:v>
                </c:pt>
                <c:pt idx="28">
                  <c:v>16342</c:v>
                </c:pt>
                <c:pt idx="29">
                  <c:v>19410</c:v>
                </c:pt>
                <c:pt idx="30">
                  <c:v>19915</c:v>
                </c:pt>
                <c:pt idx="31">
                  <c:v>20394</c:v>
                </c:pt>
                <c:pt idx="32">
                  <c:v>20323</c:v>
                </c:pt>
                <c:pt idx="33">
                  <c:v>19895</c:v>
                </c:pt>
                <c:pt idx="34">
                  <c:v>19678</c:v>
                </c:pt>
                <c:pt idx="35">
                  <c:v>20698</c:v>
                </c:pt>
                <c:pt idx="36">
                  <c:v>22160</c:v>
                </c:pt>
                <c:pt idx="37">
                  <c:v>22019</c:v>
                </c:pt>
                <c:pt idx="38">
                  <c:v>22366</c:v>
                </c:pt>
                <c:pt idx="39">
                  <c:v>23191</c:v>
                </c:pt>
                <c:pt idx="40">
                  <c:v>22507</c:v>
                </c:pt>
                <c:pt idx="41">
                  <c:v>18443</c:v>
                </c:pt>
                <c:pt idx="42">
                  <c:v>14968</c:v>
                </c:pt>
                <c:pt idx="43">
                  <c:v>15193</c:v>
                </c:pt>
                <c:pt idx="44">
                  <c:v>18760</c:v>
                </c:pt>
                <c:pt idx="45">
                  <c:v>15943</c:v>
                </c:pt>
                <c:pt idx="46">
                  <c:v>16944</c:v>
                </c:pt>
                <c:pt idx="47">
                  <c:v>18750</c:v>
                </c:pt>
                <c:pt idx="48">
                  <c:v>21194</c:v>
                </c:pt>
                <c:pt idx="49">
                  <c:v>23077</c:v>
                </c:pt>
                <c:pt idx="50">
                  <c:v>26391</c:v>
                </c:pt>
                <c:pt idx="51">
                  <c:v>27914</c:v>
                </c:pt>
                <c:pt idx="52">
                  <c:v>26259</c:v>
                </c:pt>
                <c:pt idx="53">
                  <c:v>30580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B1A-4505-BFE2-F44D31BE08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07444872"/>
        <c:axId val="407439776"/>
      </c:lineChart>
      <c:lineChart>
        <c:grouping val="standard"/>
        <c:varyColors val="0"/>
        <c:ser>
          <c:idx val="2"/>
          <c:order val="2"/>
          <c:tx>
            <c:strRef>
              <c:f>Saptaminal!$AE$1</c:f>
              <c:strCache>
                <c:ptCount val="1"/>
                <c:pt idx="0">
                  <c:v>% pozitive</c:v>
                </c:pt>
              </c:strCache>
            </c:strRef>
          </c:tx>
          <c:spPr>
            <a:ln w="31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Cambria" panose="02040503050406030204" pitchFamily="18" charset="0"/>
                    <a:cs typeface="Times New Roman" panose="02020603050405020304" pitchFamily="18" charset="0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Saptaminal!$AE$2:$AE$82</c:f>
              <c:numCache>
                <c:formatCode>0%</c:formatCode>
                <c:ptCount val="81"/>
                <c:pt idx="0">
                  <c:v>9.7457627118644072E-2</c:v>
                </c:pt>
                <c:pt idx="1">
                  <c:v>0.12769784172661872</c:v>
                </c:pt>
                <c:pt idx="2">
                  <c:v>0.16018957345971563</c:v>
                </c:pt>
                <c:pt idx="3">
                  <c:v>0.23485736615865571</c:v>
                </c:pt>
                <c:pt idx="4">
                  <c:v>0.22997118155619597</c:v>
                </c:pt>
                <c:pt idx="5">
                  <c:v>0.20838693079495754</c:v>
                </c:pt>
                <c:pt idx="6">
                  <c:v>0.21258233022938905</c:v>
                </c:pt>
                <c:pt idx="7">
                  <c:v>0.16654987152534453</c:v>
                </c:pt>
                <c:pt idx="8">
                  <c:v>0.14887329146656816</c:v>
                </c:pt>
                <c:pt idx="9">
                  <c:v>0.18342237332038205</c:v>
                </c:pt>
                <c:pt idx="10">
                  <c:v>0.1631911532385466</c:v>
                </c:pt>
                <c:pt idx="11">
                  <c:v>0.17237272997916048</c:v>
                </c:pt>
                <c:pt idx="12">
                  <c:v>0.19222605465640755</c:v>
                </c:pt>
                <c:pt idx="13">
                  <c:v>0.27827035875051154</c:v>
                </c:pt>
                <c:pt idx="14">
                  <c:v>0.27012188426485123</c:v>
                </c:pt>
                <c:pt idx="15">
                  <c:v>0.23135086333370952</c:v>
                </c:pt>
                <c:pt idx="16">
                  <c:v>0.19645773144077378</c:v>
                </c:pt>
                <c:pt idx="17">
                  <c:v>0.21765685730149917</c:v>
                </c:pt>
                <c:pt idx="18">
                  <c:v>0.21031850486970255</c:v>
                </c:pt>
                <c:pt idx="19">
                  <c:v>0.25758715826435918</c:v>
                </c:pt>
                <c:pt idx="20">
                  <c:v>0.25061901173430939</c:v>
                </c:pt>
                <c:pt idx="21">
                  <c:v>0.22551521099116781</c:v>
                </c:pt>
                <c:pt idx="22">
                  <c:v>0.22625773473231101</c:v>
                </c:pt>
                <c:pt idx="23">
                  <c:v>0.24093302135127231</c:v>
                </c:pt>
                <c:pt idx="24">
                  <c:v>0.24822804314329738</c:v>
                </c:pt>
                <c:pt idx="25">
                  <c:v>0.24018923530324182</c:v>
                </c:pt>
                <c:pt idx="26">
                  <c:v>0.22133314778736432</c:v>
                </c:pt>
                <c:pt idx="27">
                  <c:v>0.25725255972696248</c:v>
                </c:pt>
                <c:pt idx="28">
                  <c:v>0.28599117765004678</c:v>
                </c:pt>
                <c:pt idx="29">
                  <c:v>0.32068364535897004</c:v>
                </c:pt>
                <c:pt idx="30">
                  <c:v>0.30979650839541867</c:v>
                </c:pt>
                <c:pt idx="31">
                  <c:v>0.27073777286543244</c:v>
                </c:pt>
                <c:pt idx="32">
                  <c:v>0.24651240035429584</c:v>
                </c:pt>
                <c:pt idx="33">
                  <c:v>0.28581879572312885</c:v>
                </c:pt>
                <c:pt idx="34">
                  <c:v>0.32622106514233967</c:v>
                </c:pt>
                <c:pt idx="35">
                  <c:v>0.3769163857779711</c:v>
                </c:pt>
                <c:pt idx="36">
                  <c:v>0.43635081356102967</c:v>
                </c:pt>
                <c:pt idx="37">
                  <c:v>0.45980039515679622</c:v>
                </c:pt>
                <c:pt idx="38">
                  <c:v>0.46810215322984478</c:v>
                </c:pt>
                <c:pt idx="39">
                  <c:v>0.48796078242899027</c:v>
                </c:pt>
                <c:pt idx="40">
                  <c:v>0.43271912350597608</c:v>
                </c:pt>
                <c:pt idx="41">
                  <c:v>0.38006923837784373</c:v>
                </c:pt>
                <c:pt idx="42">
                  <c:v>0.35388109971019033</c:v>
                </c:pt>
                <c:pt idx="43">
                  <c:v>0.26236110075322544</c:v>
                </c:pt>
                <c:pt idx="44">
                  <c:v>0.20494762383855122</c:v>
                </c:pt>
                <c:pt idx="45">
                  <c:v>0.23015054650443389</c:v>
                </c:pt>
                <c:pt idx="46">
                  <c:v>0.23051324715218227</c:v>
                </c:pt>
                <c:pt idx="47">
                  <c:v>0.27889961954931225</c:v>
                </c:pt>
                <c:pt idx="48">
                  <c:v>0.29094581995234642</c:v>
                </c:pt>
                <c:pt idx="49">
                  <c:v>0.31164269780245857</c:v>
                </c:pt>
                <c:pt idx="50">
                  <c:v>0.35865622423742788</c:v>
                </c:pt>
                <c:pt idx="51">
                  <c:v>0.38331247066186824</c:v>
                </c:pt>
                <c:pt idx="52">
                  <c:v>0.38377567601349943</c:v>
                </c:pt>
                <c:pt idx="53">
                  <c:v>0.3757909704941344</c:v>
                </c:pt>
                <c:pt idx="54">
                  <c:v>0.30563537675606639</c:v>
                </c:pt>
                <c:pt idx="55">
                  <c:v>0.24078030132673714</c:v>
                </c:pt>
                <c:pt idx="56">
                  <c:v>0.1819801098411756</c:v>
                </c:pt>
                <c:pt idx="57">
                  <c:v>0.138996138996139</c:v>
                </c:pt>
                <c:pt idx="58">
                  <c:v>9.9806052396638242E-2</c:v>
                </c:pt>
                <c:pt idx="59">
                  <c:v>8.1243063263041065E-2</c:v>
                </c:pt>
                <c:pt idx="60">
                  <c:v>5.8203671688482755E-2</c:v>
                </c:pt>
                <c:pt idx="61">
                  <c:v>3.8655521461573729E-2</c:v>
                </c:pt>
                <c:pt idx="62">
                  <c:v>3.0013002022536837E-2</c:v>
                </c:pt>
                <c:pt idx="63">
                  <c:v>1.5511311019976187E-2</c:v>
                </c:pt>
                <c:pt idx="64">
                  <c:v>9.7428273178755583E-3</c:v>
                </c:pt>
                <c:pt idx="65">
                  <c:v>1.0101899979443808E-2</c:v>
                </c:pt>
                <c:pt idx="66">
                  <c:v>9.9935901171260416E-3</c:v>
                </c:pt>
                <c:pt idx="67">
                  <c:v>1.2068667549974077E-2</c:v>
                </c:pt>
                <c:pt idx="68">
                  <c:v>1.24019312009656E-2</c:v>
                </c:pt>
                <c:pt idx="69">
                  <c:v>1.585276386718127E-2</c:v>
                </c:pt>
                <c:pt idx="70">
                  <c:v>1.4638022186229869E-2</c:v>
                </c:pt>
                <c:pt idx="71">
                  <c:v>1.9879783023017152E-2</c:v>
                </c:pt>
                <c:pt idx="72">
                  <c:v>2.5451243671582656E-2</c:v>
                </c:pt>
                <c:pt idx="73">
                  <c:v>3.2002131501820658E-2</c:v>
                </c:pt>
                <c:pt idx="74">
                  <c:v>3.538715651434006E-2</c:v>
                </c:pt>
                <c:pt idx="75">
                  <c:v>6.0128414956565526E-2</c:v>
                </c:pt>
                <c:pt idx="76">
                  <c:v>7.1241429288143157E-2</c:v>
                </c:pt>
                <c:pt idx="77">
                  <c:v>0.10025754801874205</c:v>
                </c:pt>
                <c:pt idx="78">
                  <c:v>0.11569852385510605</c:v>
                </c:pt>
                <c:pt idx="79">
                  <c:v>0.11782213783548007</c:v>
                </c:pt>
                <c:pt idx="80">
                  <c:v>0.13235400404741254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B1A-4505-BFE2-F44D31BE0830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407440168"/>
        <c:axId val="407442128"/>
      </c:lineChart>
      <c:catAx>
        <c:axId val="407444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defRPr>
            </a:pPr>
            <a:endParaRPr lang="en-US"/>
          </a:p>
        </c:txPr>
        <c:crossAx val="407439776"/>
        <c:crosses val="autoZero"/>
        <c:auto val="0"/>
        <c:lblAlgn val="ctr"/>
        <c:lblOffset val="100"/>
        <c:tickLblSkip val="1"/>
        <c:noMultiLvlLbl val="1"/>
      </c:catAx>
      <c:valAx>
        <c:axId val="407439776"/>
        <c:scaling>
          <c:orientation val="minMax"/>
          <c:max val="600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low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defRPr>
            </a:pPr>
            <a:endParaRPr lang="en-US"/>
          </a:p>
        </c:txPr>
        <c:crossAx val="407444872"/>
        <c:crossesAt val="43898"/>
        <c:crossBetween val="between"/>
      </c:valAx>
      <c:valAx>
        <c:axId val="407442128"/>
        <c:scaling>
          <c:orientation val="minMax"/>
          <c:max val="0.5"/>
        </c:scaling>
        <c:delete val="0"/>
        <c:axPos val="r"/>
        <c:numFmt formatCode="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defRPr>
            </a:pPr>
            <a:endParaRPr lang="en-US"/>
          </a:p>
        </c:txPr>
        <c:crossAx val="407440168"/>
        <c:crosses val="max"/>
        <c:crossBetween val="between"/>
      </c:valAx>
      <c:catAx>
        <c:axId val="407440168"/>
        <c:scaling>
          <c:orientation val="minMax"/>
        </c:scaling>
        <c:delete val="1"/>
        <c:axPos val="b"/>
        <c:majorTickMark val="out"/>
        <c:minorTickMark val="none"/>
        <c:tickLblPos val="nextTo"/>
        <c:crossAx val="40744212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>
          <a:softEdge rad="0"/>
        </a:effectLst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 sz="1600">
          <a:solidFill>
            <a:schemeClr val="tx1"/>
          </a:solidFill>
          <a:latin typeface="Times New Roman" panose="02020603050405020304" pitchFamily="18" charset="0"/>
          <a:ea typeface="Cambria" panose="02040503050406030204" pitchFamily="18" charset="0"/>
          <a:cs typeface="Times New Roman" panose="02020603050405020304" pitchFamily="18" charset="0"/>
        </a:defRPr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'Cazuri 7 z'!$D$4:$D$41</c:f>
              <c:strCache>
                <c:ptCount val="38"/>
                <c:pt idx="0">
                  <c:v>Bălți</c:v>
                </c:pt>
                <c:pt idx="1">
                  <c:v>Chișinău</c:v>
                </c:pt>
                <c:pt idx="2">
                  <c:v>Transnistria</c:v>
                </c:pt>
                <c:pt idx="3">
                  <c:v>Sîngerei</c:v>
                </c:pt>
                <c:pt idx="4">
                  <c:v>Edineț</c:v>
                </c:pt>
                <c:pt idx="5">
                  <c:v>Cahul</c:v>
                </c:pt>
                <c:pt idx="6">
                  <c:v>Basarabeasca</c:v>
                </c:pt>
                <c:pt idx="7">
                  <c:v>Anenii Noi</c:v>
                </c:pt>
                <c:pt idx="8">
                  <c:v>Leova</c:v>
                </c:pt>
                <c:pt idx="9">
                  <c:v>Vulcănești</c:v>
                </c:pt>
                <c:pt idx="10">
                  <c:v>Călărași</c:v>
                </c:pt>
                <c:pt idx="11">
                  <c:v>Cimișlia</c:v>
                </c:pt>
                <c:pt idx="12">
                  <c:v>Fălești</c:v>
                </c:pt>
                <c:pt idx="13">
                  <c:v>Glodeni</c:v>
                </c:pt>
                <c:pt idx="14">
                  <c:v>Ștefan Vodă</c:v>
                </c:pt>
                <c:pt idx="15">
                  <c:v>Comrat</c:v>
                </c:pt>
                <c:pt idx="16">
                  <c:v>Strășeni</c:v>
                </c:pt>
                <c:pt idx="17">
                  <c:v>Soroca</c:v>
                </c:pt>
                <c:pt idx="18">
                  <c:v>Ialoveni</c:v>
                </c:pt>
                <c:pt idx="19">
                  <c:v>Criuleni</c:v>
                </c:pt>
                <c:pt idx="20">
                  <c:v>Briceni</c:v>
                </c:pt>
                <c:pt idx="21">
                  <c:v>Florești</c:v>
                </c:pt>
                <c:pt idx="22">
                  <c:v>Rîșcani</c:v>
                </c:pt>
                <c:pt idx="23">
                  <c:v>Nisporeni</c:v>
                </c:pt>
                <c:pt idx="24">
                  <c:v>Dondușeni</c:v>
                </c:pt>
                <c:pt idx="25">
                  <c:v>Telenești</c:v>
                </c:pt>
                <c:pt idx="26">
                  <c:v>Drochia</c:v>
                </c:pt>
                <c:pt idx="27">
                  <c:v>Căușeni</c:v>
                </c:pt>
                <c:pt idx="28">
                  <c:v>Cantemir</c:v>
                </c:pt>
                <c:pt idx="29">
                  <c:v>Ungheni</c:v>
                </c:pt>
                <c:pt idx="30">
                  <c:v>Șoldănești</c:v>
                </c:pt>
                <c:pt idx="31">
                  <c:v>Rezina</c:v>
                </c:pt>
                <c:pt idx="32">
                  <c:v>Orhei</c:v>
                </c:pt>
                <c:pt idx="33">
                  <c:v>Hîncești</c:v>
                </c:pt>
                <c:pt idx="34">
                  <c:v>Ceadîr-Lunga</c:v>
                </c:pt>
                <c:pt idx="35">
                  <c:v>Taraclia</c:v>
                </c:pt>
                <c:pt idx="36">
                  <c:v>Dubăsari</c:v>
                </c:pt>
                <c:pt idx="37">
                  <c:v>Ocnița</c:v>
                </c:pt>
              </c:strCache>
            </c:strRef>
          </c:cat>
          <c:val>
            <c:numRef>
              <c:f>'Cazuri 7 z'!$G$4:$G$41</c:f>
              <c:numCache>
                <c:formatCode>0</c:formatCode>
                <c:ptCount val="38"/>
                <c:pt idx="0">
                  <c:v>492.88970006929731</c:v>
                </c:pt>
                <c:pt idx="1">
                  <c:v>331.4545377740497</c:v>
                </c:pt>
                <c:pt idx="2">
                  <c:v>267.41509255463404</c:v>
                </c:pt>
                <c:pt idx="3">
                  <c:v>261.8588217605934</c:v>
                </c:pt>
                <c:pt idx="4">
                  <c:v>247.74179181338641</c:v>
                </c:pt>
                <c:pt idx="5">
                  <c:v>232.61554821313283</c:v>
                </c:pt>
                <c:pt idx="6">
                  <c:v>225.96905962106729</c:v>
                </c:pt>
                <c:pt idx="7">
                  <c:v>224.06197782166186</c:v>
                </c:pt>
                <c:pt idx="8">
                  <c:v>190.1480918079728</c:v>
                </c:pt>
                <c:pt idx="9">
                  <c:v>183.92404434060745</c:v>
                </c:pt>
                <c:pt idx="10">
                  <c:v>183.22696852533346</c:v>
                </c:pt>
                <c:pt idx="11">
                  <c:v>182.55948396519199</c:v>
                </c:pt>
                <c:pt idx="12">
                  <c:v>177.61762375731556</c:v>
                </c:pt>
                <c:pt idx="13">
                  <c:v>177.36716953182864</c:v>
                </c:pt>
                <c:pt idx="14">
                  <c:v>167.54736435107617</c:v>
                </c:pt>
                <c:pt idx="15">
                  <c:v>162.39486464541233</c:v>
                </c:pt>
                <c:pt idx="16">
                  <c:v>156.03265799818567</c:v>
                </c:pt>
                <c:pt idx="17">
                  <c:v>151.95219944370041</c:v>
                </c:pt>
                <c:pt idx="18">
                  <c:v>151.36226034308777</c:v>
                </c:pt>
                <c:pt idx="19">
                  <c:v>148.62416487374023</c:v>
                </c:pt>
                <c:pt idx="20">
                  <c:v>147.08192320324437</c:v>
                </c:pt>
                <c:pt idx="21">
                  <c:v>137.33209516460232</c:v>
                </c:pt>
                <c:pt idx="22">
                  <c:v>136.76425894033025</c:v>
                </c:pt>
                <c:pt idx="23">
                  <c:v>133.57414305602589</c:v>
                </c:pt>
                <c:pt idx="24">
                  <c:v>126.7962806424345</c:v>
                </c:pt>
                <c:pt idx="25">
                  <c:v>125.93222556587727</c:v>
                </c:pt>
                <c:pt idx="26">
                  <c:v>123.58448746020444</c:v>
                </c:pt>
                <c:pt idx="27">
                  <c:v>113.32142637186671</c:v>
                </c:pt>
                <c:pt idx="28">
                  <c:v>113.21116761009306</c:v>
                </c:pt>
                <c:pt idx="29">
                  <c:v>108.84192195044726</c:v>
                </c:pt>
                <c:pt idx="30">
                  <c:v>103.4210597937022</c:v>
                </c:pt>
                <c:pt idx="31">
                  <c:v>101.20981029044863</c:v>
                </c:pt>
                <c:pt idx="32">
                  <c:v>99.505428464463748</c:v>
                </c:pt>
                <c:pt idx="33">
                  <c:v>93.463346951360521</c:v>
                </c:pt>
                <c:pt idx="34">
                  <c:v>87.4961847593855</c:v>
                </c:pt>
                <c:pt idx="35">
                  <c:v>77.629359959311515</c:v>
                </c:pt>
                <c:pt idx="36">
                  <c:v>64.910662430391852</c:v>
                </c:pt>
                <c:pt idx="37">
                  <c:v>63.257775434897198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2FD-44BE-A3AA-B3EA2EDBEC7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095477440"/>
        <c:axId val="1095477768"/>
      </c:barChart>
      <c:catAx>
        <c:axId val="1095477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1095477768"/>
        <c:crosses val="autoZero"/>
        <c:auto val="1"/>
        <c:lblAlgn val="ctr"/>
        <c:lblOffset val="100"/>
        <c:noMultiLvlLbl val="0"/>
      </c:catAx>
      <c:valAx>
        <c:axId val="1095477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10954774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400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379961377979341E-2"/>
          <c:y val="1.4007958815075716E-2"/>
          <c:w val="0.96811265289416948"/>
          <c:h val="0.87309793390444113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Foaie1!$B$1</c:f>
              <c:strCache>
                <c:ptCount val="1"/>
                <c:pt idx="0">
                  <c:v>Feminin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Foaie1!$A$2:$A$9</c:f>
              <c:strCache>
                <c:ptCount val="8"/>
                <c:pt idx="0">
                  <c:v>0-9 Ani</c:v>
                </c:pt>
                <c:pt idx="1">
                  <c:v>10 - 19 Ani</c:v>
                </c:pt>
                <c:pt idx="2">
                  <c:v>20 - 29 Ani</c:v>
                </c:pt>
                <c:pt idx="3">
                  <c:v>30 - 39 Ani</c:v>
                </c:pt>
                <c:pt idx="4">
                  <c:v>40 - 49 Ani</c:v>
                </c:pt>
                <c:pt idx="5">
                  <c:v>50 - 59 Ani</c:v>
                </c:pt>
                <c:pt idx="6">
                  <c:v>60 - 69 Ani</c:v>
                </c:pt>
                <c:pt idx="7">
                  <c:v>&gt;70 Ani</c:v>
                </c:pt>
              </c:strCache>
            </c:strRef>
          </c:cat>
          <c:val>
            <c:numRef>
              <c:f>Foaie1!$B$2:$B$9</c:f>
              <c:numCache>
                <c:formatCode>0.00%</c:formatCode>
                <c:ptCount val="8"/>
                <c:pt idx="0">
                  <c:v>1.14E-2</c:v>
                </c:pt>
                <c:pt idx="1">
                  <c:v>2.47E-2</c:v>
                </c:pt>
                <c:pt idx="2">
                  <c:v>5.5E-2</c:v>
                </c:pt>
                <c:pt idx="3">
                  <c:v>9.0899999999999995E-2</c:v>
                </c:pt>
                <c:pt idx="4">
                  <c:v>9.3399999999999997E-2</c:v>
                </c:pt>
                <c:pt idx="5">
                  <c:v>0.11890000000000001</c:v>
                </c:pt>
                <c:pt idx="6">
                  <c:v>0.1278</c:v>
                </c:pt>
                <c:pt idx="7">
                  <c:v>6.4600000000000005E-2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DB2-4581-BDD1-5CB52878C1E4}"/>
            </c:ext>
          </c:extLst>
        </c:ser>
        <c:ser>
          <c:idx val="1"/>
          <c:order val="1"/>
          <c:tx>
            <c:strRef>
              <c:f>Foaie1!$C$1</c:f>
              <c:strCache>
                <c:ptCount val="1"/>
                <c:pt idx="0">
                  <c:v>Masculin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Foaie1!$A$2:$A$9</c:f>
              <c:strCache>
                <c:ptCount val="8"/>
                <c:pt idx="0">
                  <c:v>0-9 Ani</c:v>
                </c:pt>
                <c:pt idx="1">
                  <c:v>10 - 19 Ani</c:v>
                </c:pt>
                <c:pt idx="2">
                  <c:v>20 - 29 Ani</c:v>
                </c:pt>
                <c:pt idx="3">
                  <c:v>30 - 39 Ani</c:v>
                </c:pt>
                <c:pt idx="4">
                  <c:v>40 - 49 Ani</c:v>
                </c:pt>
                <c:pt idx="5">
                  <c:v>50 - 59 Ani</c:v>
                </c:pt>
                <c:pt idx="6">
                  <c:v>60 - 69 Ani</c:v>
                </c:pt>
                <c:pt idx="7">
                  <c:v>&gt;70 Ani</c:v>
                </c:pt>
              </c:strCache>
            </c:strRef>
          </c:cat>
          <c:val>
            <c:numRef>
              <c:f>Foaie1!$C$2:$C$9</c:f>
              <c:numCache>
                <c:formatCode>0.00%</c:formatCode>
                <c:ptCount val="8"/>
                <c:pt idx="0">
                  <c:v>1.2800000000000001E-2</c:v>
                </c:pt>
                <c:pt idx="1">
                  <c:v>2.3300000000000001E-2</c:v>
                </c:pt>
                <c:pt idx="2">
                  <c:v>4.2299999999999997E-2</c:v>
                </c:pt>
                <c:pt idx="3">
                  <c:v>7.0400000000000004E-2</c:v>
                </c:pt>
                <c:pt idx="4">
                  <c:v>6.3E-2</c:v>
                </c:pt>
                <c:pt idx="5">
                  <c:v>7.3200000000000001E-2</c:v>
                </c:pt>
                <c:pt idx="6">
                  <c:v>8.4199999999999997E-2</c:v>
                </c:pt>
                <c:pt idx="7">
                  <c:v>4.41E-2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DB2-4581-BDD1-5CB52878C1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31196479"/>
        <c:axId val="155481983"/>
      </c:barChart>
      <c:catAx>
        <c:axId val="13119647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155481983"/>
        <c:crosses val="autoZero"/>
        <c:auto val="1"/>
        <c:lblAlgn val="ctr"/>
        <c:lblOffset val="100"/>
        <c:noMultiLvlLbl val="0"/>
      </c:catAx>
      <c:valAx>
        <c:axId val="15548198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13119647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Cazuri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2D9-2547-B5DE-DE52B0382854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2D9-2547-B5DE-DE52B0382854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A2D9-2547-B5DE-DE52B0382854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A2D9-2547-B5DE-DE52B038285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&lt; 1 an</c:v>
                </c:pt>
                <c:pt idx="1">
                  <c:v>1-5 ani</c:v>
                </c:pt>
                <c:pt idx="2">
                  <c:v>6-10 ani</c:v>
                </c:pt>
                <c:pt idx="3">
                  <c:v>11-17 ani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954</c:v>
                </c:pt>
                <c:pt idx="1">
                  <c:v>3326</c:v>
                </c:pt>
                <c:pt idx="2">
                  <c:v>3519</c:v>
                </c:pt>
                <c:pt idx="3">
                  <c:v>9511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44E-0446-80C7-79F957145C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Cazuri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35B-E040-ADF7-5244A7C6B8A8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35B-E040-ADF7-5244A7C6B8A8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235B-E040-ADF7-5244A7C6B8A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Trimestrul I</c:v>
                </c:pt>
                <c:pt idx="1">
                  <c:v>Trimestrul II</c:v>
                </c:pt>
                <c:pt idx="2">
                  <c:v>Trimestrul III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246</c:v>
                </c:pt>
                <c:pt idx="1">
                  <c:v>424</c:v>
                </c:pt>
                <c:pt idx="2">
                  <c:v>543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BE8-FC4B-A661-4EFA88060B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400"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28545717272125E-2"/>
          <c:y val="2.4348371244353146E-2"/>
          <c:w val="0.96811265289416948"/>
          <c:h val="0.87309793390444113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Foaie1!$B$1</c:f>
              <c:strCache>
                <c:ptCount val="1"/>
                <c:pt idx="0">
                  <c:v>Feminin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Foaie1!$A$2:$A$9</c:f>
              <c:strCache>
                <c:ptCount val="8"/>
                <c:pt idx="0">
                  <c:v>0-9 Ani</c:v>
                </c:pt>
                <c:pt idx="1">
                  <c:v>10 - 19 Ani</c:v>
                </c:pt>
                <c:pt idx="2">
                  <c:v>20 - 29 Ani</c:v>
                </c:pt>
                <c:pt idx="3">
                  <c:v>30 - 39 Ani</c:v>
                </c:pt>
                <c:pt idx="4">
                  <c:v>40 - 49 Ani</c:v>
                </c:pt>
                <c:pt idx="5">
                  <c:v>50 - 59 Ani</c:v>
                </c:pt>
                <c:pt idx="6">
                  <c:v>60 - 69 Ani</c:v>
                </c:pt>
                <c:pt idx="7">
                  <c:v>&gt;70 Ani</c:v>
                </c:pt>
              </c:strCache>
            </c:strRef>
          </c:cat>
          <c:val>
            <c:numRef>
              <c:f>Foaie1!$B$2:$B$9</c:f>
              <c:numCache>
                <c:formatCode>0.00%</c:formatCode>
                <c:ptCount val="8"/>
                <c:pt idx="0">
                  <c:v>1E-4</c:v>
                </c:pt>
                <c:pt idx="1">
                  <c:v>4.0000000000000002E-4</c:v>
                </c:pt>
                <c:pt idx="2">
                  <c:v>1.2999999999999999E-3</c:v>
                </c:pt>
                <c:pt idx="3">
                  <c:v>6.7000000000000002E-3</c:v>
                </c:pt>
                <c:pt idx="4">
                  <c:v>2.0899999999999998E-2</c:v>
                </c:pt>
                <c:pt idx="5">
                  <c:v>6.6299999999999998E-2</c:v>
                </c:pt>
                <c:pt idx="6">
                  <c:v>0.184</c:v>
                </c:pt>
                <c:pt idx="7">
                  <c:v>0.23499999999999999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CAC-4980-8101-74EEC7D8A054}"/>
            </c:ext>
          </c:extLst>
        </c:ser>
        <c:ser>
          <c:idx val="1"/>
          <c:order val="1"/>
          <c:tx>
            <c:strRef>
              <c:f>Foaie1!$C$1</c:f>
              <c:strCache>
                <c:ptCount val="1"/>
                <c:pt idx="0">
                  <c:v>Masculin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-3.13636745298831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CAC-4980-8101-74EEC7D8A054}"/>
                </c:ext>
              </c:extLst>
            </c:dLbl>
            <c:dLbl>
              <c:idx val="1"/>
              <c:layout>
                <c:manualLayout>
                  <c:x val="-2.3228265213931149E-3"/>
                  <c:y val="-2.045457034557603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CAC-4980-8101-74EEC7D8A054}"/>
                </c:ext>
              </c:extLst>
            </c:dLbl>
            <c:dLbl>
              <c:idx val="2"/>
              <c:layout>
                <c:manualLayout>
                  <c:x val="5.8070663034826811E-4"/>
                  <c:y val="-1.90909323225375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CAC-4980-8101-74EEC7D8A054}"/>
                </c:ext>
              </c:extLst>
            </c:dLbl>
            <c:dLbl>
              <c:idx val="3"/>
              <c:layout>
                <c:manualLayout>
                  <c:x val="-2.3228265213930724E-3"/>
                  <c:y val="-2.62978098583449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88D-4B1D-83B8-41F9F5140CD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Foaie1!$A$2:$A$9</c:f>
              <c:strCache>
                <c:ptCount val="8"/>
                <c:pt idx="0">
                  <c:v>0-9 Ani</c:v>
                </c:pt>
                <c:pt idx="1">
                  <c:v>10 - 19 Ani</c:v>
                </c:pt>
                <c:pt idx="2">
                  <c:v>20 - 29 Ani</c:v>
                </c:pt>
                <c:pt idx="3">
                  <c:v>30 - 39 Ani</c:v>
                </c:pt>
                <c:pt idx="4">
                  <c:v>40 - 49 Ani</c:v>
                </c:pt>
                <c:pt idx="5">
                  <c:v>50 - 59 Ani</c:v>
                </c:pt>
                <c:pt idx="6">
                  <c:v>60 - 69 Ani</c:v>
                </c:pt>
                <c:pt idx="7">
                  <c:v>&gt;70 Ani</c:v>
                </c:pt>
              </c:strCache>
            </c:strRef>
          </c:cat>
          <c:val>
            <c:numRef>
              <c:f>Foaie1!$C$2:$C$9</c:f>
              <c:numCache>
                <c:formatCode>0.00%</c:formatCode>
                <c:ptCount val="8"/>
                <c:pt idx="0">
                  <c:v>2.9999999999999997E-4</c:v>
                </c:pt>
                <c:pt idx="1">
                  <c:v>0</c:v>
                </c:pt>
                <c:pt idx="2">
                  <c:v>1.5E-3</c:v>
                </c:pt>
                <c:pt idx="3">
                  <c:v>6.6E-3</c:v>
                </c:pt>
                <c:pt idx="4">
                  <c:v>2.0799999999999999E-2</c:v>
                </c:pt>
                <c:pt idx="5">
                  <c:v>6.6000000000000003E-2</c:v>
                </c:pt>
                <c:pt idx="6">
                  <c:v>0.17879999999999999</c:v>
                </c:pt>
                <c:pt idx="7">
                  <c:v>0.2112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CAC-4980-8101-74EEC7D8A0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31196479"/>
        <c:axId val="155481983"/>
      </c:barChart>
      <c:catAx>
        <c:axId val="13119647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155481983"/>
        <c:crosses val="autoZero"/>
        <c:auto val="1"/>
        <c:lblAlgn val="ctr"/>
        <c:lblOffset val="100"/>
        <c:noMultiLvlLbl val="0"/>
      </c:catAx>
      <c:valAx>
        <c:axId val="155481983"/>
        <c:scaling>
          <c:orientation val="minMax"/>
        </c:scaling>
        <c:delete val="0"/>
        <c:axPos val="l"/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131196479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800"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Sheet3!$M$6:$M$43</c:f>
              <c:strCache>
                <c:ptCount val="38"/>
                <c:pt idx="0">
                  <c:v>Bălți</c:v>
                </c:pt>
                <c:pt idx="1">
                  <c:v>Chișinău</c:v>
                </c:pt>
                <c:pt idx="2">
                  <c:v>Edineț</c:v>
                </c:pt>
                <c:pt idx="3">
                  <c:v>Cimișlia</c:v>
                </c:pt>
                <c:pt idx="4">
                  <c:v>Anenii Noi</c:v>
                </c:pt>
                <c:pt idx="5">
                  <c:v>Ocnița</c:v>
                </c:pt>
                <c:pt idx="6">
                  <c:v>Ceadîr-Lunga</c:v>
                </c:pt>
                <c:pt idx="7">
                  <c:v>Glodeni</c:v>
                </c:pt>
                <c:pt idx="8">
                  <c:v>Dondușeni</c:v>
                </c:pt>
                <c:pt idx="9">
                  <c:v>Comrat</c:v>
                </c:pt>
                <c:pt idx="10">
                  <c:v>Taraclia</c:v>
                </c:pt>
                <c:pt idx="11">
                  <c:v>Ialoveni</c:v>
                </c:pt>
                <c:pt idx="12">
                  <c:v>Orhei</c:v>
                </c:pt>
                <c:pt idx="13">
                  <c:v>Cahul</c:v>
                </c:pt>
                <c:pt idx="14">
                  <c:v>Basarabeasca</c:v>
                </c:pt>
                <c:pt idx="15">
                  <c:v>Drochia</c:v>
                </c:pt>
                <c:pt idx="16">
                  <c:v>Căușeni</c:v>
                </c:pt>
                <c:pt idx="17">
                  <c:v>Șoldănești</c:v>
                </c:pt>
                <c:pt idx="18">
                  <c:v>Rîșcani</c:v>
                </c:pt>
                <c:pt idx="19">
                  <c:v>Soroca</c:v>
                </c:pt>
                <c:pt idx="20">
                  <c:v>Călărași</c:v>
                </c:pt>
                <c:pt idx="21">
                  <c:v>Strășeni</c:v>
                </c:pt>
                <c:pt idx="22">
                  <c:v>Dubăsari</c:v>
                </c:pt>
                <c:pt idx="23">
                  <c:v>Briceni</c:v>
                </c:pt>
                <c:pt idx="24">
                  <c:v>Ungheni</c:v>
                </c:pt>
                <c:pt idx="25">
                  <c:v>Hîncești</c:v>
                </c:pt>
                <c:pt idx="26">
                  <c:v>Rezina</c:v>
                </c:pt>
                <c:pt idx="27">
                  <c:v>Florești</c:v>
                </c:pt>
                <c:pt idx="28">
                  <c:v>Fălești</c:v>
                </c:pt>
                <c:pt idx="29">
                  <c:v>Sîngerei</c:v>
                </c:pt>
                <c:pt idx="30">
                  <c:v>Telenești</c:v>
                </c:pt>
                <c:pt idx="31">
                  <c:v>Criuleni</c:v>
                </c:pt>
                <c:pt idx="32">
                  <c:v>Ștefan Vodă</c:v>
                </c:pt>
                <c:pt idx="33">
                  <c:v>Transnistria</c:v>
                </c:pt>
                <c:pt idx="34">
                  <c:v>Nisporeni</c:v>
                </c:pt>
                <c:pt idx="35">
                  <c:v>Leova</c:v>
                </c:pt>
                <c:pt idx="36">
                  <c:v>Vulcănești</c:v>
                </c:pt>
                <c:pt idx="37">
                  <c:v>Cantemir</c:v>
                </c:pt>
              </c:strCache>
            </c:strRef>
          </c:cat>
          <c:val>
            <c:numRef>
              <c:f>Sheet3!$P$6:$P$43</c:f>
              <c:numCache>
                <c:formatCode>0</c:formatCode>
                <c:ptCount val="38"/>
                <c:pt idx="0">
                  <c:v>330.87051153166692</c:v>
                </c:pt>
                <c:pt idx="1">
                  <c:v>304.75109981956325</c:v>
                </c:pt>
                <c:pt idx="2">
                  <c:v>275.57794819691298</c:v>
                </c:pt>
                <c:pt idx="3">
                  <c:v>265.72547110489057</c:v>
                </c:pt>
                <c:pt idx="4">
                  <c:v>251.91148918932603</c:v>
                </c:pt>
                <c:pt idx="5">
                  <c:v>244.59673168160256</c:v>
                </c:pt>
                <c:pt idx="6">
                  <c:v>238.07101434530472</c:v>
                </c:pt>
                <c:pt idx="7">
                  <c:v>233.89077300900479</c:v>
                </c:pt>
                <c:pt idx="8">
                  <c:v>229.8182586644125</c:v>
                </c:pt>
                <c:pt idx="9">
                  <c:v>228.2720267185513</c:v>
                </c:pt>
                <c:pt idx="10">
                  <c:v>227.53433091522336</c:v>
                </c:pt>
                <c:pt idx="11">
                  <c:v>197.52238229168904</c:v>
                </c:pt>
                <c:pt idx="12">
                  <c:v>185.21802526058599</c:v>
                </c:pt>
                <c:pt idx="13">
                  <c:v>181.34518248452395</c:v>
                </c:pt>
                <c:pt idx="14">
                  <c:v>173.82235355466713</c:v>
                </c:pt>
                <c:pt idx="15">
                  <c:v>173.28694437354753</c:v>
                </c:pt>
                <c:pt idx="16">
                  <c:v>166.28687565436965</c:v>
                </c:pt>
                <c:pt idx="17">
                  <c:v>166.0180170372588</c:v>
                </c:pt>
                <c:pt idx="18">
                  <c:v>165.46786884138723</c:v>
                </c:pt>
                <c:pt idx="19">
                  <c:v>164.82950448130214</c:v>
                </c:pt>
                <c:pt idx="20">
                  <c:v>161.48817564944645</c:v>
                </c:pt>
                <c:pt idx="21">
                  <c:v>152.40399153311159</c:v>
                </c:pt>
                <c:pt idx="22">
                  <c:v>150.31942878617062</c:v>
                </c:pt>
                <c:pt idx="23">
                  <c:v>149.93788287709378</c:v>
                </c:pt>
                <c:pt idx="24">
                  <c:v>146.44185862423811</c:v>
                </c:pt>
                <c:pt idx="25">
                  <c:v>145.49448855314884</c:v>
                </c:pt>
                <c:pt idx="26">
                  <c:v>143.57670762133409</c:v>
                </c:pt>
                <c:pt idx="27">
                  <c:v>137.33209516460232</c:v>
                </c:pt>
                <c:pt idx="28">
                  <c:v>132.89376166014975</c:v>
                </c:pt>
                <c:pt idx="29">
                  <c:v>132.80878041446363</c:v>
                </c:pt>
                <c:pt idx="30">
                  <c:v>124.29674211696978</c:v>
                </c:pt>
                <c:pt idx="31">
                  <c:v>121.7302683727777</c:v>
                </c:pt>
                <c:pt idx="32">
                  <c:v>115.99432916612966</c:v>
                </c:pt>
                <c:pt idx="33">
                  <c:v>115.83782704214099</c:v>
                </c:pt>
                <c:pt idx="34">
                  <c:v>92.184971968243218</c:v>
                </c:pt>
                <c:pt idx="35">
                  <c:v>82.770345845823456</c:v>
                </c:pt>
                <c:pt idx="36">
                  <c:v>79.534721877019436</c:v>
                </c:pt>
                <c:pt idx="37">
                  <c:v>74.834500623620841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5AD-44FC-934E-15382DC42AA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54503544"/>
        <c:axId val="554504856"/>
      </c:barChart>
      <c:catAx>
        <c:axId val="554503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554504856"/>
        <c:crosses val="autoZero"/>
        <c:auto val="1"/>
        <c:lblAlgn val="ctr"/>
        <c:lblOffset val="100"/>
        <c:noMultiLvlLbl val="0"/>
      </c:catAx>
      <c:valAx>
        <c:axId val="554504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5545035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400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4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5.5934257578567403E-2"/>
          <c:y val="9.3210465055994396E-2"/>
          <c:w val="0.92622335114762633"/>
          <c:h val="0.76836444616469002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Sheet4!$T$3:$T$25</c:f>
              <c:strCache>
                <c:ptCount val="23"/>
                <c:pt idx="0">
                  <c:v>Soroca</c:v>
                </c:pt>
                <c:pt idx="1">
                  <c:v>Cimișlia</c:v>
                </c:pt>
                <c:pt idx="2">
                  <c:v>Transnistria</c:v>
                </c:pt>
                <c:pt idx="3">
                  <c:v>Basarabeasca</c:v>
                </c:pt>
                <c:pt idx="4">
                  <c:v>Cantemir</c:v>
                </c:pt>
                <c:pt idx="5">
                  <c:v>Sîngerei</c:v>
                </c:pt>
                <c:pt idx="6">
                  <c:v>Căușeni</c:v>
                </c:pt>
                <c:pt idx="7">
                  <c:v>Chișinău</c:v>
                </c:pt>
                <c:pt idx="8">
                  <c:v>Ungheni</c:v>
                </c:pt>
                <c:pt idx="9">
                  <c:v>Hîncești</c:v>
                </c:pt>
                <c:pt idx="10">
                  <c:v>Briceni</c:v>
                </c:pt>
                <c:pt idx="11">
                  <c:v>Edineț</c:v>
                </c:pt>
                <c:pt idx="12">
                  <c:v>Dondușeni</c:v>
                </c:pt>
                <c:pt idx="13">
                  <c:v>Rezina</c:v>
                </c:pt>
                <c:pt idx="14">
                  <c:v>Ocnița</c:v>
                </c:pt>
                <c:pt idx="15">
                  <c:v>Orhei</c:v>
                </c:pt>
                <c:pt idx="16">
                  <c:v>Nisporeni</c:v>
                </c:pt>
                <c:pt idx="17">
                  <c:v>Rîșcani</c:v>
                </c:pt>
                <c:pt idx="18">
                  <c:v>Telenești</c:v>
                </c:pt>
                <c:pt idx="19">
                  <c:v>Ștefan Vodă</c:v>
                </c:pt>
                <c:pt idx="20">
                  <c:v>Criuleni</c:v>
                </c:pt>
                <c:pt idx="21">
                  <c:v>Anenii Noi</c:v>
                </c:pt>
                <c:pt idx="22">
                  <c:v>Ialoveni</c:v>
                </c:pt>
              </c:strCache>
            </c:strRef>
          </c:cat>
          <c:val>
            <c:numRef>
              <c:f>Sheet4!$W$3:$W$25</c:f>
              <c:numCache>
                <c:formatCode>0.0</c:formatCode>
                <c:ptCount val="23"/>
                <c:pt idx="0">
                  <c:v>6.4386525188008656</c:v>
                </c:pt>
                <c:pt idx="1">
                  <c:v>6.085316132173066</c:v>
                </c:pt>
                <c:pt idx="2">
                  <c:v>4.6251038020455573</c:v>
                </c:pt>
                <c:pt idx="3">
                  <c:v>4.3455588388666788</c:v>
                </c:pt>
                <c:pt idx="4">
                  <c:v>3.8376666986472223</c:v>
                </c:pt>
                <c:pt idx="5">
                  <c:v>3.7587390683338762</c:v>
                </c:pt>
                <c:pt idx="6">
                  <c:v>3.6952639034304369</c:v>
                </c:pt>
                <c:pt idx="7">
                  <c:v>3.3190713841734611</c:v>
                </c:pt>
                <c:pt idx="8">
                  <c:v>2.9684160531940158</c:v>
                </c:pt>
                <c:pt idx="9">
                  <c:v>2.8906189778771294</c:v>
                </c:pt>
                <c:pt idx="10">
                  <c:v>2.8559596738494055</c:v>
                </c:pt>
                <c:pt idx="11">
                  <c:v>2.7836156383526562</c:v>
                </c:pt>
                <c:pt idx="12">
                  <c:v>2.6415891800507185</c:v>
                </c:pt>
                <c:pt idx="13">
                  <c:v>2.3537165183825257</c:v>
                </c:pt>
                <c:pt idx="14">
                  <c:v>2.1085925144965736</c:v>
                </c:pt>
                <c:pt idx="15">
                  <c:v>1.9704045240487873</c:v>
                </c:pt>
                <c:pt idx="16">
                  <c:v>1.8813259585355757</c:v>
                </c:pt>
                <c:pt idx="17">
                  <c:v>1.6884476412386453</c:v>
                </c:pt>
                <c:pt idx="18">
                  <c:v>1.6354834489074972</c:v>
                </c:pt>
                <c:pt idx="19">
                  <c:v>1.6110323495295786</c:v>
                </c:pt>
                <c:pt idx="20">
                  <c:v>1.415468236892764</c:v>
                </c:pt>
                <c:pt idx="21">
                  <c:v>1.265886880348372</c:v>
                </c:pt>
                <c:pt idx="22">
                  <c:v>1.0734912081070056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06E-4310-8CD7-2FA226309D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68689848"/>
        <c:axId val="768689192"/>
      </c:barChart>
      <c:catAx>
        <c:axId val="768689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768689192"/>
        <c:crosses val="autoZero"/>
        <c:auto val="1"/>
        <c:lblAlgn val="ctr"/>
        <c:lblOffset val="100"/>
        <c:noMultiLvlLbl val="0"/>
      </c:catAx>
      <c:valAx>
        <c:axId val="768689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7686898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400"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4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3835399440592589"/>
          <c:y val="5.9701766952925235E-2"/>
          <c:w val="0.74381020418853416"/>
          <c:h val="0.86290917778601195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'Tari de import'!$A$1:$A$23</c:f>
              <c:strCache>
                <c:ptCount val="23"/>
                <c:pt idx="0">
                  <c:v>Belgia</c:v>
                </c:pt>
                <c:pt idx="1">
                  <c:v>Cehia</c:v>
                </c:pt>
                <c:pt idx="2">
                  <c:v>Danemarca</c:v>
                </c:pt>
                <c:pt idx="3">
                  <c:v>Elveția</c:v>
                </c:pt>
                <c:pt idx="4">
                  <c:v>Irlanda</c:v>
                </c:pt>
                <c:pt idx="5">
                  <c:v>Muntenegru</c:v>
                </c:pt>
                <c:pt idx="6">
                  <c:v>Olanda</c:v>
                </c:pt>
                <c:pt idx="7">
                  <c:v>Portugalia</c:v>
                </c:pt>
                <c:pt idx="8">
                  <c:v>Republica Dominicana</c:v>
                </c:pt>
                <c:pt idx="9">
                  <c:v>Spania</c:v>
                </c:pt>
                <c:pt idx="10">
                  <c:v>SUA</c:v>
                </c:pt>
                <c:pt idx="11">
                  <c:v>Egipt</c:v>
                </c:pt>
                <c:pt idx="12">
                  <c:v>Grecia</c:v>
                </c:pt>
                <c:pt idx="13">
                  <c:v>Israel</c:v>
                </c:pt>
                <c:pt idx="14">
                  <c:v>Marea Britanie</c:v>
                </c:pt>
                <c:pt idx="15">
                  <c:v>Franța</c:v>
                </c:pt>
                <c:pt idx="16">
                  <c:v>Rusia</c:v>
                </c:pt>
                <c:pt idx="17">
                  <c:v>Ucraina</c:v>
                </c:pt>
                <c:pt idx="18">
                  <c:v>Turcia</c:v>
                </c:pt>
                <c:pt idx="19">
                  <c:v>Germania</c:v>
                </c:pt>
                <c:pt idx="20">
                  <c:v>Bulgaria</c:v>
                </c:pt>
                <c:pt idx="21">
                  <c:v>Italia</c:v>
                </c:pt>
                <c:pt idx="22">
                  <c:v>România</c:v>
                </c:pt>
              </c:strCache>
            </c:strRef>
          </c:cat>
          <c:val>
            <c:numRef>
              <c:f>'Tari de import'!$B$1:$B$23</c:f>
              <c:numCache>
                <c:formatCode>General</c:formatCode>
                <c:ptCount val="23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2</c:v>
                </c:pt>
                <c:pt idx="12">
                  <c:v>2</c:v>
                </c:pt>
                <c:pt idx="13">
                  <c:v>3</c:v>
                </c:pt>
                <c:pt idx="14">
                  <c:v>3</c:v>
                </c:pt>
                <c:pt idx="15">
                  <c:v>4</c:v>
                </c:pt>
                <c:pt idx="16">
                  <c:v>7</c:v>
                </c:pt>
                <c:pt idx="17">
                  <c:v>8</c:v>
                </c:pt>
                <c:pt idx="18">
                  <c:v>9</c:v>
                </c:pt>
                <c:pt idx="19">
                  <c:v>12</c:v>
                </c:pt>
                <c:pt idx="20">
                  <c:v>14</c:v>
                </c:pt>
                <c:pt idx="21">
                  <c:v>15</c:v>
                </c:pt>
                <c:pt idx="22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451-4E52-BD0C-EEACE6AADF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644781968"/>
        <c:axId val="1644757264"/>
      </c:barChart>
      <c:catAx>
        <c:axId val="164478196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1644757264"/>
        <c:crosses val="autoZero"/>
        <c:auto val="1"/>
        <c:lblAlgn val="ctr"/>
        <c:lblOffset val="100"/>
        <c:noMultiLvlLbl val="0"/>
      </c:catAx>
      <c:valAx>
        <c:axId val="1644757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16447819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400"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4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5.1460767258743823E-2"/>
          <c:y val="3.4064104758644298E-2"/>
          <c:w val="0.95173191723127637"/>
          <c:h val="0.77916466963368713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F79646">
                <a:lumMod val="60000"/>
                <a:lumOff val="40000"/>
              </a:srgb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32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'loturi sosite in tara'!$A$1:$A$7</c:f>
              <c:strCache>
                <c:ptCount val="7"/>
                <c:pt idx="0">
                  <c:v>Total</c:v>
                </c:pt>
                <c:pt idx="1">
                  <c:v>AstraZeneca</c:v>
                </c:pt>
                <c:pt idx="2">
                  <c:v>Janssen</c:v>
                </c:pt>
                <c:pt idx="3">
                  <c:v>Pfizer/BioNTech - Comirnaty</c:v>
                </c:pt>
                <c:pt idx="4">
                  <c:v>Gam-COVID-VAC (Sputnik-V)</c:v>
                </c:pt>
                <c:pt idx="5">
                  <c:v>Sinopharm</c:v>
                </c:pt>
                <c:pt idx="6">
                  <c:v>Sinovac</c:v>
                </c:pt>
              </c:strCache>
            </c:strRef>
          </c:cat>
          <c:val>
            <c:numRef>
              <c:f>'loturi sosite in tara'!$B$1:$B$7</c:f>
              <c:numCache>
                <c:formatCode>General</c:formatCode>
                <c:ptCount val="7"/>
                <c:pt idx="0">
                  <c:v>1730740</c:v>
                </c:pt>
                <c:pt idx="1">
                  <c:v>570100</c:v>
                </c:pt>
                <c:pt idx="2">
                  <c:v>302500</c:v>
                </c:pt>
                <c:pt idx="3">
                  <c:v>400140</c:v>
                </c:pt>
                <c:pt idx="4">
                  <c:v>206000</c:v>
                </c:pt>
                <c:pt idx="5">
                  <c:v>152000</c:v>
                </c:pt>
                <c:pt idx="6">
                  <c:v>100000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FA2-4507-90EF-F3781826C43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608769496"/>
        <c:axId val="608770480"/>
      </c:barChart>
      <c:catAx>
        <c:axId val="608769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28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608770480"/>
        <c:crosses val="autoZero"/>
        <c:auto val="1"/>
        <c:lblAlgn val="ctr"/>
        <c:lblOffset val="100"/>
        <c:noMultiLvlLbl val="0"/>
      </c:catAx>
      <c:valAx>
        <c:axId val="60877048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6087694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4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1F497D">
                  <a:lumMod val="40000"/>
                  <a:lumOff val="60000"/>
                </a:srgb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59BB-47ED-8967-A3DB6E8417DB}"/>
              </c:ext>
            </c:extLst>
          </c:dPt>
          <c:dPt>
            <c:idx val="1"/>
            <c:bubble3D val="0"/>
            <c:spPr>
              <a:solidFill>
                <a:srgbClr val="F79646">
                  <a:lumMod val="60000"/>
                  <a:lumOff val="40000"/>
                </a:srgb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9BB-47ED-8967-A3DB6E8417DB}"/>
              </c:ext>
            </c:extLst>
          </c:dPt>
          <c:dLbls>
            <c:dLbl>
              <c:idx val="0"/>
              <c:layout>
                <c:manualLayout>
                  <c:x val="-0.11311644184011882"/>
                  <c:y val="-7.2709892744888371E-2"/>
                </c:manualLayout>
              </c:layout>
              <c:tx>
                <c:rich>
                  <a:bodyPr/>
                  <a:lstStyle/>
                  <a:p>
                    <a:r>
                      <a:rPr lang="en-US" baseline="0" dirty="0"/>
                      <a:t> 56%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59BB-47ED-8967-A3DB6E8417DB}"/>
                </c:ext>
              </c:extLst>
            </c:dLbl>
            <c:dLbl>
              <c:idx val="1"/>
              <c:layout>
                <c:manualLayout>
                  <c:x val="0.12102799650043744"/>
                  <c:y val="1.1146430770227795E-2"/>
                </c:manualLayout>
              </c:layout>
              <c:tx>
                <c:rich>
                  <a:bodyPr/>
                  <a:lstStyle/>
                  <a:p>
                    <a:r>
                      <a:rPr lang="en-US" baseline="0" dirty="0"/>
                      <a:t>44%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59BB-47ED-8967-A3DB6E8417D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32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'[Diagrama din Microsoft PowerPoint]gen'!$A$1:$A$2</c:f>
              <c:strCache>
                <c:ptCount val="2"/>
                <c:pt idx="0">
                  <c:v>Femei</c:v>
                </c:pt>
                <c:pt idx="1">
                  <c:v>Bărbați</c:v>
                </c:pt>
              </c:strCache>
            </c:strRef>
          </c:cat>
          <c:val>
            <c:numRef>
              <c:f>'[Diagrama din Microsoft PowerPoint]gen'!$B$1:$B$2</c:f>
              <c:numCache>
                <c:formatCode>0</c:formatCode>
                <c:ptCount val="2"/>
                <c:pt idx="0">
                  <c:v>61</c:v>
                </c:pt>
                <c:pt idx="1">
                  <c:v>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9BB-47ED-8967-A3DB6E8417DB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6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400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4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3.5635235296292186E-2"/>
          <c:y val="3.6820759157822666E-2"/>
          <c:w val="0.96808029278030383"/>
          <c:h val="0.8156252139678192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Foaie1!$E$1</c:f>
              <c:strCache>
                <c:ptCount val="1"/>
                <c:pt idx="0">
                  <c:v>AV% I</c:v>
                </c:pt>
              </c:strCache>
            </c:strRef>
          </c:tx>
          <c:spPr>
            <a:solidFill>
              <a:srgbClr val="1F497D">
                <a:lumMod val="40000"/>
                <a:lumOff val="60000"/>
              </a:srgb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1.1737089201877935E-3"/>
                  <c:y val="6.793531752824275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1.3407699037620298E-2"/>
                      <c:h val="8.0462027844345543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14FB-433B-A48D-19C8525032D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32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Foaie1!$A$2:$A$9</c:f>
              <c:strCache>
                <c:ptCount val="8"/>
                <c:pt idx="0">
                  <c:v>18</c:v>
                </c:pt>
                <c:pt idx="1">
                  <c:v>19-29</c:v>
                </c:pt>
                <c:pt idx="2">
                  <c:v>30-39</c:v>
                </c:pt>
                <c:pt idx="3">
                  <c:v>40-49</c:v>
                </c:pt>
                <c:pt idx="4">
                  <c:v>50-59</c:v>
                </c:pt>
                <c:pt idx="5">
                  <c:v>60-69</c:v>
                </c:pt>
                <c:pt idx="6">
                  <c:v>70-79</c:v>
                </c:pt>
                <c:pt idx="7">
                  <c:v>80+</c:v>
                </c:pt>
              </c:strCache>
            </c:strRef>
          </c:cat>
          <c:val>
            <c:numRef>
              <c:f>Foaie1!$E$2:$E$9</c:f>
              <c:numCache>
                <c:formatCode>0</c:formatCode>
                <c:ptCount val="8"/>
                <c:pt idx="0">
                  <c:v>1.4653919214716045</c:v>
                </c:pt>
                <c:pt idx="1">
                  <c:v>23.980580082042565</c:v>
                </c:pt>
                <c:pt idx="2">
                  <c:v>33.480573824470717</c:v>
                </c:pt>
                <c:pt idx="3">
                  <c:v>40.592350002827892</c:v>
                </c:pt>
                <c:pt idx="4">
                  <c:v>41.361536150618413</c:v>
                </c:pt>
                <c:pt idx="5">
                  <c:v>50.722938491222578</c:v>
                </c:pt>
                <c:pt idx="6">
                  <c:v>56.346802065110722</c:v>
                </c:pt>
                <c:pt idx="7">
                  <c:v>27.94263808036348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140-4D44-90EE-8064521A7A39}"/>
            </c:ext>
          </c:extLst>
        </c:ser>
        <c:ser>
          <c:idx val="1"/>
          <c:order val="1"/>
          <c:tx>
            <c:strRef>
              <c:f>Foaie1!$G$1</c:f>
              <c:strCache>
                <c:ptCount val="1"/>
                <c:pt idx="0">
                  <c:v>AV % cu schemă completă</c:v>
                </c:pt>
              </c:strCache>
            </c:strRef>
          </c:tx>
          <c:spPr>
            <a:solidFill>
              <a:srgbClr val="F79646">
                <a:lumMod val="60000"/>
                <a:lumOff val="40000"/>
              </a:srgbClr>
            </a:solidFill>
            <a:ln>
              <a:noFill/>
            </a:ln>
            <a:effectLst/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140-4D44-90EE-8064521A7A3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32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Foaie1!$A$2:$A$9</c:f>
              <c:strCache>
                <c:ptCount val="8"/>
                <c:pt idx="0">
                  <c:v>18</c:v>
                </c:pt>
                <c:pt idx="1">
                  <c:v>19-29</c:v>
                </c:pt>
                <c:pt idx="2">
                  <c:v>30-39</c:v>
                </c:pt>
                <c:pt idx="3">
                  <c:v>40-49</c:v>
                </c:pt>
                <c:pt idx="4">
                  <c:v>50-59</c:v>
                </c:pt>
                <c:pt idx="5">
                  <c:v>60-69</c:v>
                </c:pt>
                <c:pt idx="6">
                  <c:v>70-79</c:v>
                </c:pt>
                <c:pt idx="7">
                  <c:v>80+</c:v>
                </c:pt>
              </c:strCache>
            </c:strRef>
          </c:cat>
          <c:val>
            <c:numRef>
              <c:f>Foaie1!$G$2:$G$9</c:f>
              <c:numCache>
                <c:formatCode>0</c:formatCode>
                <c:ptCount val="8"/>
                <c:pt idx="0">
                  <c:v>1.2743030057858782</c:v>
                </c:pt>
                <c:pt idx="1">
                  <c:v>22.614235820894095</c:v>
                </c:pt>
                <c:pt idx="2">
                  <c:v>31.911009961970059</c:v>
                </c:pt>
                <c:pt idx="3">
                  <c:v>38.988036184329829</c:v>
                </c:pt>
                <c:pt idx="4">
                  <c:v>39.617999618449673</c:v>
                </c:pt>
                <c:pt idx="5">
                  <c:v>48.909167790954569</c:v>
                </c:pt>
                <c:pt idx="6">
                  <c:v>54.418227588855231</c:v>
                </c:pt>
                <c:pt idx="7">
                  <c:v>26.183602315932291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140-4D44-90EE-8064521A7A3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610359608"/>
        <c:axId val="610354032"/>
      </c:barChart>
      <c:catAx>
        <c:axId val="610359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2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610354032"/>
        <c:crosses val="autoZero"/>
        <c:auto val="1"/>
        <c:lblAlgn val="ctr"/>
        <c:lblOffset val="100"/>
        <c:noMultiLvlLbl val="0"/>
      </c:catAx>
      <c:valAx>
        <c:axId val="610354032"/>
        <c:scaling>
          <c:orientation val="minMax"/>
        </c:scaling>
        <c:delete val="0"/>
        <c:axPos val="l"/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2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610359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2577859105639961"/>
          <c:y val="4.5286146296930223E-2"/>
          <c:w val="0.40648318608061323"/>
          <c:h val="7.217048955837042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2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3200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4">
    <c:autoUpdate val="0"/>
  </c:externalData>
  <c:userShapes r:id="rId5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2629081678840083E-2"/>
          <c:y val="7.2995244406330401E-2"/>
          <c:w val="0.94737091088514613"/>
          <c:h val="0.6623631889763779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Doza I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chemeClr val="lt1"/>
              </a:solidFill>
            </a:ln>
            <a:effectLst/>
          </c:spPr>
          <c:invertIfNegative val="0"/>
          <c:dLbls>
            <c:dLbl>
              <c:idx val="14"/>
              <c:layout>
                <c:manualLayout>
                  <c:x val="-5.2317968485633155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FA0-4111-A98D-AEE727A07BB5}"/>
                </c:ext>
              </c:extLst>
            </c:dLbl>
            <c:dLbl>
              <c:idx val="15"/>
              <c:layout>
                <c:manualLayout>
                  <c:x val="-5.1717106327885867E-3"/>
                  <c:y val="-1.48514851485149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8C0-4295-AF19-DD25DBA7C36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Sheet1!$A$2:$A$31</c:f>
              <c:strCache>
                <c:ptCount val="30"/>
                <c:pt idx="0">
                  <c:v>02-07.03.21</c:v>
                </c:pt>
                <c:pt idx="1">
                  <c:v>08-14.03.21</c:v>
                </c:pt>
                <c:pt idx="2">
                  <c:v>15-21.03.21</c:v>
                </c:pt>
                <c:pt idx="3">
                  <c:v>22-28.03.21</c:v>
                </c:pt>
                <c:pt idx="4">
                  <c:v>29.03-04.04.21</c:v>
                </c:pt>
                <c:pt idx="5">
                  <c:v>05-11.04.21</c:v>
                </c:pt>
                <c:pt idx="6">
                  <c:v>12-18.04.21</c:v>
                </c:pt>
                <c:pt idx="7">
                  <c:v>19-25.04.21</c:v>
                </c:pt>
                <c:pt idx="8">
                  <c:v>26.04-02.05.21</c:v>
                </c:pt>
                <c:pt idx="9">
                  <c:v>03-09.05.21</c:v>
                </c:pt>
                <c:pt idx="10">
                  <c:v>10-16.05.21</c:v>
                </c:pt>
                <c:pt idx="11">
                  <c:v>17-23.05.21</c:v>
                </c:pt>
                <c:pt idx="12">
                  <c:v>24-30.05.21</c:v>
                </c:pt>
                <c:pt idx="13">
                  <c:v>31.05-06.06</c:v>
                </c:pt>
                <c:pt idx="14">
                  <c:v>07-13.06.2021</c:v>
                </c:pt>
                <c:pt idx="15">
                  <c:v>14-20.06.2021</c:v>
                </c:pt>
                <c:pt idx="16">
                  <c:v>21-27.06.2021</c:v>
                </c:pt>
                <c:pt idx="17">
                  <c:v>28.06-04.07.2021</c:v>
                </c:pt>
                <c:pt idx="18">
                  <c:v>05-11.07.2021</c:v>
                </c:pt>
                <c:pt idx="19">
                  <c:v>12-18.07.2021</c:v>
                </c:pt>
                <c:pt idx="20">
                  <c:v>19-25.07.2021</c:v>
                </c:pt>
                <c:pt idx="21">
                  <c:v>26.07-01.08.2021</c:v>
                </c:pt>
                <c:pt idx="22">
                  <c:v>02-08.08.2021</c:v>
                </c:pt>
                <c:pt idx="23">
                  <c:v>09-15.08.2021</c:v>
                </c:pt>
                <c:pt idx="24">
                  <c:v>16-22.08.2021</c:v>
                </c:pt>
                <c:pt idx="25">
                  <c:v>23-29.08.2021</c:v>
                </c:pt>
                <c:pt idx="26">
                  <c:v>30.08-05.09.2021</c:v>
                </c:pt>
                <c:pt idx="27">
                  <c:v>06-12.09.2021</c:v>
                </c:pt>
                <c:pt idx="28">
                  <c:v>13-19.09.2021</c:v>
                </c:pt>
                <c:pt idx="29">
                  <c:v>20.09-26.09.2021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5390</c:v>
                </c:pt>
                <c:pt idx="1">
                  <c:v>7413</c:v>
                </c:pt>
                <c:pt idx="2">
                  <c:v>7621</c:v>
                </c:pt>
                <c:pt idx="3">
                  <c:v>15871</c:v>
                </c:pt>
                <c:pt idx="4">
                  <c:v>11049</c:v>
                </c:pt>
                <c:pt idx="5">
                  <c:v>17030</c:v>
                </c:pt>
                <c:pt idx="6">
                  <c:v>19977</c:v>
                </c:pt>
                <c:pt idx="7">
                  <c:v>25275</c:v>
                </c:pt>
                <c:pt idx="8">
                  <c:v>20791</c:v>
                </c:pt>
                <c:pt idx="9">
                  <c:v>33214</c:v>
                </c:pt>
                <c:pt idx="10">
                  <c:v>41949</c:v>
                </c:pt>
                <c:pt idx="11">
                  <c:v>56874</c:v>
                </c:pt>
                <c:pt idx="12" formatCode="0">
                  <c:v>75713</c:v>
                </c:pt>
                <c:pt idx="13">
                  <c:v>26509</c:v>
                </c:pt>
                <c:pt idx="14">
                  <c:v>19905</c:v>
                </c:pt>
                <c:pt idx="15">
                  <c:v>15026</c:v>
                </c:pt>
                <c:pt idx="16">
                  <c:v>33145</c:v>
                </c:pt>
                <c:pt idx="17">
                  <c:v>29410</c:v>
                </c:pt>
                <c:pt idx="18">
                  <c:v>27014</c:v>
                </c:pt>
                <c:pt idx="19">
                  <c:v>16249</c:v>
                </c:pt>
                <c:pt idx="20">
                  <c:v>48940</c:v>
                </c:pt>
                <c:pt idx="21">
                  <c:v>57475</c:v>
                </c:pt>
                <c:pt idx="22">
                  <c:v>32093</c:v>
                </c:pt>
                <c:pt idx="23">
                  <c:v>28857</c:v>
                </c:pt>
                <c:pt idx="24">
                  <c:v>32017</c:v>
                </c:pt>
                <c:pt idx="25">
                  <c:v>27392</c:v>
                </c:pt>
                <c:pt idx="26">
                  <c:v>18828</c:v>
                </c:pt>
                <c:pt idx="27">
                  <c:v>18928</c:v>
                </c:pt>
                <c:pt idx="28">
                  <c:v>19151</c:v>
                </c:pt>
                <c:pt idx="29">
                  <c:v>17141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8C0-4295-AF19-DD25DBA7C36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Doza II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ln w="19050">
              <a:solidFill>
                <a:schemeClr val="lt1"/>
              </a:solidFill>
            </a:ln>
            <a:effectLst/>
          </c:spPr>
          <c:invertIfNegative val="0"/>
          <c:dLbls>
            <c:dLbl>
              <c:idx val="16"/>
              <c:layout>
                <c:manualLayout>
                  <c:x val="2.2421986493842781E-3"/>
                  <c:y val="-1.48514851485149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FA0-4111-A98D-AEE727A07BB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Sheet1!$A$2:$A$31</c:f>
              <c:strCache>
                <c:ptCount val="30"/>
                <c:pt idx="0">
                  <c:v>02-07.03.21</c:v>
                </c:pt>
                <c:pt idx="1">
                  <c:v>08-14.03.21</c:v>
                </c:pt>
                <c:pt idx="2">
                  <c:v>15-21.03.21</c:v>
                </c:pt>
                <c:pt idx="3">
                  <c:v>22-28.03.21</c:v>
                </c:pt>
                <c:pt idx="4">
                  <c:v>29.03-04.04.21</c:v>
                </c:pt>
                <c:pt idx="5">
                  <c:v>05-11.04.21</c:v>
                </c:pt>
                <c:pt idx="6">
                  <c:v>12-18.04.21</c:v>
                </c:pt>
                <c:pt idx="7">
                  <c:v>19-25.04.21</c:v>
                </c:pt>
                <c:pt idx="8">
                  <c:v>26.04-02.05.21</c:v>
                </c:pt>
                <c:pt idx="9">
                  <c:v>03-09.05.21</c:v>
                </c:pt>
                <c:pt idx="10">
                  <c:v>10-16.05.21</c:v>
                </c:pt>
                <c:pt idx="11">
                  <c:v>17-23.05.21</c:v>
                </c:pt>
                <c:pt idx="12">
                  <c:v>24-30.05.21</c:v>
                </c:pt>
                <c:pt idx="13">
                  <c:v>31.05-06.06</c:v>
                </c:pt>
                <c:pt idx="14">
                  <c:v>07-13.06.2021</c:v>
                </c:pt>
                <c:pt idx="15">
                  <c:v>14-20.06.2021</c:v>
                </c:pt>
                <c:pt idx="16">
                  <c:v>21-27.06.2021</c:v>
                </c:pt>
                <c:pt idx="17">
                  <c:v>28.06-04.07.2021</c:v>
                </c:pt>
                <c:pt idx="18">
                  <c:v>05-11.07.2021</c:v>
                </c:pt>
                <c:pt idx="19">
                  <c:v>12-18.07.2021</c:v>
                </c:pt>
                <c:pt idx="20">
                  <c:v>19-25.07.2021</c:v>
                </c:pt>
                <c:pt idx="21">
                  <c:v>26.07-01.08.2021</c:v>
                </c:pt>
                <c:pt idx="22">
                  <c:v>02-08.08.2021</c:v>
                </c:pt>
                <c:pt idx="23">
                  <c:v>09-15.08.2021</c:v>
                </c:pt>
                <c:pt idx="24">
                  <c:v>16-22.08.2021</c:v>
                </c:pt>
                <c:pt idx="25">
                  <c:v>23-29.08.2021</c:v>
                </c:pt>
                <c:pt idx="26">
                  <c:v>30.08-05.09.2021</c:v>
                </c:pt>
                <c:pt idx="27">
                  <c:v>06-12.09.2021</c:v>
                </c:pt>
                <c:pt idx="28">
                  <c:v>13-19.09.2021</c:v>
                </c:pt>
                <c:pt idx="29">
                  <c:v>20.09-26.09.2021</c:v>
                </c:pt>
              </c:strCache>
            </c:strRef>
          </c:cat>
          <c:val>
            <c:numRef>
              <c:f>Sheet1!$C$2:$C$31</c:f>
              <c:numCache>
                <c:formatCode>General</c:formatCode>
                <c:ptCount val="30"/>
                <c:pt idx="6">
                  <c:v>9898</c:v>
                </c:pt>
                <c:pt idx="7">
                  <c:v>1606</c:v>
                </c:pt>
                <c:pt idx="8">
                  <c:v>5602</c:v>
                </c:pt>
                <c:pt idx="9">
                  <c:v>6312</c:v>
                </c:pt>
                <c:pt idx="10">
                  <c:v>8520</c:v>
                </c:pt>
                <c:pt idx="11">
                  <c:v>7238</c:v>
                </c:pt>
                <c:pt idx="12">
                  <c:v>35223</c:v>
                </c:pt>
                <c:pt idx="13">
                  <c:v>34715</c:v>
                </c:pt>
                <c:pt idx="14">
                  <c:v>38932</c:v>
                </c:pt>
                <c:pt idx="15">
                  <c:v>76826</c:v>
                </c:pt>
                <c:pt idx="16">
                  <c:v>33660</c:v>
                </c:pt>
                <c:pt idx="17">
                  <c:v>21599</c:v>
                </c:pt>
                <c:pt idx="18">
                  <c:v>30375</c:v>
                </c:pt>
                <c:pt idx="19">
                  <c:v>51066</c:v>
                </c:pt>
                <c:pt idx="20">
                  <c:v>45037</c:v>
                </c:pt>
                <c:pt idx="21">
                  <c:v>27838</c:v>
                </c:pt>
                <c:pt idx="22">
                  <c:v>17210</c:v>
                </c:pt>
                <c:pt idx="23">
                  <c:v>21915</c:v>
                </c:pt>
                <c:pt idx="24">
                  <c:v>41307</c:v>
                </c:pt>
                <c:pt idx="25">
                  <c:v>20633</c:v>
                </c:pt>
                <c:pt idx="26">
                  <c:v>14115</c:v>
                </c:pt>
                <c:pt idx="27">
                  <c:v>11781</c:v>
                </c:pt>
                <c:pt idx="28">
                  <c:v>9358</c:v>
                </c:pt>
                <c:pt idx="29">
                  <c:v>6852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8C0-4295-AF19-DD25DBA7C3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80023464"/>
        <c:axId val="380032976"/>
      </c:barChart>
      <c:catAx>
        <c:axId val="380023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380032976"/>
        <c:crosses val="autoZero"/>
        <c:auto val="1"/>
        <c:lblAlgn val="ctr"/>
        <c:lblOffset val="100"/>
        <c:noMultiLvlLbl val="0"/>
      </c:catAx>
      <c:valAx>
        <c:axId val="38003297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380023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9142505430110532"/>
          <c:y val="3.6802821522309716E-2"/>
          <c:w val="0.46753918072730416"/>
          <c:h val="6.319717847769028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400" b="1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 w="25400">
          <a:noFill/>
        </a:ln>
        <a:effectLst/>
        <a:sp3d/>
      </c:spPr>
    </c:sideWall>
    <c:backWall>
      <c:thickness val="0"/>
      <c:spPr>
        <a:noFill/>
        <a:ln w="25400"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AV!$G$1</c:f>
              <c:strCache>
                <c:ptCount val="1"/>
                <c:pt idx="0">
                  <c:v>AV I</c:v>
                </c:pt>
              </c:strCache>
            </c:strRef>
          </c:tx>
          <c:spPr>
            <a:solidFill>
              <a:srgbClr val="1F497D">
                <a:lumMod val="60000"/>
                <a:lumOff val="40000"/>
              </a:srgbClr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AV!$A$2:$A$37</c:f>
              <c:strCache>
                <c:ptCount val="36"/>
                <c:pt idx="0">
                  <c:v>Chișinău</c:v>
                </c:pt>
                <c:pt idx="1">
                  <c:v>Soroca</c:v>
                </c:pt>
                <c:pt idx="2">
                  <c:v>Dubăsari</c:v>
                </c:pt>
                <c:pt idx="3">
                  <c:v>Orhei</c:v>
                </c:pt>
                <c:pt idx="4">
                  <c:v>Călărași</c:v>
                </c:pt>
                <c:pt idx="5">
                  <c:v>Bălți</c:v>
                </c:pt>
                <c:pt idx="6">
                  <c:v>Cimislia</c:v>
                </c:pt>
                <c:pt idx="7">
                  <c:v>TDS Nistrului</c:v>
                </c:pt>
                <c:pt idx="8">
                  <c:v>Ocnița</c:v>
                </c:pt>
                <c:pt idx="9">
                  <c:v>Edineț</c:v>
                </c:pt>
                <c:pt idx="10">
                  <c:v>Ialoveni</c:v>
                </c:pt>
                <c:pt idx="11">
                  <c:v>Strășeni</c:v>
                </c:pt>
                <c:pt idx="12">
                  <c:v>Donduseni</c:v>
                </c:pt>
                <c:pt idx="13">
                  <c:v>Florești</c:v>
                </c:pt>
                <c:pt idx="14">
                  <c:v>Rîșcani</c:v>
                </c:pt>
                <c:pt idx="15">
                  <c:v>Șoldănești</c:v>
                </c:pt>
                <c:pt idx="16">
                  <c:v>Hincesti</c:v>
                </c:pt>
                <c:pt idx="17">
                  <c:v>Basarabeasca</c:v>
                </c:pt>
                <c:pt idx="18">
                  <c:v>Criuleni</c:v>
                </c:pt>
                <c:pt idx="19">
                  <c:v>Rezina</c:v>
                </c:pt>
                <c:pt idx="20">
                  <c:v>Briceni</c:v>
                </c:pt>
                <c:pt idx="21">
                  <c:v>ȘtefanVodă</c:v>
                </c:pt>
                <c:pt idx="22">
                  <c:v>Cahul</c:v>
                </c:pt>
                <c:pt idx="23">
                  <c:v>Telenesti</c:v>
                </c:pt>
                <c:pt idx="24">
                  <c:v>Ungheni</c:v>
                </c:pt>
                <c:pt idx="25">
                  <c:v>Căușeni</c:v>
                </c:pt>
                <c:pt idx="26">
                  <c:v>AneniiNoi</c:v>
                </c:pt>
                <c:pt idx="27">
                  <c:v>Drochia</c:v>
                </c:pt>
                <c:pt idx="28">
                  <c:v>Glodeni</c:v>
                </c:pt>
                <c:pt idx="29">
                  <c:v>Cantemir</c:v>
                </c:pt>
                <c:pt idx="30">
                  <c:v>Nisporeni</c:v>
                </c:pt>
                <c:pt idx="31">
                  <c:v>Taraclia</c:v>
                </c:pt>
                <c:pt idx="32">
                  <c:v>Falesti</c:v>
                </c:pt>
                <c:pt idx="33">
                  <c:v>Singerei</c:v>
                </c:pt>
                <c:pt idx="34">
                  <c:v>Leova</c:v>
                </c:pt>
                <c:pt idx="35">
                  <c:v>UTA Găgăuzia</c:v>
                </c:pt>
              </c:strCache>
            </c:strRef>
          </c:cat>
          <c:val>
            <c:numRef>
              <c:f>AV!$G$2:$G$37</c:f>
              <c:numCache>
                <c:formatCode>0</c:formatCode>
                <c:ptCount val="36"/>
                <c:pt idx="0">
                  <c:v>35.119094315939385</c:v>
                </c:pt>
                <c:pt idx="1">
                  <c:v>26.562017101061091</c:v>
                </c:pt>
                <c:pt idx="2">
                  <c:v>24.720713334016605</c:v>
                </c:pt>
                <c:pt idx="3">
                  <c:v>24.454690547969498</c:v>
                </c:pt>
                <c:pt idx="4">
                  <c:v>22.922004316703156</c:v>
                </c:pt>
                <c:pt idx="5">
                  <c:v>22.71684706755029</c:v>
                </c:pt>
                <c:pt idx="6">
                  <c:v>22.501470618065277</c:v>
                </c:pt>
                <c:pt idx="7">
                  <c:v>22.463939298015184</c:v>
                </c:pt>
                <c:pt idx="8">
                  <c:v>22.119135477069058</c:v>
                </c:pt>
                <c:pt idx="9">
                  <c:v>22.108867207615972</c:v>
                </c:pt>
                <c:pt idx="10">
                  <c:v>21.711359683964186</c:v>
                </c:pt>
                <c:pt idx="11">
                  <c:v>21.559117024493499</c:v>
                </c:pt>
                <c:pt idx="12">
                  <c:v>21.528951817413354</c:v>
                </c:pt>
                <c:pt idx="13">
                  <c:v>21.508821952208432</c:v>
                </c:pt>
                <c:pt idx="14">
                  <c:v>21.482119339479283</c:v>
                </c:pt>
                <c:pt idx="15">
                  <c:v>21.198595650872278</c:v>
                </c:pt>
                <c:pt idx="16">
                  <c:v>20.708394357511757</c:v>
                </c:pt>
                <c:pt idx="17">
                  <c:v>20.597948896228054</c:v>
                </c:pt>
                <c:pt idx="18">
                  <c:v>20.193069867512172</c:v>
                </c:pt>
                <c:pt idx="19">
                  <c:v>19.999529256696324</c:v>
                </c:pt>
                <c:pt idx="20">
                  <c:v>19.896043067871883</c:v>
                </c:pt>
                <c:pt idx="21">
                  <c:v>19.586931305580617</c:v>
                </c:pt>
                <c:pt idx="22">
                  <c:v>19.481789525654172</c:v>
                </c:pt>
                <c:pt idx="23">
                  <c:v>18.92417898730865</c:v>
                </c:pt>
                <c:pt idx="24">
                  <c:v>18.890010290508986</c:v>
                </c:pt>
                <c:pt idx="25">
                  <c:v>18.478783026421137</c:v>
                </c:pt>
                <c:pt idx="26">
                  <c:v>18.283204212871539</c:v>
                </c:pt>
                <c:pt idx="27">
                  <c:v>17.93721370713163</c:v>
                </c:pt>
                <c:pt idx="28">
                  <c:v>17.516469808599382</c:v>
                </c:pt>
                <c:pt idx="29">
                  <c:v>17.259905977165882</c:v>
                </c:pt>
                <c:pt idx="30">
                  <c:v>17.121947548632278</c:v>
                </c:pt>
                <c:pt idx="31">
                  <c:v>16.891077977353643</c:v>
                </c:pt>
                <c:pt idx="32">
                  <c:v>16.675611439086101</c:v>
                </c:pt>
                <c:pt idx="33">
                  <c:v>16.289122209136242</c:v>
                </c:pt>
                <c:pt idx="34">
                  <c:v>15.979150820992349</c:v>
                </c:pt>
                <c:pt idx="35">
                  <c:v>14.043185788084886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8BC-4479-A726-51A3DA91979F}"/>
            </c:ext>
          </c:extLst>
        </c:ser>
        <c:ser>
          <c:idx val="1"/>
          <c:order val="1"/>
          <c:tx>
            <c:strRef>
              <c:f>AV!$H$1</c:f>
              <c:strCache>
                <c:ptCount val="1"/>
                <c:pt idx="0">
                  <c:v>AV completă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dLbl>
              <c:idx val="13"/>
              <c:layout>
                <c:manualLayout>
                  <c:x val="0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B0A-47E2-9854-B17F5C451BE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252000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AV!$A$2:$A$37</c:f>
              <c:strCache>
                <c:ptCount val="36"/>
                <c:pt idx="0">
                  <c:v>Chișinău</c:v>
                </c:pt>
                <c:pt idx="1">
                  <c:v>Soroca</c:v>
                </c:pt>
                <c:pt idx="2">
                  <c:v>Dubăsari</c:v>
                </c:pt>
                <c:pt idx="3">
                  <c:v>Orhei</c:v>
                </c:pt>
                <c:pt idx="4">
                  <c:v>Călărași</c:v>
                </c:pt>
                <c:pt idx="5">
                  <c:v>Bălți</c:v>
                </c:pt>
                <c:pt idx="6">
                  <c:v>Cimislia</c:v>
                </c:pt>
                <c:pt idx="7">
                  <c:v>TDS Nistrului</c:v>
                </c:pt>
                <c:pt idx="8">
                  <c:v>Ocnița</c:v>
                </c:pt>
                <c:pt idx="9">
                  <c:v>Edineț</c:v>
                </c:pt>
                <c:pt idx="10">
                  <c:v>Ialoveni</c:v>
                </c:pt>
                <c:pt idx="11">
                  <c:v>Strășeni</c:v>
                </c:pt>
                <c:pt idx="12">
                  <c:v>Donduseni</c:v>
                </c:pt>
                <c:pt idx="13">
                  <c:v>Florești</c:v>
                </c:pt>
                <c:pt idx="14">
                  <c:v>Rîșcani</c:v>
                </c:pt>
                <c:pt idx="15">
                  <c:v>Șoldănești</c:v>
                </c:pt>
                <c:pt idx="16">
                  <c:v>Hincesti</c:v>
                </c:pt>
                <c:pt idx="17">
                  <c:v>Basarabeasca</c:v>
                </c:pt>
                <c:pt idx="18">
                  <c:v>Criuleni</c:v>
                </c:pt>
                <c:pt idx="19">
                  <c:v>Rezina</c:v>
                </c:pt>
                <c:pt idx="20">
                  <c:v>Briceni</c:v>
                </c:pt>
                <c:pt idx="21">
                  <c:v>ȘtefanVodă</c:v>
                </c:pt>
                <c:pt idx="22">
                  <c:v>Cahul</c:v>
                </c:pt>
                <c:pt idx="23">
                  <c:v>Telenesti</c:v>
                </c:pt>
                <c:pt idx="24">
                  <c:v>Ungheni</c:v>
                </c:pt>
                <c:pt idx="25">
                  <c:v>Căușeni</c:v>
                </c:pt>
                <c:pt idx="26">
                  <c:v>AneniiNoi</c:v>
                </c:pt>
                <c:pt idx="27">
                  <c:v>Drochia</c:v>
                </c:pt>
                <c:pt idx="28">
                  <c:v>Glodeni</c:v>
                </c:pt>
                <c:pt idx="29">
                  <c:v>Cantemir</c:v>
                </c:pt>
                <c:pt idx="30">
                  <c:v>Nisporeni</c:v>
                </c:pt>
                <c:pt idx="31">
                  <c:v>Taraclia</c:v>
                </c:pt>
                <c:pt idx="32">
                  <c:v>Falesti</c:v>
                </c:pt>
                <c:pt idx="33">
                  <c:v>Singerei</c:v>
                </c:pt>
                <c:pt idx="34">
                  <c:v>Leova</c:v>
                </c:pt>
                <c:pt idx="35">
                  <c:v>UTA Găgăuzia</c:v>
                </c:pt>
              </c:strCache>
            </c:strRef>
          </c:cat>
          <c:val>
            <c:numRef>
              <c:f>AV!$H$2:$H$37</c:f>
              <c:numCache>
                <c:formatCode>0</c:formatCode>
                <c:ptCount val="36"/>
                <c:pt idx="0">
                  <c:v>33.524129648962941</c:v>
                </c:pt>
                <c:pt idx="1">
                  <c:v>25.663181209436488</c:v>
                </c:pt>
                <c:pt idx="2">
                  <c:v>24.112602917563457</c:v>
                </c:pt>
                <c:pt idx="3">
                  <c:v>23.536482039762763</c:v>
                </c:pt>
                <c:pt idx="4">
                  <c:v>21.698420831974659</c:v>
                </c:pt>
                <c:pt idx="5">
                  <c:v>21.569048478874066</c:v>
                </c:pt>
                <c:pt idx="6">
                  <c:v>21.608957585346559</c:v>
                </c:pt>
                <c:pt idx="7">
                  <c:v>20.510543001176433</c:v>
                </c:pt>
                <c:pt idx="8">
                  <c:v>21.035318924617819</c:v>
                </c:pt>
                <c:pt idx="9">
                  <c:v>21.456109340422273</c:v>
                </c:pt>
                <c:pt idx="10">
                  <c:v>20.770981385662452</c:v>
                </c:pt>
                <c:pt idx="11">
                  <c:v>20.768067735107348</c:v>
                </c:pt>
                <c:pt idx="12">
                  <c:v>20.699492814877431</c:v>
                </c:pt>
                <c:pt idx="13">
                  <c:v>20.544881436624507</c:v>
                </c:pt>
                <c:pt idx="14">
                  <c:v>20.501131259919632</c:v>
                </c:pt>
                <c:pt idx="15">
                  <c:v>19.682660642843537</c:v>
                </c:pt>
                <c:pt idx="16">
                  <c:v>19.750635936175133</c:v>
                </c:pt>
                <c:pt idx="17">
                  <c:v>19.58543368677212</c:v>
                </c:pt>
                <c:pt idx="18">
                  <c:v>19.192333824028989</c:v>
                </c:pt>
                <c:pt idx="19">
                  <c:v>19.067457515416844</c:v>
                </c:pt>
                <c:pt idx="20">
                  <c:v>18.925016778763084</c:v>
                </c:pt>
                <c:pt idx="21">
                  <c:v>18.625144992911459</c:v>
                </c:pt>
                <c:pt idx="22">
                  <c:v>18.54088336941248</c:v>
                </c:pt>
                <c:pt idx="23">
                  <c:v>17.581447075755595</c:v>
                </c:pt>
                <c:pt idx="24">
                  <c:v>18.317105992242539</c:v>
                </c:pt>
                <c:pt idx="25">
                  <c:v>17.875223255527498</c:v>
                </c:pt>
                <c:pt idx="26">
                  <c:v>17.712289229834422</c:v>
                </c:pt>
                <c:pt idx="27">
                  <c:v>17.344814153110434</c:v>
                </c:pt>
                <c:pt idx="28">
                  <c:v>16.793357502046543</c:v>
                </c:pt>
                <c:pt idx="29">
                  <c:v>16.35997313633311</c:v>
                </c:pt>
                <c:pt idx="30">
                  <c:v>16.294164126876623</c:v>
                </c:pt>
                <c:pt idx="31">
                  <c:v>16.120138126723237</c:v>
                </c:pt>
                <c:pt idx="32">
                  <c:v>16.090367757928902</c:v>
                </c:pt>
                <c:pt idx="33">
                  <c:v>15.603778785676697</c:v>
                </c:pt>
                <c:pt idx="34">
                  <c:v>15.093284416804616</c:v>
                </c:pt>
                <c:pt idx="35">
                  <c:v>13.342252945330211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8BC-4479-A726-51A3DA91979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38"/>
        <c:gapDepth val="250"/>
        <c:shape val="box"/>
        <c:axId val="848898048"/>
        <c:axId val="848901328"/>
        <c:axId val="0"/>
      </c:bar3DChart>
      <c:catAx>
        <c:axId val="848898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848901328"/>
        <c:crosses val="autoZero"/>
        <c:auto val="1"/>
        <c:lblAlgn val="ctr"/>
        <c:lblOffset val="100"/>
        <c:noMultiLvlLbl val="0"/>
      </c:catAx>
      <c:valAx>
        <c:axId val="848901328"/>
        <c:scaling>
          <c:orientation val="minMax"/>
        </c:scaling>
        <c:delete val="0"/>
        <c:axPos val="l"/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848898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6547190162873483"/>
          <c:y val="7.2379522147360431E-2"/>
          <c:w val="0.25602961444887884"/>
          <c:h val="6.845036123061937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2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7.4161466647251401E-2"/>
          <c:y val="1.7728419766695733E-2"/>
          <c:w val="0.91997072995143758"/>
          <c:h val="0.7698326376405293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'Evolutia saptaminala'!$C$1</c:f>
              <c:strCache>
                <c:ptCount val="1"/>
                <c:pt idx="0">
                  <c:v>Cazuri populatia generala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34"/>
              <c:layout>
                <c:manualLayout>
                  <c:x val="-2.6132416727957949E-3"/>
                  <c:y val="-2.44867676335577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E3B-4B75-865B-FA1F7FFADB2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'Evolutia saptaminala'!$B$2:$B$39</c:f>
              <c:strCache>
                <c:ptCount val="38"/>
                <c:pt idx="0">
                  <c:v>1/4/2021 - 1/10/2021</c:v>
                </c:pt>
                <c:pt idx="1">
                  <c:v>1/11/2021 - 1/17/2021</c:v>
                </c:pt>
                <c:pt idx="2">
                  <c:v>1/18/2021 - 1/24/2021</c:v>
                </c:pt>
                <c:pt idx="3">
                  <c:v>1/25/2021 - 1/31/2021</c:v>
                </c:pt>
                <c:pt idx="4">
                  <c:v>2/1/2021 - 2/7/2021</c:v>
                </c:pt>
                <c:pt idx="5">
                  <c:v>2/8/2021 - 2/14/2021</c:v>
                </c:pt>
                <c:pt idx="6">
                  <c:v>2/15/2021 - 2/21/2021</c:v>
                </c:pt>
                <c:pt idx="7">
                  <c:v>2/22/2021 - 2/28/2021</c:v>
                </c:pt>
                <c:pt idx="8">
                  <c:v>3/1/2021 - 3/7/2021</c:v>
                </c:pt>
                <c:pt idx="9">
                  <c:v>3/8/2021 - 3/14/2021</c:v>
                </c:pt>
                <c:pt idx="10">
                  <c:v>3/15/2021 - 3/21/2021</c:v>
                </c:pt>
                <c:pt idx="11">
                  <c:v>3/22/2021 - 3/28/2021</c:v>
                </c:pt>
                <c:pt idx="12">
                  <c:v>3/29/2021 - 4/4/2021</c:v>
                </c:pt>
                <c:pt idx="13">
                  <c:v>4/5/2021 - 4/11/2021</c:v>
                </c:pt>
                <c:pt idx="14">
                  <c:v>4/12/2021 -4/18/2021</c:v>
                </c:pt>
                <c:pt idx="15">
                  <c:v>4/19/2021 -4/25/2021</c:v>
                </c:pt>
                <c:pt idx="16">
                  <c:v>4/26/2021 -5/02/2022</c:v>
                </c:pt>
                <c:pt idx="17">
                  <c:v>5/3/2021 - 5/9/2021</c:v>
                </c:pt>
                <c:pt idx="18">
                  <c:v>5/10/2021 - 5/16/2021</c:v>
                </c:pt>
                <c:pt idx="19">
                  <c:v>5/17/2021 - 5/23/2021</c:v>
                </c:pt>
                <c:pt idx="20">
                  <c:v>5/24/2021 - 5/30/2021</c:v>
                </c:pt>
                <c:pt idx="21">
                  <c:v>5/31/2021 - 6/06/2021</c:v>
                </c:pt>
                <c:pt idx="22">
                  <c:v>6/07/2021 - 6/13/2021</c:v>
                </c:pt>
                <c:pt idx="23">
                  <c:v>6/14/2021 - 6/20/2021</c:v>
                </c:pt>
                <c:pt idx="24">
                  <c:v>6/21/2021 - 6/27/2021</c:v>
                </c:pt>
                <c:pt idx="25">
                  <c:v>6/28/2021 - 7/4/2021</c:v>
                </c:pt>
                <c:pt idx="26">
                  <c:v>7/5/2021 - 7/11/2021</c:v>
                </c:pt>
                <c:pt idx="27">
                  <c:v>7/12/2021 - 7/18/2021</c:v>
                </c:pt>
                <c:pt idx="28">
                  <c:v>7/19/2021-7/25/2021</c:v>
                </c:pt>
                <c:pt idx="29">
                  <c:v>7/26/2021-8/01/2021</c:v>
                </c:pt>
                <c:pt idx="30">
                  <c:v>8/02/2021-8/08/2021</c:v>
                </c:pt>
                <c:pt idx="31">
                  <c:v>8/09/2021-8/15/2021</c:v>
                </c:pt>
                <c:pt idx="32">
                  <c:v>8/16/2021-8/22/2021</c:v>
                </c:pt>
                <c:pt idx="33">
                  <c:v>8/23/2021-8/29/2021</c:v>
                </c:pt>
                <c:pt idx="34">
                  <c:v>8/30/2021-9/05/2021</c:v>
                </c:pt>
                <c:pt idx="35">
                  <c:v>9/06/2021-9/12/2021</c:v>
                </c:pt>
                <c:pt idx="36">
                  <c:v>9/13/2021-9/19/2021</c:v>
                </c:pt>
                <c:pt idx="37">
                  <c:v>9/20/2021-9/26/2021</c:v>
                </c:pt>
              </c:strCache>
            </c:strRef>
          </c:cat>
          <c:val>
            <c:numRef>
              <c:f>'Evolutia saptaminala'!$C$2:$C$39</c:f>
              <c:numCache>
                <c:formatCode>General</c:formatCode>
                <c:ptCount val="38"/>
                <c:pt idx="0">
                  <c:v>3521</c:v>
                </c:pt>
                <c:pt idx="1">
                  <c:v>3467</c:v>
                </c:pt>
                <c:pt idx="2">
                  <c:v>3349</c:v>
                </c:pt>
                <c:pt idx="3">
                  <c:v>3605</c:v>
                </c:pt>
                <c:pt idx="4">
                  <c:v>4764</c:v>
                </c:pt>
                <c:pt idx="5">
                  <c:v>5608</c:v>
                </c:pt>
                <c:pt idx="6">
                  <c:v>6568</c:v>
                </c:pt>
                <c:pt idx="7">
                  <c:v>8700</c:v>
                </c:pt>
                <c:pt idx="8">
                  <c:v>9808</c:v>
                </c:pt>
                <c:pt idx="9">
                  <c:v>9212</c:v>
                </c:pt>
                <c:pt idx="10">
                  <c:v>10564</c:v>
                </c:pt>
                <c:pt idx="11">
                  <c:v>11484</c:v>
                </c:pt>
                <c:pt idx="12">
                  <c:v>8562</c:v>
                </c:pt>
                <c:pt idx="13">
                  <c:v>6149</c:v>
                </c:pt>
                <c:pt idx="14">
                  <c:v>4706</c:v>
                </c:pt>
                <c:pt idx="15">
                  <c:v>3265</c:v>
                </c:pt>
                <c:pt idx="16">
                  <c:v>2211</c:v>
                </c:pt>
                <c:pt idx="17">
                  <c:v>1428</c:v>
                </c:pt>
                <c:pt idx="18">
                  <c:v>1110</c:v>
                </c:pt>
                <c:pt idx="19">
                  <c:v>848</c:v>
                </c:pt>
                <c:pt idx="20">
                  <c:v>471</c:v>
                </c:pt>
                <c:pt idx="21">
                  <c:v>323</c:v>
                </c:pt>
                <c:pt idx="22">
                  <c:v>345</c:v>
                </c:pt>
                <c:pt idx="23">
                  <c:v>348</c:v>
                </c:pt>
                <c:pt idx="24">
                  <c:v>419</c:v>
                </c:pt>
                <c:pt idx="25">
                  <c:v>411</c:v>
                </c:pt>
                <c:pt idx="26">
                  <c:v>497</c:v>
                </c:pt>
                <c:pt idx="27">
                  <c:v>489</c:v>
                </c:pt>
                <c:pt idx="28">
                  <c:v>679</c:v>
                </c:pt>
                <c:pt idx="29">
                  <c:v>857</c:v>
                </c:pt>
                <c:pt idx="30">
                  <c:v>1081</c:v>
                </c:pt>
                <c:pt idx="31">
                  <c:v>1417</c:v>
                </c:pt>
                <c:pt idx="32">
                  <c:v>2378</c:v>
                </c:pt>
                <c:pt idx="33">
                  <c:v>2558</c:v>
                </c:pt>
                <c:pt idx="34">
                  <c:v>3238</c:v>
                </c:pt>
                <c:pt idx="35">
                  <c:v>3965</c:v>
                </c:pt>
                <c:pt idx="36">
                  <c:v>6813</c:v>
                </c:pt>
                <c:pt idx="37">
                  <c:v>7293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4D3-42B9-86D4-4F75C00F080F}"/>
            </c:ext>
          </c:extLst>
        </c:ser>
        <c:ser>
          <c:idx val="1"/>
          <c:order val="1"/>
          <c:tx>
            <c:strRef>
              <c:f>'Evolutia saptaminala'!$D$1</c:f>
              <c:strCache>
                <c:ptCount val="1"/>
                <c:pt idx="0">
                  <c:v>Cazuri LM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'Evolutia saptaminala'!$B$2:$B$39</c:f>
              <c:strCache>
                <c:ptCount val="38"/>
                <c:pt idx="0">
                  <c:v>1/4/2021 - 1/10/2021</c:v>
                </c:pt>
                <c:pt idx="1">
                  <c:v>1/11/2021 - 1/17/2021</c:v>
                </c:pt>
                <c:pt idx="2">
                  <c:v>1/18/2021 - 1/24/2021</c:v>
                </c:pt>
                <c:pt idx="3">
                  <c:v>1/25/2021 - 1/31/2021</c:v>
                </c:pt>
                <c:pt idx="4">
                  <c:v>2/1/2021 - 2/7/2021</c:v>
                </c:pt>
                <c:pt idx="5">
                  <c:v>2/8/2021 - 2/14/2021</c:v>
                </c:pt>
                <c:pt idx="6">
                  <c:v>2/15/2021 - 2/21/2021</c:v>
                </c:pt>
                <c:pt idx="7">
                  <c:v>2/22/2021 - 2/28/2021</c:v>
                </c:pt>
                <c:pt idx="8">
                  <c:v>3/1/2021 - 3/7/2021</c:v>
                </c:pt>
                <c:pt idx="9">
                  <c:v>3/8/2021 - 3/14/2021</c:v>
                </c:pt>
                <c:pt idx="10">
                  <c:v>3/15/2021 - 3/21/2021</c:v>
                </c:pt>
                <c:pt idx="11">
                  <c:v>3/22/2021 - 3/28/2021</c:v>
                </c:pt>
                <c:pt idx="12">
                  <c:v>3/29/2021 - 4/4/2021</c:v>
                </c:pt>
                <c:pt idx="13">
                  <c:v>4/5/2021 - 4/11/2021</c:v>
                </c:pt>
                <c:pt idx="14">
                  <c:v>4/12/2021 -4/18/2021</c:v>
                </c:pt>
                <c:pt idx="15">
                  <c:v>4/19/2021 -4/25/2021</c:v>
                </c:pt>
                <c:pt idx="16">
                  <c:v>4/26/2021 -5/02/2022</c:v>
                </c:pt>
                <c:pt idx="17">
                  <c:v>5/3/2021 - 5/9/2021</c:v>
                </c:pt>
                <c:pt idx="18">
                  <c:v>5/10/2021 - 5/16/2021</c:v>
                </c:pt>
                <c:pt idx="19">
                  <c:v>5/17/2021 - 5/23/2021</c:v>
                </c:pt>
                <c:pt idx="20">
                  <c:v>5/24/2021 - 5/30/2021</c:v>
                </c:pt>
                <c:pt idx="21">
                  <c:v>5/31/2021 - 6/06/2021</c:v>
                </c:pt>
                <c:pt idx="22">
                  <c:v>6/07/2021 - 6/13/2021</c:v>
                </c:pt>
                <c:pt idx="23">
                  <c:v>6/14/2021 - 6/20/2021</c:v>
                </c:pt>
                <c:pt idx="24">
                  <c:v>6/21/2021 - 6/27/2021</c:v>
                </c:pt>
                <c:pt idx="25">
                  <c:v>6/28/2021 - 7/4/2021</c:v>
                </c:pt>
                <c:pt idx="26">
                  <c:v>7/5/2021 - 7/11/2021</c:v>
                </c:pt>
                <c:pt idx="27">
                  <c:v>7/12/2021 - 7/18/2021</c:v>
                </c:pt>
                <c:pt idx="28">
                  <c:v>7/19/2021-7/25/2021</c:v>
                </c:pt>
                <c:pt idx="29">
                  <c:v>7/26/2021-8/01/2021</c:v>
                </c:pt>
                <c:pt idx="30">
                  <c:v>8/02/2021-8/08/2021</c:v>
                </c:pt>
                <c:pt idx="31">
                  <c:v>8/09/2021-8/15/2021</c:v>
                </c:pt>
                <c:pt idx="32">
                  <c:v>8/16/2021-8/22/2021</c:v>
                </c:pt>
                <c:pt idx="33">
                  <c:v>8/23/2021-8/29/2021</c:v>
                </c:pt>
                <c:pt idx="34">
                  <c:v>8/30/2021-9/05/2021</c:v>
                </c:pt>
                <c:pt idx="35">
                  <c:v>9/06/2021-9/12/2021</c:v>
                </c:pt>
                <c:pt idx="36">
                  <c:v>9/13/2021-9/19/2021</c:v>
                </c:pt>
                <c:pt idx="37">
                  <c:v>9/20/2021-9/26/2021</c:v>
                </c:pt>
              </c:strCache>
            </c:strRef>
          </c:cat>
          <c:val>
            <c:numRef>
              <c:f>'Evolutia saptaminala'!$D$2:$D$39</c:f>
              <c:numCache>
                <c:formatCode>General</c:formatCode>
                <c:ptCount val="38"/>
                <c:pt idx="0">
                  <c:v>276</c:v>
                </c:pt>
                <c:pt idx="1">
                  <c:v>243</c:v>
                </c:pt>
                <c:pt idx="2">
                  <c:v>251</c:v>
                </c:pt>
                <c:pt idx="3">
                  <c:v>295</c:v>
                </c:pt>
                <c:pt idx="4">
                  <c:v>396</c:v>
                </c:pt>
                <c:pt idx="5">
                  <c:v>461</c:v>
                </c:pt>
                <c:pt idx="6">
                  <c:v>452</c:v>
                </c:pt>
                <c:pt idx="7">
                  <c:v>563</c:v>
                </c:pt>
                <c:pt idx="8">
                  <c:v>607</c:v>
                </c:pt>
                <c:pt idx="9">
                  <c:v>600</c:v>
                </c:pt>
                <c:pt idx="10">
                  <c:v>556</c:v>
                </c:pt>
                <c:pt idx="11">
                  <c:v>396</c:v>
                </c:pt>
                <c:pt idx="12">
                  <c:v>275</c:v>
                </c:pt>
                <c:pt idx="13">
                  <c:v>171</c:v>
                </c:pt>
                <c:pt idx="14">
                  <c:v>97</c:v>
                </c:pt>
                <c:pt idx="15">
                  <c:v>80</c:v>
                </c:pt>
                <c:pt idx="16">
                  <c:v>43</c:v>
                </c:pt>
                <c:pt idx="17">
                  <c:v>19</c:v>
                </c:pt>
                <c:pt idx="18">
                  <c:v>14</c:v>
                </c:pt>
                <c:pt idx="19">
                  <c:v>11</c:v>
                </c:pt>
                <c:pt idx="20">
                  <c:v>4</c:v>
                </c:pt>
                <c:pt idx="21">
                  <c:v>4</c:v>
                </c:pt>
                <c:pt idx="22">
                  <c:v>1</c:v>
                </c:pt>
                <c:pt idx="23">
                  <c:v>4</c:v>
                </c:pt>
                <c:pt idx="24">
                  <c:v>5</c:v>
                </c:pt>
                <c:pt idx="25">
                  <c:v>7</c:v>
                </c:pt>
                <c:pt idx="26">
                  <c:v>10</c:v>
                </c:pt>
                <c:pt idx="27">
                  <c:v>8</c:v>
                </c:pt>
                <c:pt idx="28">
                  <c:v>9</c:v>
                </c:pt>
                <c:pt idx="29">
                  <c:v>17</c:v>
                </c:pt>
                <c:pt idx="30">
                  <c:v>18</c:v>
                </c:pt>
                <c:pt idx="31">
                  <c:v>22</c:v>
                </c:pt>
                <c:pt idx="32">
                  <c:v>55</c:v>
                </c:pt>
                <c:pt idx="33">
                  <c:v>47</c:v>
                </c:pt>
                <c:pt idx="34">
                  <c:v>69</c:v>
                </c:pt>
                <c:pt idx="35">
                  <c:v>75</c:v>
                </c:pt>
                <c:pt idx="36">
                  <c:v>169</c:v>
                </c:pt>
                <c:pt idx="37">
                  <c:v>179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4D3-42B9-86D4-4F75C00F08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8154920"/>
        <c:axId val="348159184"/>
      </c:barChart>
      <c:lineChart>
        <c:grouping val="standard"/>
        <c:varyColors val="0"/>
        <c:ser>
          <c:idx val="2"/>
          <c:order val="2"/>
          <c:tx>
            <c:strRef>
              <c:f>'Evolutia saptaminala'!$E$1</c:f>
              <c:strCache>
                <c:ptCount val="1"/>
                <c:pt idx="0">
                  <c:v>% LM din total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dLbls>
            <c:dLbl>
              <c:idx val="34"/>
              <c:layout>
                <c:manualLayout>
                  <c:x val="-5.6620236243906125E-3"/>
                  <c:y val="-1.991590434196021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E3B-4B75-865B-FA1F7FFADB2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'Evolutia saptaminala'!$B$2:$B$39</c:f>
              <c:strCache>
                <c:ptCount val="38"/>
                <c:pt idx="0">
                  <c:v>1/4/2021 - 1/10/2021</c:v>
                </c:pt>
                <c:pt idx="1">
                  <c:v>1/11/2021 - 1/17/2021</c:v>
                </c:pt>
                <c:pt idx="2">
                  <c:v>1/18/2021 - 1/24/2021</c:v>
                </c:pt>
                <c:pt idx="3">
                  <c:v>1/25/2021 - 1/31/2021</c:v>
                </c:pt>
                <c:pt idx="4">
                  <c:v>2/1/2021 - 2/7/2021</c:v>
                </c:pt>
                <c:pt idx="5">
                  <c:v>2/8/2021 - 2/14/2021</c:v>
                </c:pt>
                <c:pt idx="6">
                  <c:v>2/15/2021 - 2/21/2021</c:v>
                </c:pt>
                <c:pt idx="7">
                  <c:v>2/22/2021 - 2/28/2021</c:v>
                </c:pt>
                <c:pt idx="8">
                  <c:v>3/1/2021 - 3/7/2021</c:v>
                </c:pt>
                <c:pt idx="9">
                  <c:v>3/8/2021 - 3/14/2021</c:v>
                </c:pt>
                <c:pt idx="10">
                  <c:v>3/15/2021 - 3/21/2021</c:v>
                </c:pt>
                <c:pt idx="11">
                  <c:v>3/22/2021 - 3/28/2021</c:v>
                </c:pt>
                <c:pt idx="12">
                  <c:v>3/29/2021 - 4/4/2021</c:v>
                </c:pt>
                <c:pt idx="13">
                  <c:v>4/5/2021 - 4/11/2021</c:v>
                </c:pt>
                <c:pt idx="14">
                  <c:v>4/12/2021 -4/18/2021</c:v>
                </c:pt>
                <c:pt idx="15">
                  <c:v>4/19/2021 -4/25/2021</c:v>
                </c:pt>
                <c:pt idx="16">
                  <c:v>4/26/2021 -5/02/2022</c:v>
                </c:pt>
                <c:pt idx="17">
                  <c:v>5/3/2021 - 5/9/2021</c:v>
                </c:pt>
                <c:pt idx="18">
                  <c:v>5/10/2021 - 5/16/2021</c:v>
                </c:pt>
                <c:pt idx="19">
                  <c:v>5/17/2021 - 5/23/2021</c:v>
                </c:pt>
                <c:pt idx="20">
                  <c:v>5/24/2021 - 5/30/2021</c:v>
                </c:pt>
                <c:pt idx="21">
                  <c:v>5/31/2021 - 6/06/2021</c:v>
                </c:pt>
                <c:pt idx="22">
                  <c:v>6/07/2021 - 6/13/2021</c:v>
                </c:pt>
                <c:pt idx="23">
                  <c:v>6/14/2021 - 6/20/2021</c:v>
                </c:pt>
                <c:pt idx="24">
                  <c:v>6/21/2021 - 6/27/2021</c:v>
                </c:pt>
                <c:pt idx="25">
                  <c:v>6/28/2021 - 7/4/2021</c:v>
                </c:pt>
                <c:pt idx="26">
                  <c:v>7/5/2021 - 7/11/2021</c:v>
                </c:pt>
                <c:pt idx="27">
                  <c:v>7/12/2021 - 7/18/2021</c:v>
                </c:pt>
                <c:pt idx="28">
                  <c:v>7/19/2021-7/25/2021</c:v>
                </c:pt>
                <c:pt idx="29">
                  <c:v>7/26/2021-8/01/2021</c:v>
                </c:pt>
                <c:pt idx="30">
                  <c:v>8/02/2021-8/08/2021</c:v>
                </c:pt>
                <c:pt idx="31">
                  <c:v>8/09/2021-8/15/2021</c:v>
                </c:pt>
                <c:pt idx="32">
                  <c:v>8/16/2021-8/22/2021</c:v>
                </c:pt>
                <c:pt idx="33">
                  <c:v>8/23/2021-8/29/2021</c:v>
                </c:pt>
                <c:pt idx="34">
                  <c:v>8/30/2021-9/05/2021</c:v>
                </c:pt>
                <c:pt idx="35">
                  <c:v>9/06/2021-9/12/2021</c:v>
                </c:pt>
                <c:pt idx="36">
                  <c:v>9/13/2021-9/19/2021</c:v>
                </c:pt>
                <c:pt idx="37">
                  <c:v>9/20/2021-9/26/2021</c:v>
                </c:pt>
              </c:strCache>
            </c:strRef>
          </c:cat>
          <c:val>
            <c:numRef>
              <c:f>'Evolutia saptaminala'!$E$2:$E$39</c:f>
              <c:numCache>
                <c:formatCode>0.0</c:formatCode>
                <c:ptCount val="38"/>
                <c:pt idx="0">
                  <c:v>7.8386821925589327</c:v>
                </c:pt>
                <c:pt idx="1">
                  <c:v>7.0089414479376986</c:v>
                </c:pt>
                <c:pt idx="2">
                  <c:v>7.494774559570021</c:v>
                </c:pt>
                <c:pt idx="3">
                  <c:v>8.1830790568654646</c:v>
                </c:pt>
                <c:pt idx="4">
                  <c:v>8.3123425692695214</c:v>
                </c:pt>
                <c:pt idx="5">
                  <c:v>8.2203994293865907</c:v>
                </c:pt>
                <c:pt idx="6">
                  <c:v>6.8818514007308167</c:v>
                </c:pt>
                <c:pt idx="7">
                  <c:v>6.4712643678160919</c:v>
                </c:pt>
                <c:pt idx="8">
                  <c:v>6.1888254486133771</c:v>
                </c:pt>
                <c:pt idx="9">
                  <c:v>6.5132435953104642</c:v>
                </c:pt>
                <c:pt idx="10">
                  <c:v>5.2631578947368416</c:v>
                </c:pt>
                <c:pt idx="11">
                  <c:v>3.4482758620689653</c:v>
                </c:pt>
                <c:pt idx="12">
                  <c:v>3.2118663863583272</c:v>
                </c:pt>
                <c:pt idx="13">
                  <c:v>2.7809399902423158</c:v>
                </c:pt>
                <c:pt idx="14">
                  <c:v>2.0611984700382493</c:v>
                </c:pt>
                <c:pt idx="15">
                  <c:v>2.4502297090352223</c:v>
                </c:pt>
                <c:pt idx="16">
                  <c:v>1.9448213478064227</c:v>
                </c:pt>
                <c:pt idx="17">
                  <c:v>1.330532212885154</c:v>
                </c:pt>
                <c:pt idx="18">
                  <c:v>1.2612612612612613</c:v>
                </c:pt>
                <c:pt idx="19">
                  <c:v>1.2971698113207548</c:v>
                </c:pt>
                <c:pt idx="20">
                  <c:v>0.84925690021231426</c:v>
                </c:pt>
                <c:pt idx="21">
                  <c:v>1.2383900928792571</c:v>
                </c:pt>
                <c:pt idx="22">
                  <c:v>0.28985507246376813</c:v>
                </c:pt>
                <c:pt idx="23">
                  <c:v>1.1494252873563218</c:v>
                </c:pt>
                <c:pt idx="24">
                  <c:v>1.1933174224343674</c:v>
                </c:pt>
                <c:pt idx="25">
                  <c:v>1.7031630170316301</c:v>
                </c:pt>
                <c:pt idx="26">
                  <c:v>2.0120724346076457</c:v>
                </c:pt>
                <c:pt idx="27">
                  <c:v>1.6359918200409</c:v>
                </c:pt>
                <c:pt idx="28">
                  <c:v>1.3254786450662739</c:v>
                </c:pt>
                <c:pt idx="29">
                  <c:v>1.9836639439906651</c:v>
                </c:pt>
                <c:pt idx="30">
                  <c:v>1.6651248843663276</c:v>
                </c:pt>
                <c:pt idx="31">
                  <c:v>1.5525758645024701</c:v>
                </c:pt>
                <c:pt idx="32">
                  <c:v>2.3128679562657695</c:v>
                </c:pt>
                <c:pt idx="33">
                  <c:v>1.8373729476153244</c:v>
                </c:pt>
                <c:pt idx="34">
                  <c:v>2.1309450277949353</c:v>
                </c:pt>
                <c:pt idx="35">
                  <c:v>1.8915510718789406</c:v>
                </c:pt>
                <c:pt idx="36">
                  <c:v>2.4805518861001028</c:v>
                </c:pt>
                <c:pt idx="37">
                  <c:v>2.4544083367612779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4D3-42B9-86D4-4F75C00F08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41635056"/>
        <c:axId val="641627840"/>
      </c:lineChart>
      <c:catAx>
        <c:axId val="348154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348159184"/>
        <c:crosses val="autoZero"/>
        <c:auto val="1"/>
        <c:lblAlgn val="ctr"/>
        <c:lblOffset val="100"/>
        <c:noMultiLvlLbl val="0"/>
      </c:catAx>
      <c:valAx>
        <c:axId val="34815918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348154920"/>
        <c:crosses val="autoZero"/>
        <c:crossBetween val="between"/>
      </c:valAx>
      <c:valAx>
        <c:axId val="641627840"/>
        <c:scaling>
          <c:orientation val="minMax"/>
        </c:scaling>
        <c:delete val="0"/>
        <c:axPos val="r"/>
        <c:numFmt formatCode="0.0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641635056"/>
        <c:crosses val="max"/>
        <c:crossBetween val="between"/>
      </c:valAx>
      <c:catAx>
        <c:axId val="64163505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641627840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9643830943615704"/>
          <c:y val="1.81348118579749E-2"/>
          <c:w val="0.57866213918175136"/>
          <c:h val="6.554785552623440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25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5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75000"/>
            <a:lumOff val="2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75000"/>
            <a:lumOff val="2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75000"/>
            <a:lumOff val="25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0.1106</cdr:x>
      <cdr:y>0.77631</cdr:y>
    </cdr:from>
    <cdr:to>
      <cdr:x>0.14188</cdr:x>
      <cdr:y>0.83024</cdr:y>
    </cdr:to>
    <cdr:sp macro="" textlink="">
      <cdr:nvSpPr>
        <cdr:cNvPr id="2" name="CasetăText 1">
          <a:extLst xmlns:a="http://schemas.openxmlformats.org/drawingml/2006/main">
            <a:ext uri="{FF2B5EF4-FFF2-40B4-BE49-F238E27FC236}">
              <a16:creationId xmlns:a16="http://schemas.microsoft.com/office/drawing/2014/main" id="{932DDA03-C1D6-4D8A-80DD-5A1D22E5F745}"/>
            </a:ext>
          </a:extLst>
        </cdr:cNvPr>
        <cdr:cNvSpPr txBox="1"/>
      </cdr:nvSpPr>
      <cdr:spPr>
        <a:xfrm xmlns:a="http://schemas.openxmlformats.org/drawingml/2006/main">
          <a:off x="2393576" y="7256326"/>
          <a:ext cx="676821" cy="50412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3200" dirty="0">
              <a:latin typeface="Times New Roman" panose="02020603050405020304" pitchFamily="18" charset="0"/>
              <a:cs typeface="Times New Roman" panose="02020603050405020304" pitchFamily="18" charset="0"/>
            </a:rPr>
            <a:t>0,9</a:t>
          </a:r>
          <a:endParaRPr lang="ru-RU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0.10094</cdr:x>
      <cdr:y>0.78357</cdr:y>
    </cdr:from>
    <cdr:to>
      <cdr:x>0.15728</cdr:x>
      <cdr:y>0.91401</cdr:y>
    </cdr:to>
    <cdr:sp macro="" textlink="">
      <cdr:nvSpPr>
        <cdr:cNvPr id="3" name="CasetăText 2">
          <a:extLst xmlns:a="http://schemas.openxmlformats.org/drawingml/2006/main">
            <a:ext uri="{FF2B5EF4-FFF2-40B4-BE49-F238E27FC236}">
              <a16:creationId xmlns:a16="http://schemas.microsoft.com/office/drawing/2014/main" id="{00C6E1BF-4ABD-4096-ADA1-2F72DEA9990E}"/>
            </a:ext>
          </a:extLst>
        </cdr:cNvPr>
        <cdr:cNvSpPr txBox="1"/>
      </cdr:nvSpPr>
      <cdr:spPr>
        <a:xfrm xmlns:a="http://schemas.openxmlformats.org/drawingml/2006/main">
          <a:off x="1638300" y="549317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5" name="Shape 195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24551203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D" dirty="0"/>
          </a:p>
        </p:txBody>
      </p:sp>
    </p:spTree>
    <p:extLst>
      <p:ext uri="{BB962C8B-B14F-4D97-AF65-F5344CB8AC3E}">
        <p14:creationId xmlns:p14="http://schemas.microsoft.com/office/powerpoint/2010/main" val="36777593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Incidența</a:t>
            </a:r>
            <a:r>
              <a:rPr lang="en-GB" dirty="0"/>
              <a:t> </a:t>
            </a:r>
            <a:r>
              <a:rPr lang="en-GB" dirty="0" err="1"/>
              <a:t>cazurilor</a:t>
            </a:r>
            <a:r>
              <a:rPr lang="en-GB" dirty="0"/>
              <a:t> la 1 </a:t>
            </a:r>
            <a:r>
              <a:rPr lang="en-GB" dirty="0" err="1"/>
              <a:t>mln</a:t>
            </a:r>
            <a:r>
              <a:rPr lang="en-GB" dirty="0"/>
              <a:t> de </a:t>
            </a:r>
            <a:r>
              <a:rPr lang="en-GB" dirty="0" err="1"/>
              <a:t>populație</a:t>
            </a:r>
            <a:r>
              <a:rPr lang="en-GB" dirty="0"/>
              <a:t> </a:t>
            </a:r>
            <a:r>
              <a:rPr lang="en-GB" dirty="0" err="1"/>
              <a:t>reprezintă</a:t>
            </a:r>
            <a:r>
              <a:rPr lang="en-GB" dirty="0"/>
              <a:t> un indicator important de </a:t>
            </a:r>
            <a:r>
              <a:rPr lang="en-GB" dirty="0" err="1"/>
              <a:t>prezentarea</a:t>
            </a:r>
            <a:r>
              <a:rPr lang="en-GB" dirty="0"/>
              <a:t> a </a:t>
            </a:r>
            <a:r>
              <a:rPr lang="en-GB" dirty="0" err="1"/>
              <a:t>datelor</a:t>
            </a:r>
            <a:r>
              <a:rPr lang="en-GB" dirty="0"/>
              <a:t> </a:t>
            </a:r>
            <a:r>
              <a:rPr lang="en-GB" dirty="0" err="1"/>
              <a:t>fiind</a:t>
            </a:r>
            <a:r>
              <a:rPr lang="en-GB" dirty="0"/>
              <a:t> </a:t>
            </a:r>
            <a:r>
              <a:rPr lang="en-GB" dirty="0" err="1"/>
              <a:t>ajustată</a:t>
            </a:r>
            <a:r>
              <a:rPr lang="en-GB" dirty="0"/>
              <a:t> la </a:t>
            </a:r>
            <a:r>
              <a:rPr lang="en-GB" dirty="0" err="1"/>
              <a:t>numărul</a:t>
            </a:r>
            <a:r>
              <a:rPr lang="en-GB" dirty="0"/>
              <a:t> de </a:t>
            </a:r>
            <a:r>
              <a:rPr lang="en-GB" dirty="0" err="1"/>
              <a:t>populație</a:t>
            </a:r>
            <a:r>
              <a:rPr lang="en-GB" dirty="0"/>
              <a:t> al </a:t>
            </a:r>
            <a:r>
              <a:rPr lang="en-GB" dirty="0" err="1"/>
              <a:t>țării</a:t>
            </a:r>
            <a:r>
              <a:rPr lang="en-GB" dirty="0"/>
              <a:t> </a:t>
            </a:r>
            <a:r>
              <a:rPr lang="en-GB" dirty="0" err="1"/>
              <a:t>sau</a:t>
            </a:r>
            <a:r>
              <a:rPr lang="en-GB" dirty="0"/>
              <a:t> </a:t>
            </a:r>
            <a:r>
              <a:rPr lang="en-GB" dirty="0" err="1"/>
              <a:t>teritoriului</a:t>
            </a:r>
            <a:r>
              <a:rPr lang="en-GB" dirty="0"/>
              <a:t>. </a:t>
            </a:r>
            <a:endParaRPr lang="en-MD" dirty="0"/>
          </a:p>
        </p:txBody>
      </p:sp>
    </p:spTree>
    <p:extLst>
      <p:ext uri="{BB962C8B-B14F-4D97-AF65-F5344CB8AC3E}">
        <p14:creationId xmlns:p14="http://schemas.microsoft.com/office/powerpoint/2010/main" val="40150726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COVID_MDA_R0_AC_19.09.2021</a:t>
            </a:r>
            <a:r>
              <a:rPr lang="ro-MD" dirty="0"/>
              <a:t>/Data</a:t>
            </a:r>
          </a:p>
          <a:p>
            <a:r>
              <a:rPr lang="pt-BR" dirty="0"/>
              <a:t>COVID_MDA_R0_AC_19.09.2021</a:t>
            </a:r>
            <a:r>
              <a:rPr lang="ro-MD" dirty="0"/>
              <a:t>/</a:t>
            </a:r>
            <a:r>
              <a:rPr lang="ro-MD" dirty="0" err="1"/>
              <a:t>Saptamini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28736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14 </a:t>
            </a:r>
            <a:r>
              <a:rPr lang="en-US" dirty="0" err="1"/>
              <a:t>Baza</a:t>
            </a:r>
            <a:r>
              <a:rPr lang="en-US" dirty="0"/>
              <a:t> COVID-19 19-09-2021</a:t>
            </a:r>
            <a:endParaRPr lang="ro-MD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27509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D" dirty="0"/>
          </a:p>
        </p:txBody>
      </p:sp>
    </p:spTree>
    <p:extLst>
      <p:ext uri="{BB962C8B-B14F-4D97-AF65-F5344CB8AC3E}">
        <p14:creationId xmlns:p14="http://schemas.microsoft.com/office/powerpoint/2010/main" val="1453226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imagine diapozitiv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ubstituent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66739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D" dirty="0"/>
          </a:p>
        </p:txBody>
      </p:sp>
    </p:spTree>
    <p:extLst>
      <p:ext uri="{BB962C8B-B14F-4D97-AF65-F5344CB8AC3E}">
        <p14:creationId xmlns:p14="http://schemas.microsoft.com/office/powerpoint/2010/main" val="39870712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D" dirty="0"/>
          </a:p>
        </p:txBody>
      </p:sp>
    </p:spTree>
    <p:extLst>
      <p:ext uri="{BB962C8B-B14F-4D97-AF65-F5344CB8AC3E}">
        <p14:creationId xmlns:p14="http://schemas.microsoft.com/office/powerpoint/2010/main" val="14990397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D" dirty="0"/>
          </a:p>
        </p:txBody>
      </p:sp>
    </p:spTree>
    <p:extLst>
      <p:ext uri="{BB962C8B-B14F-4D97-AF65-F5344CB8AC3E}">
        <p14:creationId xmlns:p14="http://schemas.microsoft.com/office/powerpoint/2010/main" val="3771766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imagine diapozitiv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ubstituent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o-MD" dirty="0"/>
              <a:t>Raport </a:t>
            </a:r>
            <a:r>
              <a:rPr lang="ro-MD" dirty="0" err="1"/>
              <a:t>saptaminal</a:t>
            </a:r>
            <a:r>
              <a:rPr lang="ro-MD" dirty="0"/>
              <a:t>/Covid raportare/</a:t>
            </a:r>
            <a:r>
              <a:rPr lang="ro-MD" dirty="0" err="1"/>
              <a:t>Cernelea</a:t>
            </a:r>
            <a:r>
              <a:rPr lang="ro-MD" dirty="0"/>
              <a:t>/</a:t>
            </a:r>
            <a:r>
              <a:rPr lang="en-US" dirty="0" err="1"/>
              <a:t>Baza_de</a:t>
            </a:r>
            <a:r>
              <a:rPr lang="en-US" dirty="0"/>
              <a:t> _lucru_decese_COVID-19</a:t>
            </a:r>
          </a:p>
        </p:txBody>
      </p:sp>
    </p:spTree>
    <p:extLst>
      <p:ext uri="{BB962C8B-B14F-4D97-AF65-F5344CB8AC3E}">
        <p14:creationId xmlns:p14="http://schemas.microsoft.com/office/powerpoint/2010/main" val="73107324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imagine diapozitiv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ubstituent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o-MD" dirty="0"/>
              <a:t>Raport </a:t>
            </a:r>
            <a:r>
              <a:rPr lang="ro-MD" dirty="0" err="1"/>
              <a:t>saptaminal</a:t>
            </a:r>
            <a:r>
              <a:rPr lang="ro-MD" dirty="0"/>
              <a:t>/Covid raportare/</a:t>
            </a:r>
            <a:r>
              <a:rPr lang="ro-MD" dirty="0" err="1"/>
              <a:t>Cernelea</a:t>
            </a:r>
            <a:r>
              <a:rPr lang="ro-MD" dirty="0"/>
              <a:t>/</a:t>
            </a:r>
            <a:r>
              <a:rPr lang="en-US" dirty="0" err="1"/>
              <a:t>Baza_de</a:t>
            </a:r>
            <a:r>
              <a:rPr lang="en-US" dirty="0"/>
              <a:t> _lucru_decese_COVID-19</a:t>
            </a:r>
          </a:p>
        </p:txBody>
      </p:sp>
    </p:spTree>
    <p:extLst>
      <p:ext uri="{BB962C8B-B14F-4D97-AF65-F5344CB8AC3E}">
        <p14:creationId xmlns:p14="http://schemas.microsoft.com/office/powerpoint/2010/main" val="185727765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imagine diapozitiv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ubstituent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o-MD" dirty="0"/>
              <a:t>Raport </a:t>
            </a:r>
            <a:r>
              <a:rPr lang="ro-MD" dirty="0" err="1"/>
              <a:t>saptaminal</a:t>
            </a:r>
            <a:r>
              <a:rPr lang="ro-MD" dirty="0"/>
              <a:t>/Covid raportare/</a:t>
            </a:r>
            <a:r>
              <a:rPr lang="ro-MD" dirty="0" err="1"/>
              <a:t>Cernelea</a:t>
            </a:r>
            <a:r>
              <a:rPr lang="ro-MD" dirty="0"/>
              <a:t>/</a:t>
            </a:r>
            <a:r>
              <a:rPr lang="en-US" dirty="0" err="1"/>
              <a:t>Baza_de</a:t>
            </a:r>
            <a:r>
              <a:rPr lang="en-US" dirty="0"/>
              <a:t> _lucru_decese_COVID-19</a:t>
            </a:r>
          </a:p>
        </p:txBody>
      </p:sp>
    </p:spTree>
    <p:extLst>
      <p:ext uri="{BB962C8B-B14F-4D97-AF65-F5344CB8AC3E}">
        <p14:creationId xmlns:p14="http://schemas.microsoft.com/office/powerpoint/2010/main" val="295367684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imagine diapozitiv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ubstituent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ubstituent număr diapozitiv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9FC247-EF8C-4BAE-83F5-CCBD09C73333}" type="slidenum">
              <a:rPr kumimoji="0" lang="ru-RU" sz="30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/>
                <a:sym typeface="Helvetica Neue"/>
              </a:rPr>
              <a:pPr marL="0" marR="0" lvl="0" indent="0" algn="ctr" defTabSz="8255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ru-RU" sz="30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175484037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imagine diapozitiv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ubstituent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ubstituent număr diapozitiv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9FC247-EF8C-4BAE-83F5-CCBD09C73333}" type="slidenum">
              <a:rPr kumimoji="0" lang="ru-RU" sz="30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/>
                <a:sym typeface="Helvetica Neue"/>
              </a:rPr>
              <a:pPr marL="0" marR="0" lvl="0" indent="0" algn="ctr" defTabSz="8255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ru-RU" sz="30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27024015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1778000" y="2298700"/>
            <a:ext cx="20828000" cy="46482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778000" y="7073900"/>
            <a:ext cx="20828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>
            <a:spLocks noGrp="1"/>
          </p:cNvSpPr>
          <p:nvPr>
            <p:ph type="pic" idx="13"/>
          </p:nvPr>
        </p:nvSpPr>
        <p:spPr>
          <a:xfrm>
            <a:off x="3124200" y="-38100"/>
            <a:ext cx="18135600" cy="12096698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Title Text"/>
          <p:cNvSpPr txBox="1">
            <a:spLocks noGrp="1"/>
          </p:cNvSpPr>
          <p:nvPr>
            <p:ph type="title"/>
          </p:nvPr>
        </p:nvSpPr>
        <p:spPr>
          <a:xfrm>
            <a:off x="635000" y="9512300"/>
            <a:ext cx="23114000" cy="20066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2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35000" y="11442700"/>
            <a:ext cx="23114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"/>
          <p:cNvSpPr>
            <a:spLocks noGrp="1"/>
          </p:cNvSpPr>
          <p:nvPr>
            <p:ph type="pic" idx="13"/>
          </p:nvPr>
        </p:nvSpPr>
        <p:spPr>
          <a:xfrm>
            <a:off x="7950200" y="1104900"/>
            <a:ext cx="17259302" cy="115062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Title Text"/>
          <p:cNvSpPr txBox="1">
            <a:spLocks noGrp="1"/>
          </p:cNvSpPr>
          <p:nvPr>
            <p:ph type="title"/>
          </p:nvPr>
        </p:nvSpPr>
        <p:spPr>
          <a:xfrm>
            <a:off x="1651000" y="952500"/>
            <a:ext cx="10223500" cy="5549900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r>
              <a:t>Title Text</a:t>
            </a:r>
          </a:p>
        </p:txBody>
      </p:sp>
      <p:sp>
        <p:nvSpPr>
          <p:cNvPr id="4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651000" y="6527800"/>
            <a:ext cx="10223500" cy="5727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>
            <a:spLocks noGrp="1"/>
          </p:cNvSpPr>
          <p:nvPr>
            <p:ph type="pic" sz="half" idx="13"/>
          </p:nvPr>
        </p:nvSpPr>
        <p:spPr>
          <a:xfrm>
            <a:off x="10960100" y="3149600"/>
            <a:ext cx="13944600" cy="9296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3800"/>
            </a:lvl1pPr>
            <a:lvl2pPr marL="1117600" indent="-558800">
              <a:spcBef>
                <a:spcPts val="4500"/>
              </a:spcBef>
              <a:defRPr sz="3800"/>
            </a:lvl2pPr>
            <a:lvl3pPr marL="1676400" indent="-558800">
              <a:spcBef>
                <a:spcPts val="4500"/>
              </a:spcBef>
              <a:defRPr sz="3800"/>
            </a:lvl3pPr>
            <a:lvl4pPr marL="2235200" indent="-558800">
              <a:spcBef>
                <a:spcPts val="4500"/>
              </a:spcBef>
              <a:defRPr sz="3800"/>
            </a:lvl4pPr>
            <a:lvl5pPr marL="2794000" indent="-558800">
              <a:spcBef>
                <a:spcPts val="4500"/>
              </a:spcBef>
              <a:defRPr sz="3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>
            <a:spLocks noGrp="1"/>
          </p:cNvSpPr>
          <p:nvPr>
            <p:ph type="body" idx="1"/>
          </p:nvPr>
        </p:nvSpPr>
        <p:spPr>
          <a:xfrm>
            <a:off x="1689100" y="1778000"/>
            <a:ext cx="21005800" cy="10160000"/>
          </a:xfrm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>
            <a:spLocks noGrp="1"/>
          </p:cNvSpPr>
          <p:nvPr>
            <p:ph type="pic" sz="quarter" idx="13"/>
          </p:nvPr>
        </p:nvSpPr>
        <p:spPr>
          <a:xfrm>
            <a:off x="15681340" y="7035800"/>
            <a:ext cx="8396678" cy="56007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Image"/>
          <p:cNvSpPr>
            <a:spLocks noGrp="1"/>
          </p:cNvSpPr>
          <p:nvPr>
            <p:ph type="pic" sz="quarter" idx="14"/>
          </p:nvPr>
        </p:nvSpPr>
        <p:spPr>
          <a:xfrm>
            <a:off x="15290800" y="1130300"/>
            <a:ext cx="8331200" cy="555413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Image"/>
          <p:cNvSpPr>
            <a:spLocks noGrp="1"/>
          </p:cNvSpPr>
          <p:nvPr>
            <p:ph type="pic" idx="15"/>
          </p:nvPr>
        </p:nvSpPr>
        <p:spPr>
          <a:xfrm>
            <a:off x="-304800" y="1130300"/>
            <a:ext cx="1720215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>
            <a:spLocks noGrp="1"/>
          </p:cNvSpPr>
          <p:nvPr>
            <p:ph type="body" sz="quarter" idx="13"/>
          </p:nvPr>
        </p:nvSpPr>
        <p:spPr>
          <a:xfrm>
            <a:off x="2387600" y="8953500"/>
            <a:ext cx="19621500" cy="585521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200" i="1"/>
            </a:lvl1pPr>
          </a:lstStyle>
          <a:p>
            <a:r>
              <a:t>–Johnny Appleseed</a:t>
            </a:r>
          </a:p>
        </p:txBody>
      </p:sp>
      <p:sp>
        <p:nvSpPr>
          <p:cNvPr id="94" name="“Type a quote here.”"/>
          <p:cNvSpPr txBox="1">
            <a:spLocks noGrp="1"/>
          </p:cNvSpPr>
          <p:nvPr>
            <p:ph type="body" sz="quarter" idx="14"/>
          </p:nvPr>
        </p:nvSpPr>
        <p:spPr>
          <a:xfrm>
            <a:off x="2387600" y="6076950"/>
            <a:ext cx="19621500" cy="8255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48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“Type a quote here.” </a:t>
            </a:r>
          </a:p>
        </p:txBody>
      </p:sp>
      <p:sp>
        <p:nvSpPr>
          <p:cNvPr id="9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>
            <a:spLocks noGrp="1"/>
          </p:cNvSpPr>
          <p:nvPr>
            <p:ph type="pic" idx="13"/>
          </p:nvPr>
        </p:nvSpPr>
        <p:spPr>
          <a:xfrm>
            <a:off x="0" y="0"/>
            <a:ext cx="24384000" cy="16264467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Rectangle 13"/>
          <p:cNvSpPr/>
          <p:nvPr/>
        </p:nvSpPr>
        <p:spPr>
          <a:xfrm>
            <a:off x="0" y="12582939"/>
            <a:ext cx="2007706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18" name="Straight Connector 17"/>
          <p:cNvSpPr/>
          <p:nvPr/>
        </p:nvSpPr>
        <p:spPr>
          <a:xfrm>
            <a:off x="630733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19" name="Straight Connector 18"/>
          <p:cNvSpPr/>
          <p:nvPr/>
        </p:nvSpPr>
        <p:spPr>
          <a:xfrm>
            <a:off x="630733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2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9876" y="12886440"/>
            <a:ext cx="427952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21" name="Picture Placeholder 8"/>
          <p:cNvSpPr>
            <a:spLocks noGrp="1"/>
          </p:cNvSpPr>
          <p:nvPr>
            <p:ph type="pic" idx="13"/>
          </p:nvPr>
        </p:nvSpPr>
        <p:spPr>
          <a:xfrm>
            <a:off x="12192000" y="0"/>
            <a:ext cx="12192000" cy="13716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22" name="Title Text"/>
          <p:cNvSpPr txBox="1">
            <a:spLocks noGrp="1"/>
          </p:cNvSpPr>
          <p:nvPr>
            <p:ph type="title"/>
          </p:nvPr>
        </p:nvSpPr>
        <p:spPr>
          <a:xfrm>
            <a:off x="2049941" y="5210588"/>
            <a:ext cx="20293225" cy="3294823"/>
          </a:xfrm>
          <a:prstGeom prst="rect">
            <a:avLst/>
          </a:prstGeom>
          <a:effectLst>
            <a:outerShdw blurRad="1270000" dist="635000" dir="5400000" rotWithShape="0">
              <a:srgbClr val="000000">
                <a:alpha val="30000"/>
              </a:srgbClr>
            </a:outerShdw>
          </a:effectLst>
        </p:spPr>
        <p:txBody>
          <a:bodyPr lIns="0" tIns="0" rIns="0" bIns="0" anchor="t"/>
          <a:lstStyle>
            <a:lvl1pPr defTabSz="1828636">
              <a:lnSpc>
                <a:spcPct val="80000"/>
              </a:lnSpc>
              <a:defRPr sz="19200" b="1" spc="-200">
                <a:solidFill>
                  <a:srgbClr val="222222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1pPr>
          </a:lstStyle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5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Rectangle 13"/>
          <p:cNvSpPr/>
          <p:nvPr/>
        </p:nvSpPr>
        <p:spPr>
          <a:xfrm>
            <a:off x="22363042" y="12582939"/>
            <a:ext cx="2007707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30" name="Straight Connector 17"/>
          <p:cNvSpPr/>
          <p:nvPr/>
        </p:nvSpPr>
        <p:spPr>
          <a:xfrm>
            <a:off x="22993776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31" name="Straight Connector 18"/>
          <p:cNvSpPr/>
          <p:nvPr/>
        </p:nvSpPr>
        <p:spPr>
          <a:xfrm>
            <a:off x="23395877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3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3152919" y="12886440"/>
            <a:ext cx="427951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5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Rectangle 13"/>
          <p:cNvSpPr/>
          <p:nvPr/>
        </p:nvSpPr>
        <p:spPr>
          <a:xfrm>
            <a:off x="0" y="12582939"/>
            <a:ext cx="2007706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40" name="Straight Connector 17"/>
          <p:cNvSpPr/>
          <p:nvPr/>
        </p:nvSpPr>
        <p:spPr>
          <a:xfrm>
            <a:off x="630733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41" name="Straight Connector 18"/>
          <p:cNvSpPr/>
          <p:nvPr/>
        </p:nvSpPr>
        <p:spPr>
          <a:xfrm>
            <a:off x="630733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4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9876" y="12886440"/>
            <a:ext cx="427952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43" name="Title Text"/>
          <p:cNvSpPr txBox="1">
            <a:spLocks noGrp="1"/>
          </p:cNvSpPr>
          <p:nvPr>
            <p:ph type="title"/>
          </p:nvPr>
        </p:nvSpPr>
        <p:spPr>
          <a:xfrm>
            <a:off x="4057648" y="1893404"/>
            <a:ext cx="18305395" cy="2499691"/>
          </a:xfrm>
          <a:prstGeom prst="rect">
            <a:avLst/>
          </a:prstGeom>
        </p:spPr>
        <p:txBody>
          <a:bodyPr lIns="0" tIns="0" rIns="0" bIns="0" anchor="t"/>
          <a:lstStyle>
            <a:lvl1pPr algn="l" defTabSz="1828636">
              <a:lnSpc>
                <a:spcPct val="80000"/>
              </a:lnSpc>
              <a:defRPr sz="7200" spc="-200">
                <a:solidFill>
                  <a:srgbClr val="222222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5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Rectangle 13"/>
          <p:cNvSpPr/>
          <p:nvPr/>
        </p:nvSpPr>
        <p:spPr>
          <a:xfrm>
            <a:off x="0" y="12582939"/>
            <a:ext cx="2007706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51" name="Straight Connector 17"/>
          <p:cNvSpPr/>
          <p:nvPr/>
        </p:nvSpPr>
        <p:spPr>
          <a:xfrm>
            <a:off x="630733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52" name="Straight Connector 18"/>
          <p:cNvSpPr/>
          <p:nvPr/>
        </p:nvSpPr>
        <p:spPr>
          <a:xfrm>
            <a:off x="630733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5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9876" y="12886440"/>
            <a:ext cx="427952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54" name="Title Text"/>
          <p:cNvSpPr txBox="1">
            <a:spLocks noGrp="1"/>
          </p:cNvSpPr>
          <p:nvPr>
            <p:ph type="title"/>
          </p:nvPr>
        </p:nvSpPr>
        <p:spPr>
          <a:xfrm>
            <a:off x="4057648" y="1893404"/>
            <a:ext cx="18305395" cy="2499691"/>
          </a:xfrm>
          <a:prstGeom prst="rect">
            <a:avLst/>
          </a:prstGeom>
        </p:spPr>
        <p:txBody>
          <a:bodyPr lIns="0" tIns="0" rIns="0" bIns="0" anchor="t"/>
          <a:lstStyle>
            <a:lvl1pPr algn="l" defTabSz="1828636">
              <a:lnSpc>
                <a:spcPct val="80000"/>
              </a:lnSpc>
              <a:defRPr sz="7200" spc="-200">
                <a:solidFill>
                  <a:srgbClr val="222222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Rectangle 13"/>
          <p:cNvSpPr/>
          <p:nvPr/>
        </p:nvSpPr>
        <p:spPr>
          <a:xfrm>
            <a:off x="0" y="12582939"/>
            <a:ext cx="2007706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73" name="Straight Connector 17"/>
          <p:cNvSpPr/>
          <p:nvPr/>
        </p:nvSpPr>
        <p:spPr>
          <a:xfrm>
            <a:off x="630733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74" name="Straight Connector 18"/>
          <p:cNvSpPr/>
          <p:nvPr/>
        </p:nvSpPr>
        <p:spPr>
          <a:xfrm>
            <a:off x="630733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7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9876" y="12886440"/>
            <a:ext cx="427952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76" name="Title Text"/>
          <p:cNvSpPr txBox="1">
            <a:spLocks noGrp="1"/>
          </p:cNvSpPr>
          <p:nvPr>
            <p:ph type="title"/>
          </p:nvPr>
        </p:nvSpPr>
        <p:spPr>
          <a:xfrm>
            <a:off x="14218840" y="1893404"/>
            <a:ext cx="8133161" cy="2499691"/>
          </a:xfrm>
          <a:prstGeom prst="rect">
            <a:avLst/>
          </a:prstGeom>
        </p:spPr>
        <p:txBody>
          <a:bodyPr lIns="0" tIns="0" rIns="0" bIns="0" anchor="t"/>
          <a:lstStyle>
            <a:lvl1pPr algn="l" defTabSz="1828636">
              <a:lnSpc>
                <a:spcPct val="80000"/>
              </a:lnSpc>
              <a:defRPr sz="7200" spc="-200">
                <a:solidFill>
                  <a:srgbClr val="222222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Title Text</a:t>
            </a:r>
          </a:p>
        </p:txBody>
      </p:sp>
      <p:sp>
        <p:nvSpPr>
          <p:cNvPr id="177" name="Picture Placeholder 8"/>
          <p:cNvSpPr>
            <a:spLocks noGrp="1"/>
          </p:cNvSpPr>
          <p:nvPr>
            <p:ph type="pic" idx="13"/>
          </p:nvPr>
        </p:nvSpPr>
        <p:spPr>
          <a:xfrm>
            <a:off x="2032000" y="0"/>
            <a:ext cx="10160000" cy="13716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Group 79"/>
          <p:cNvGrpSpPr/>
          <p:nvPr/>
        </p:nvGrpSpPr>
        <p:grpSpPr>
          <a:xfrm>
            <a:off x="-835026" y="0"/>
            <a:ext cx="25168228" cy="13706476"/>
            <a:chOff x="-417513" y="0"/>
            <a:chExt cx="12584114" cy="6853238"/>
          </a:xfrm>
        </p:grpSpPr>
        <p:sp>
          <p:nvSpPr>
            <p:cNvPr id="81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7" name="Group 26"/>
          <p:cNvGrpSpPr/>
          <p:nvPr/>
        </p:nvGrpSpPr>
        <p:grpSpPr>
          <a:xfrm>
            <a:off x="1600288" y="3399179"/>
            <a:ext cx="7348952" cy="6940842"/>
            <a:chOff x="697883" y="1816768"/>
            <a:chExt cx="3674476" cy="3470421"/>
          </a:xfrm>
        </p:grpSpPr>
        <p:sp>
          <p:nvSpPr>
            <p:cNvPr id="28" name="Rectangle 27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7263" y="4699850"/>
            <a:ext cx="6997958" cy="4912884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36895" y="1606372"/>
            <a:ext cx="12563746" cy="10497244"/>
          </a:xfrm>
        </p:spPr>
        <p:txBody>
          <a:bodyPr anchor="ctr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941192" y="13081000"/>
            <a:ext cx="488916" cy="471924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47692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roup 88"/>
          <p:cNvGrpSpPr/>
          <p:nvPr/>
        </p:nvGrpSpPr>
        <p:grpSpPr>
          <a:xfrm>
            <a:off x="-659347" y="-118752"/>
            <a:ext cx="25031702" cy="13847596"/>
            <a:chOff x="-329674" y="-51881"/>
            <a:chExt cx="12515851" cy="6923798"/>
          </a:xfrm>
        </p:grpSpPr>
        <p:sp>
          <p:nvSpPr>
            <p:cNvPr id="90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2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3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4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5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6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7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8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3338587" y="2372967"/>
            <a:ext cx="17696690" cy="8955866"/>
            <a:chOff x="1669293" y="1186483"/>
            <a:chExt cx="8848345" cy="4477933"/>
          </a:xfrm>
        </p:grpSpPr>
        <p:sp>
          <p:nvSpPr>
            <p:cNvPr id="39" name="Rectangle 38"/>
            <p:cNvSpPr/>
            <p:nvPr/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1" name="Rectangle 40"/>
            <p:cNvSpPr/>
            <p:nvPr/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18473" y="4151009"/>
            <a:ext cx="17359830" cy="3497458"/>
          </a:xfrm>
        </p:spPr>
        <p:txBody>
          <a:bodyPr bIns="0" anchor="b">
            <a:normAutofit/>
          </a:bodyPr>
          <a:lstStyle>
            <a:lvl1pPr algn="ctr">
              <a:lnSpc>
                <a:spcPct val="80000"/>
              </a:lnSpc>
              <a:defRPr sz="10800" spc="-300">
                <a:solidFill>
                  <a:srgbClr val="FFFEFF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518475" y="7812533"/>
            <a:ext cx="17346854" cy="2645174"/>
          </a:xfrm>
        </p:spPr>
        <p:txBody>
          <a:bodyPr t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3600" b="0">
                <a:solidFill>
                  <a:srgbClr val="FFFEFF"/>
                </a:solidFill>
              </a:defRPr>
            </a:lvl1pPr>
            <a:lvl2pPr marL="914400" indent="0" algn="ctr">
              <a:buNone/>
              <a:defRPr sz="3600"/>
            </a:lvl2pPr>
            <a:lvl3pPr marL="1828800" indent="0" algn="ctr">
              <a:buNone/>
              <a:defRPr sz="3600"/>
            </a:lvl3pPr>
            <a:lvl4pPr marL="2743200" indent="0" algn="ctr">
              <a:buNone/>
              <a:defRPr sz="3200"/>
            </a:lvl4pPr>
            <a:lvl5pPr marL="3657600" indent="0" algn="ctr">
              <a:buNone/>
              <a:defRPr sz="3200"/>
            </a:lvl5pPr>
            <a:lvl6pPr marL="4572000" indent="0" algn="ctr">
              <a:buNone/>
              <a:defRPr sz="3200"/>
            </a:lvl6pPr>
            <a:lvl7pPr marL="5486400" indent="0" algn="ctr">
              <a:buNone/>
              <a:defRPr sz="3200"/>
            </a:lvl7pPr>
            <a:lvl8pPr marL="6400800" indent="0" algn="ctr">
              <a:buNone/>
              <a:defRPr sz="3200"/>
            </a:lvl8pPr>
            <a:lvl9pPr marL="7315200" indent="0" algn="ctr">
              <a:buNone/>
              <a:defRPr sz="32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609344" y="640080"/>
            <a:ext cx="7315200" cy="640080"/>
          </a:xfrm>
        </p:spPr>
        <p:txBody>
          <a:bodyPr vert="horz" lIns="91440" tIns="45720" rIns="91440" bIns="45720" rtlCol="0" anchor="ctr"/>
          <a:lstStyle>
            <a:lvl1pPr>
              <a:defRPr lang="en-US"/>
            </a:lvl1pPr>
          </a:lstStyle>
          <a:p>
            <a:fld id="{48A87A34-81AB-432B-8DAE-1953F412C126}" type="datetimeFigureOut">
              <a:rPr lang="en-US" smtClean="0"/>
              <a:pPr/>
              <a:t>9/27/2021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09344" y="12454128"/>
            <a:ext cx="21177504" cy="640080"/>
          </a:xfrm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939760" y="640080"/>
            <a:ext cx="1828800" cy="640080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96266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Group 79"/>
          <p:cNvGrpSpPr/>
          <p:nvPr/>
        </p:nvGrpSpPr>
        <p:grpSpPr>
          <a:xfrm>
            <a:off x="-835026" y="0"/>
            <a:ext cx="25168228" cy="13706476"/>
            <a:chOff x="-417513" y="0"/>
            <a:chExt cx="12584114" cy="6853238"/>
          </a:xfrm>
        </p:grpSpPr>
        <p:sp>
          <p:nvSpPr>
            <p:cNvPr id="81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7" name="Group 26"/>
          <p:cNvGrpSpPr/>
          <p:nvPr/>
        </p:nvGrpSpPr>
        <p:grpSpPr>
          <a:xfrm>
            <a:off x="1600288" y="3399179"/>
            <a:ext cx="7348952" cy="6940842"/>
            <a:chOff x="697883" y="1816768"/>
            <a:chExt cx="3674476" cy="3470421"/>
          </a:xfrm>
        </p:grpSpPr>
        <p:sp>
          <p:nvSpPr>
            <p:cNvPr id="28" name="Rectangle 27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7263" y="4699850"/>
            <a:ext cx="6997958" cy="4912884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36895" y="1606372"/>
            <a:ext cx="12563746" cy="10497244"/>
          </a:xfrm>
        </p:spPr>
        <p:txBody>
          <a:bodyPr anchor="ctr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137254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659347" y="-118752"/>
            <a:ext cx="25031702" cy="13847596"/>
            <a:chOff x="-329674" y="-51881"/>
            <a:chExt cx="12515851" cy="6923798"/>
          </a:xfrm>
        </p:grpSpPr>
        <p:sp>
          <p:nvSpPr>
            <p:cNvPr id="78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6519091" y="2372967"/>
            <a:ext cx="11332290" cy="8955866"/>
            <a:chOff x="3259545" y="1186483"/>
            <a:chExt cx="5666145" cy="4477933"/>
          </a:xfrm>
        </p:grpSpPr>
        <p:sp>
          <p:nvSpPr>
            <p:cNvPr id="99" name="Rectangle 98"/>
            <p:cNvSpPr/>
            <p:nvPr/>
          </p:nvSpPr>
          <p:spPr>
            <a:xfrm>
              <a:off x="3259545" y="1186483"/>
              <a:ext cx="5657881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1" name="Rectangle 100"/>
            <p:cNvSpPr/>
            <p:nvPr/>
          </p:nvSpPr>
          <p:spPr>
            <a:xfrm>
              <a:off x="3259545" y="1991156"/>
              <a:ext cx="5666145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88432" y="4149460"/>
            <a:ext cx="10980448" cy="3378780"/>
          </a:xfrm>
        </p:spPr>
        <p:txBody>
          <a:bodyPr bIns="0" anchor="b">
            <a:normAutofit/>
          </a:bodyPr>
          <a:lstStyle>
            <a:lvl1pPr algn="ctr">
              <a:defRPr sz="8800">
                <a:solidFill>
                  <a:srgbClr val="FFFEFF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88431" y="7693702"/>
            <a:ext cx="10980446" cy="2767540"/>
          </a:xfrm>
        </p:spPr>
        <p:txBody>
          <a:bodyPr tIns="0">
            <a:normAutofit/>
          </a:bodyPr>
          <a:lstStyle>
            <a:lvl1pPr marL="0" indent="0" algn="ctr">
              <a:buNone/>
              <a:defRPr sz="3600">
                <a:solidFill>
                  <a:srgbClr val="FFFEFF"/>
                </a:solidFill>
              </a:defRPr>
            </a:lvl1pPr>
            <a:lvl2pPr marL="91440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2pPr>
            <a:lvl3pPr marL="182880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3pPr>
            <a:lvl4pPr marL="27432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4pPr>
            <a:lvl5pPr marL="36576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5pPr>
            <a:lvl6pPr marL="45720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6pPr>
            <a:lvl7pPr marL="54864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7pPr>
            <a:lvl8pPr marL="64008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8pPr>
            <a:lvl9pPr marL="73152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609344" y="640080"/>
            <a:ext cx="7315200" cy="640080"/>
          </a:xfrm>
        </p:spPr>
        <p:txBody>
          <a:bodyPr/>
          <a:lstStyle/>
          <a:p>
            <a:fld id="{48A87A34-81AB-432B-8DAE-1953F412C126}" type="datetimeFigureOut">
              <a:rPr lang="en-US" smtClean="0"/>
              <a:t>9/27/2021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09344" y="12454128"/>
            <a:ext cx="21177504" cy="640080"/>
          </a:xfrm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939760" y="640080"/>
            <a:ext cx="1828800" cy="640080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693893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/>
          <p:cNvGrpSpPr/>
          <p:nvPr/>
        </p:nvGrpSpPr>
        <p:grpSpPr>
          <a:xfrm>
            <a:off x="-835026" y="0"/>
            <a:ext cx="25168228" cy="13706476"/>
            <a:chOff x="-417513" y="0"/>
            <a:chExt cx="12584114" cy="6853238"/>
          </a:xfrm>
        </p:grpSpPr>
        <p:sp>
          <p:nvSpPr>
            <p:cNvPr id="3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59" name="Group 58"/>
          <p:cNvGrpSpPr/>
          <p:nvPr/>
        </p:nvGrpSpPr>
        <p:grpSpPr>
          <a:xfrm>
            <a:off x="1600288" y="3399179"/>
            <a:ext cx="7348952" cy="6940842"/>
            <a:chOff x="697883" y="1816768"/>
            <a:chExt cx="3674476" cy="3470421"/>
          </a:xfrm>
        </p:grpSpPr>
        <p:sp>
          <p:nvSpPr>
            <p:cNvPr id="60" name="Rectangle 59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1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2" name="Rectangle 61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8000" y="4679339"/>
            <a:ext cx="7001656" cy="4940130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757" y="1606375"/>
            <a:ext cx="12539182" cy="476530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36894" y="7344324"/>
            <a:ext cx="12544044" cy="476717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09344" y="640080"/>
            <a:ext cx="7315200" cy="640080"/>
          </a:xfrm>
        </p:spPr>
        <p:txBody>
          <a:bodyPr/>
          <a:lstStyle/>
          <a:p>
            <a:fld id="{48A87A34-81AB-432B-8DAE-1953F412C126}" type="datetimeFigureOut">
              <a:rPr lang="en-US" smtClean="0"/>
              <a:t>9/27/2021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09344" y="12454128"/>
            <a:ext cx="21177504" cy="64008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0939760" y="640080"/>
            <a:ext cx="1828800" cy="640080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623762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/>
          <p:cNvGrpSpPr/>
          <p:nvPr/>
        </p:nvGrpSpPr>
        <p:grpSpPr>
          <a:xfrm>
            <a:off x="-835026" y="0"/>
            <a:ext cx="25168228" cy="13706476"/>
            <a:chOff x="-417513" y="0"/>
            <a:chExt cx="12584114" cy="6853238"/>
          </a:xfrm>
        </p:grpSpPr>
        <p:sp>
          <p:nvSpPr>
            <p:cNvPr id="40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9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0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61" name="Group 60"/>
          <p:cNvGrpSpPr/>
          <p:nvPr/>
        </p:nvGrpSpPr>
        <p:grpSpPr>
          <a:xfrm>
            <a:off x="1600288" y="3399179"/>
            <a:ext cx="7348952" cy="6940842"/>
            <a:chOff x="697883" y="1816768"/>
            <a:chExt cx="3674476" cy="3470421"/>
          </a:xfrm>
        </p:grpSpPr>
        <p:sp>
          <p:nvSpPr>
            <p:cNvPr id="62" name="Rectangle 6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3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4" name="Rectangle 63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8002" y="4727831"/>
            <a:ext cx="7001656" cy="4920994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50274" y="1606370"/>
            <a:ext cx="12530176" cy="13716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4400" b="0" cap="all" baseline="0">
                <a:solidFill>
                  <a:schemeClr val="accent1"/>
                </a:solidFill>
              </a:defRPr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50610" y="2977971"/>
            <a:ext cx="12528700" cy="339370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237306" y="7331774"/>
            <a:ext cx="12528828" cy="13716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4400" b="0" cap="all" baseline="0">
                <a:solidFill>
                  <a:schemeClr val="accent1"/>
                </a:solidFill>
              </a:defRPr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236894" y="8703374"/>
            <a:ext cx="12531176" cy="340812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1609344" y="640080"/>
            <a:ext cx="7315200" cy="640080"/>
          </a:xfrm>
        </p:spPr>
        <p:txBody>
          <a:bodyPr/>
          <a:lstStyle/>
          <a:p>
            <a:fld id="{48A87A34-81AB-432B-8DAE-1953F412C126}" type="datetimeFigureOut">
              <a:rPr lang="en-US" smtClean="0"/>
              <a:t>9/27/2021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1609344" y="12454128"/>
            <a:ext cx="21177504" cy="64008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20939760" y="640080"/>
            <a:ext cx="1828800" cy="640080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534710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835026" y="0"/>
            <a:ext cx="25168228" cy="13706476"/>
            <a:chOff x="-417513" y="0"/>
            <a:chExt cx="12584114" cy="6853238"/>
          </a:xfrm>
        </p:grpSpPr>
        <p:sp>
          <p:nvSpPr>
            <p:cNvPr id="7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4" name="Group 23"/>
          <p:cNvGrpSpPr/>
          <p:nvPr/>
        </p:nvGrpSpPr>
        <p:grpSpPr>
          <a:xfrm>
            <a:off x="1600288" y="3399179"/>
            <a:ext cx="7348952" cy="6940842"/>
            <a:chOff x="697883" y="1816768"/>
            <a:chExt cx="3674476" cy="3470421"/>
          </a:xfrm>
        </p:grpSpPr>
        <p:sp>
          <p:nvSpPr>
            <p:cNvPr id="25" name="Rectangle 24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7264" y="4699850"/>
            <a:ext cx="7002392" cy="4912884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9/27/2021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85429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1609344" y="640080"/>
            <a:ext cx="7315200" cy="640080"/>
          </a:xfrm>
        </p:spPr>
        <p:txBody>
          <a:bodyPr/>
          <a:lstStyle/>
          <a:p>
            <a:fld id="{48A87A34-81AB-432B-8DAE-1953F412C126}" type="datetimeFigureOut">
              <a:rPr lang="en-US" smtClean="0"/>
              <a:t>9/27/2021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609344" y="12454128"/>
            <a:ext cx="21177504" cy="64008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0939760" y="640080"/>
            <a:ext cx="1828800" cy="640080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53243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oup 73"/>
          <p:cNvGrpSpPr/>
          <p:nvPr/>
        </p:nvGrpSpPr>
        <p:grpSpPr>
          <a:xfrm>
            <a:off x="-835026" y="0"/>
            <a:ext cx="25168228" cy="13706476"/>
            <a:chOff x="-417513" y="0"/>
            <a:chExt cx="12584114" cy="6853238"/>
          </a:xfrm>
        </p:grpSpPr>
        <p:sp>
          <p:nvSpPr>
            <p:cNvPr id="75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6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1" name="Group 20"/>
          <p:cNvGrpSpPr/>
          <p:nvPr/>
        </p:nvGrpSpPr>
        <p:grpSpPr>
          <a:xfrm>
            <a:off x="1600288" y="3399179"/>
            <a:ext cx="7348952" cy="6940842"/>
            <a:chOff x="697883" y="1816768"/>
            <a:chExt cx="3674476" cy="3470421"/>
          </a:xfrm>
        </p:grpSpPr>
        <p:sp>
          <p:nvSpPr>
            <p:cNvPr id="22" name="Rectangle 2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7263" y="4704052"/>
            <a:ext cx="7002394" cy="2446596"/>
          </a:xfrm>
        </p:spPr>
        <p:txBody>
          <a:bodyPr bIns="0" anchor="b">
            <a:noAutofit/>
          </a:bodyPr>
          <a:lstStyle>
            <a:lvl1pPr algn="ctr">
              <a:defRPr sz="6400">
                <a:solidFill>
                  <a:srgbClr val="FFFEFF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19967" y="1605618"/>
            <a:ext cx="12550070" cy="10499880"/>
          </a:xfrm>
        </p:spPr>
        <p:txBody>
          <a:bodyPr anchor="ctr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77263" y="7160372"/>
            <a:ext cx="7002394" cy="2442328"/>
          </a:xfrm>
        </p:spPr>
        <p:txBody>
          <a:bodyPr/>
          <a:lstStyle>
            <a:lvl1pPr marL="0" indent="0" algn="ctr">
              <a:buNone/>
              <a:defRPr sz="3200">
                <a:solidFill>
                  <a:srgbClr val="FFFEFF"/>
                </a:solidFill>
              </a:defRPr>
            </a:lvl1pPr>
            <a:lvl2pPr marL="914400" indent="0">
              <a:buNone/>
              <a:defRPr sz="2800"/>
            </a:lvl2pPr>
            <a:lvl3pPr marL="1828800" indent="0">
              <a:buNone/>
              <a:defRPr sz="2400"/>
            </a:lvl3pPr>
            <a:lvl4pPr marL="2743200" indent="0">
              <a:buNone/>
              <a:defRPr sz="2000"/>
            </a:lvl4pPr>
            <a:lvl5pPr marL="3657600" indent="0">
              <a:buNone/>
              <a:defRPr sz="2000"/>
            </a:lvl5pPr>
            <a:lvl6pPr marL="4572000" indent="0">
              <a:buNone/>
              <a:defRPr sz="2000"/>
            </a:lvl6pPr>
            <a:lvl7pPr marL="5486400" indent="0">
              <a:buNone/>
              <a:defRPr sz="2000"/>
            </a:lvl7pPr>
            <a:lvl8pPr marL="6400800" indent="0">
              <a:buNone/>
              <a:defRPr sz="2000"/>
            </a:lvl8pPr>
            <a:lvl9pPr marL="7315200" indent="0">
              <a:buNone/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501043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Group 72"/>
          <p:cNvGrpSpPr/>
          <p:nvPr/>
        </p:nvGrpSpPr>
        <p:grpSpPr>
          <a:xfrm>
            <a:off x="-659347" y="-118752"/>
            <a:ext cx="25031702" cy="13847596"/>
            <a:chOff x="-329674" y="-51881"/>
            <a:chExt cx="12515851" cy="6923798"/>
          </a:xfrm>
        </p:grpSpPr>
        <p:sp>
          <p:nvSpPr>
            <p:cNvPr id="81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76" name="Group 75"/>
          <p:cNvGrpSpPr/>
          <p:nvPr/>
        </p:nvGrpSpPr>
        <p:grpSpPr>
          <a:xfrm>
            <a:off x="1610672" y="3396663"/>
            <a:ext cx="11883080" cy="6940842"/>
            <a:chOff x="805336" y="1698331"/>
            <a:chExt cx="5941540" cy="3470421"/>
          </a:xfrm>
        </p:grpSpPr>
        <p:sp>
          <p:nvSpPr>
            <p:cNvPr id="77" name="Rectangle 76"/>
            <p:cNvSpPr/>
            <p:nvPr/>
          </p:nvSpPr>
          <p:spPr>
            <a:xfrm>
              <a:off x="805336" y="1698331"/>
              <a:ext cx="5941540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8" name="Isosceles Triangle 9"/>
            <p:cNvSpPr/>
            <p:nvPr/>
          </p:nvSpPr>
          <p:spPr>
            <a:xfrm rot="10800000">
              <a:off x="3618113" y="4896349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9" name="Rectangle 78"/>
            <p:cNvSpPr/>
            <p:nvPr/>
          </p:nvSpPr>
          <p:spPr>
            <a:xfrm>
              <a:off x="805336" y="2274403"/>
              <a:ext cx="5941540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087020" y="0"/>
            <a:ext cx="9296980" cy="13716000"/>
          </a:xfrm>
          <a:solidFill>
            <a:schemeClr val="bg1">
              <a:lumMod val="65000"/>
              <a:lumOff val="3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6400"/>
            </a:lvl1pPr>
            <a:lvl2pPr marL="914400" indent="0">
              <a:buNone/>
              <a:defRPr sz="5600"/>
            </a:lvl2pPr>
            <a:lvl3pPr marL="1828800" indent="0">
              <a:buNone/>
              <a:defRPr sz="4800"/>
            </a:lvl3pPr>
            <a:lvl4pPr marL="2743200" indent="0">
              <a:buNone/>
              <a:defRPr sz="4000"/>
            </a:lvl4pPr>
            <a:lvl5pPr marL="3657600" indent="0">
              <a:buNone/>
              <a:defRPr sz="4000"/>
            </a:lvl5pPr>
            <a:lvl6pPr marL="4572000" indent="0">
              <a:buNone/>
              <a:defRPr sz="4000"/>
            </a:lvl6pPr>
            <a:lvl7pPr marL="5486400" indent="0">
              <a:buNone/>
              <a:defRPr sz="4000"/>
            </a:lvl7pPr>
            <a:lvl8pPr marL="6400800" indent="0">
              <a:buNone/>
              <a:defRPr sz="4000"/>
            </a:lvl8pPr>
            <a:lvl9pPr marL="7315200" indent="0">
              <a:buNone/>
              <a:defRPr sz="4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0886" y="4720510"/>
            <a:ext cx="11553292" cy="2356064"/>
          </a:xfrm>
        </p:spPr>
        <p:txBody>
          <a:bodyPr bIns="0" anchor="b">
            <a:normAutofit/>
          </a:bodyPr>
          <a:lstStyle>
            <a:lvl1pPr>
              <a:defRPr sz="7200">
                <a:solidFill>
                  <a:srgbClr val="FFFEFF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70886" y="7090024"/>
            <a:ext cx="11553292" cy="2548396"/>
          </a:xfrm>
        </p:spPr>
        <p:txBody>
          <a:bodyPr>
            <a:normAutofit/>
          </a:bodyPr>
          <a:lstStyle>
            <a:lvl1pPr marL="0" indent="0" algn="ctr">
              <a:buNone/>
              <a:defRPr sz="3600">
                <a:solidFill>
                  <a:srgbClr val="FFFEFF"/>
                </a:solidFill>
              </a:defRPr>
            </a:lvl1pPr>
            <a:lvl2pPr marL="914400" indent="0">
              <a:buNone/>
              <a:defRPr sz="2800"/>
            </a:lvl2pPr>
            <a:lvl3pPr marL="1828800" indent="0">
              <a:buNone/>
              <a:defRPr sz="2400"/>
            </a:lvl3pPr>
            <a:lvl4pPr marL="2743200" indent="0">
              <a:buNone/>
              <a:defRPr sz="2000"/>
            </a:lvl4pPr>
            <a:lvl5pPr marL="3657600" indent="0">
              <a:buNone/>
              <a:defRPr sz="2000"/>
            </a:lvl5pPr>
            <a:lvl6pPr marL="4572000" indent="0">
              <a:buNone/>
              <a:defRPr sz="2000"/>
            </a:lvl6pPr>
            <a:lvl7pPr marL="5486400" indent="0">
              <a:buNone/>
              <a:defRPr sz="2000"/>
            </a:lvl7pPr>
            <a:lvl8pPr marL="6400800" indent="0">
              <a:buNone/>
              <a:defRPr sz="2000"/>
            </a:lvl8pPr>
            <a:lvl9pPr marL="7315200" indent="0">
              <a:buNone/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09344" y="640080"/>
            <a:ext cx="7315200" cy="640080"/>
          </a:xfrm>
        </p:spPr>
        <p:txBody>
          <a:bodyPr/>
          <a:lstStyle/>
          <a:p>
            <a:fld id="{48A87A34-81AB-432B-8DAE-1953F412C126}" type="datetimeFigureOut">
              <a:rPr lang="en-US" smtClean="0"/>
              <a:t>9/27/2021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09345" y="12454128"/>
            <a:ext cx="11884406" cy="64008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656754" y="640080"/>
            <a:ext cx="1828800" cy="640080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545479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>
            <a:off x="-835026" y="0"/>
            <a:ext cx="25168228" cy="13706476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1600288" y="3399179"/>
            <a:ext cx="7348952" cy="6940842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7264" y="4699851"/>
            <a:ext cx="7002392" cy="491288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19967" y="1589438"/>
            <a:ext cx="12550070" cy="1051418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878462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 flipH="1">
            <a:off x="0" y="0"/>
            <a:ext cx="25168228" cy="13706476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15437896" y="3399179"/>
            <a:ext cx="7348952" cy="6940842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614875" y="4699850"/>
            <a:ext cx="7002390" cy="4912884"/>
          </a:xfrm>
        </p:spPr>
        <p:txBody>
          <a:bodyPr vert="eaVert"/>
          <a:lstStyle>
            <a:lvl1pPr algn="l">
              <a:lnSpc>
                <a:spcPct val="80000"/>
              </a:lnSpc>
              <a:defRPr>
                <a:solidFill>
                  <a:srgbClr val="FFFEFF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05494" y="1596889"/>
            <a:ext cx="12537244" cy="10514606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609344" y="640080"/>
            <a:ext cx="7315200" cy="640080"/>
          </a:xfrm>
        </p:spPr>
        <p:txBody>
          <a:bodyPr/>
          <a:lstStyle/>
          <a:p>
            <a:fld id="{48A87A34-81AB-432B-8DAE-1953F412C126}" type="datetimeFigureOut">
              <a:rPr lang="en-US" smtClean="0"/>
              <a:t>9/27/2021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09344" y="12454128"/>
            <a:ext cx="21177504" cy="64008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939760" y="640080"/>
            <a:ext cx="1828800" cy="640080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516945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5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Rectangle 13"/>
          <p:cNvSpPr/>
          <p:nvPr/>
        </p:nvSpPr>
        <p:spPr>
          <a:xfrm>
            <a:off x="1" y="12582940"/>
            <a:ext cx="2007706" cy="1133060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40" bIns="91440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 sz="3600"/>
          </a:p>
        </p:txBody>
      </p:sp>
      <p:sp>
        <p:nvSpPr>
          <p:cNvPr id="140" name="Straight Connector 17"/>
          <p:cNvSpPr/>
          <p:nvPr/>
        </p:nvSpPr>
        <p:spPr>
          <a:xfrm>
            <a:off x="630735" y="6778489"/>
            <a:ext cx="804206" cy="2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40" bIns="91440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 sz="3600"/>
          </a:p>
        </p:txBody>
      </p:sp>
      <p:sp>
        <p:nvSpPr>
          <p:cNvPr id="141" name="Straight Connector 18"/>
          <p:cNvSpPr/>
          <p:nvPr/>
        </p:nvSpPr>
        <p:spPr>
          <a:xfrm>
            <a:off x="630734" y="6937515"/>
            <a:ext cx="402104" cy="2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40" bIns="91440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 sz="3600"/>
          </a:p>
        </p:txBody>
      </p:sp>
      <p:sp>
        <p:nvSpPr>
          <p:cNvPr id="14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9876" y="12886441"/>
            <a:ext cx="427952" cy="462282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43" name="Title Text"/>
          <p:cNvSpPr txBox="1">
            <a:spLocks noGrp="1"/>
          </p:cNvSpPr>
          <p:nvPr>
            <p:ph type="title"/>
          </p:nvPr>
        </p:nvSpPr>
        <p:spPr>
          <a:xfrm>
            <a:off x="4057648" y="1893404"/>
            <a:ext cx="18305396" cy="2499692"/>
          </a:xfrm>
          <a:prstGeom prst="rect">
            <a:avLst/>
          </a:prstGeom>
        </p:spPr>
        <p:txBody>
          <a:bodyPr lIns="0" tIns="0" rIns="0" bIns="0" anchor="t"/>
          <a:lstStyle>
            <a:lvl1pPr algn="l" defTabSz="1828636">
              <a:lnSpc>
                <a:spcPct val="80000"/>
              </a:lnSpc>
              <a:defRPr sz="7200" spc="-200">
                <a:solidFill>
                  <a:srgbClr val="222222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385904613"/>
      </p:ext>
    </p:extLst>
  </p:cSld>
  <p:clrMapOvr>
    <a:masterClrMapping/>
  </p:clrMapOvr>
  <p:transition spd="med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1778000" y="2298700"/>
            <a:ext cx="20828000" cy="46482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778000" y="7073900"/>
            <a:ext cx="20828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32308337"/>
      </p:ext>
    </p:extLst>
  </p:cSld>
  <p:clrMapOvr>
    <a:masterClrMapping/>
  </p:clrMapOvr>
  <p:transition spd="med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>
            <a:spLocks noGrp="1"/>
          </p:cNvSpPr>
          <p:nvPr>
            <p:ph type="pic" idx="13"/>
          </p:nvPr>
        </p:nvSpPr>
        <p:spPr>
          <a:xfrm>
            <a:off x="3124200" y="-38100"/>
            <a:ext cx="18135600" cy="12096698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Title Text"/>
          <p:cNvSpPr txBox="1">
            <a:spLocks noGrp="1"/>
          </p:cNvSpPr>
          <p:nvPr>
            <p:ph type="title"/>
          </p:nvPr>
        </p:nvSpPr>
        <p:spPr>
          <a:xfrm>
            <a:off x="635000" y="9512300"/>
            <a:ext cx="23114000" cy="20066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2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35000" y="11442700"/>
            <a:ext cx="23114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00463133"/>
      </p:ext>
    </p:extLst>
  </p:cSld>
  <p:clrMapOvr>
    <a:masterClrMapping/>
  </p:clrMapOvr>
  <p:transition spd="med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"/>
          <p:cNvSpPr>
            <a:spLocks noGrp="1"/>
          </p:cNvSpPr>
          <p:nvPr>
            <p:ph type="pic" idx="13"/>
          </p:nvPr>
        </p:nvSpPr>
        <p:spPr>
          <a:xfrm>
            <a:off x="7950200" y="1104900"/>
            <a:ext cx="17259302" cy="115062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Title Text"/>
          <p:cNvSpPr txBox="1">
            <a:spLocks noGrp="1"/>
          </p:cNvSpPr>
          <p:nvPr>
            <p:ph type="title"/>
          </p:nvPr>
        </p:nvSpPr>
        <p:spPr>
          <a:xfrm>
            <a:off x="1651000" y="952500"/>
            <a:ext cx="10223500" cy="5549900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r>
              <a:t>Title Text</a:t>
            </a:r>
          </a:p>
        </p:txBody>
      </p:sp>
      <p:sp>
        <p:nvSpPr>
          <p:cNvPr id="4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651000" y="6527800"/>
            <a:ext cx="10223500" cy="5727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8761640"/>
      </p:ext>
    </p:extLst>
  </p:cSld>
  <p:clrMapOvr>
    <a:masterClrMapping/>
  </p:clrMapOvr>
  <p:transition spd="med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>
            <a:spLocks noGrp="1"/>
          </p:cNvSpPr>
          <p:nvPr>
            <p:ph type="pic" sz="half" idx="13"/>
          </p:nvPr>
        </p:nvSpPr>
        <p:spPr>
          <a:xfrm>
            <a:off x="10960100" y="3149600"/>
            <a:ext cx="13944600" cy="9296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3800"/>
            </a:lvl1pPr>
            <a:lvl2pPr marL="1117600" indent="-558800">
              <a:spcBef>
                <a:spcPts val="4500"/>
              </a:spcBef>
              <a:defRPr sz="3800"/>
            </a:lvl2pPr>
            <a:lvl3pPr marL="1676400" indent="-558800">
              <a:spcBef>
                <a:spcPts val="4500"/>
              </a:spcBef>
              <a:defRPr sz="3800"/>
            </a:lvl3pPr>
            <a:lvl4pPr marL="2235200" indent="-558800">
              <a:spcBef>
                <a:spcPts val="4500"/>
              </a:spcBef>
              <a:defRPr sz="3800"/>
            </a:lvl4pPr>
            <a:lvl5pPr marL="2794000" indent="-558800">
              <a:spcBef>
                <a:spcPts val="4500"/>
              </a:spcBef>
              <a:defRPr sz="3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34059344"/>
      </p:ext>
    </p:extLst>
  </p:cSld>
  <p:clrMapOvr>
    <a:masterClrMapping/>
  </p:clrMapOvr>
  <p:transition spd="med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>
            <a:spLocks noGrp="1"/>
          </p:cNvSpPr>
          <p:nvPr>
            <p:ph type="body" idx="1"/>
          </p:nvPr>
        </p:nvSpPr>
        <p:spPr>
          <a:xfrm>
            <a:off x="1689100" y="1778000"/>
            <a:ext cx="21005800" cy="10160000"/>
          </a:xfrm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23032896"/>
      </p:ext>
    </p:extLst>
  </p:cSld>
  <p:clrMapOvr>
    <a:masterClrMapping/>
  </p:clrMapOvr>
  <p:transition spd="med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>
            <a:spLocks noGrp="1"/>
          </p:cNvSpPr>
          <p:nvPr>
            <p:ph type="pic" sz="quarter" idx="13"/>
          </p:nvPr>
        </p:nvSpPr>
        <p:spPr>
          <a:xfrm>
            <a:off x="15681340" y="7035800"/>
            <a:ext cx="8396678" cy="56007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Image"/>
          <p:cNvSpPr>
            <a:spLocks noGrp="1"/>
          </p:cNvSpPr>
          <p:nvPr>
            <p:ph type="pic" sz="quarter" idx="14"/>
          </p:nvPr>
        </p:nvSpPr>
        <p:spPr>
          <a:xfrm>
            <a:off x="15290800" y="1130300"/>
            <a:ext cx="8331200" cy="555413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Image"/>
          <p:cNvSpPr>
            <a:spLocks noGrp="1"/>
          </p:cNvSpPr>
          <p:nvPr>
            <p:ph type="pic" idx="15"/>
          </p:nvPr>
        </p:nvSpPr>
        <p:spPr>
          <a:xfrm>
            <a:off x="-304800" y="1130300"/>
            <a:ext cx="1720215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51966371"/>
      </p:ext>
    </p:extLst>
  </p:cSld>
  <p:clrMapOvr>
    <a:masterClrMapping/>
  </p:clrMapOvr>
  <p:transition spd="med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>
            <a:spLocks noGrp="1"/>
          </p:cNvSpPr>
          <p:nvPr>
            <p:ph type="body" sz="quarter" idx="13"/>
          </p:nvPr>
        </p:nvSpPr>
        <p:spPr>
          <a:xfrm>
            <a:off x="2387600" y="8953500"/>
            <a:ext cx="19621500" cy="585521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200" i="1"/>
            </a:lvl1pPr>
          </a:lstStyle>
          <a:p>
            <a:r>
              <a:t>–Johnny Appleseed</a:t>
            </a:r>
          </a:p>
        </p:txBody>
      </p:sp>
      <p:sp>
        <p:nvSpPr>
          <p:cNvPr id="94" name="“Type a quote here.”"/>
          <p:cNvSpPr txBox="1">
            <a:spLocks noGrp="1"/>
          </p:cNvSpPr>
          <p:nvPr>
            <p:ph type="body" sz="quarter" idx="14"/>
          </p:nvPr>
        </p:nvSpPr>
        <p:spPr>
          <a:xfrm>
            <a:off x="2387600" y="6076950"/>
            <a:ext cx="19621500" cy="8255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48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“Type a quote here.” </a:t>
            </a:r>
          </a:p>
        </p:txBody>
      </p:sp>
      <p:sp>
        <p:nvSpPr>
          <p:cNvPr id="9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83303782"/>
      </p:ext>
    </p:extLst>
  </p:cSld>
  <p:clrMapOvr>
    <a:masterClrMapping/>
  </p:clrMapOvr>
  <p:transition spd="med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>
            <a:spLocks noGrp="1"/>
          </p:cNvSpPr>
          <p:nvPr>
            <p:ph type="pic" idx="13"/>
          </p:nvPr>
        </p:nvSpPr>
        <p:spPr>
          <a:xfrm>
            <a:off x="0" y="0"/>
            <a:ext cx="24384000" cy="16264467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54069611"/>
      </p:ext>
    </p:extLst>
  </p:cSld>
  <p:clrMapOvr>
    <a:masterClrMapping/>
  </p:clrMapOvr>
  <p:transition spd="med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Rectangle 13"/>
          <p:cNvSpPr/>
          <p:nvPr/>
        </p:nvSpPr>
        <p:spPr>
          <a:xfrm>
            <a:off x="0" y="12582939"/>
            <a:ext cx="2007706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18" name="Straight Connector 17"/>
          <p:cNvSpPr/>
          <p:nvPr/>
        </p:nvSpPr>
        <p:spPr>
          <a:xfrm>
            <a:off x="630733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19" name="Straight Connector 18"/>
          <p:cNvSpPr/>
          <p:nvPr/>
        </p:nvSpPr>
        <p:spPr>
          <a:xfrm>
            <a:off x="630733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2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9876" y="12886440"/>
            <a:ext cx="427952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21" name="Picture Placeholder 8"/>
          <p:cNvSpPr>
            <a:spLocks noGrp="1"/>
          </p:cNvSpPr>
          <p:nvPr>
            <p:ph type="pic" idx="13"/>
          </p:nvPr>
        </p:nvSpPr>
        <p:spPr>
          <a:xfrm>
            <a:off x="12192000" y="0"/>
            <a:ext cx="12192000" cy="13716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22" name="Title Text"/>
          <p:cNvSpPr txBox="1">
            <a:spLocks noGrp="1"/>
          </p:cNvSpPr>
          <p:nvPr>
            <p:ph type="title"/>
          </p:nvPr>
        </p:nvSpPr>
        <p:spPr>
          <a:xfrm>
            <a:off x="2049941" y="5210588"/>
            <a:ext cx="20293225" cy="3294823"/>
          </a:xfrm>
          <a:prstGeom prst="rect">
            <a:avLst/>
          </a:prstGeom>
          <a:effectLst>
            <a:outerShdw blurRad="1270000" dist="635000" dir="5400000" rotWithShape="0">
              <a:srgbClr val="000000">
                <a:alpha val="30000"/>
              </a:srgbClr>
            </a:outerShdw>
          </a:effectLst>
        </p:spPr>
        <p:txBody>
          <a:bodyPr lIns="0" tIns="0" rIns="0" bIns="0" anchor="t"/>
          <a:lstStyle>
            <a:lvl1pPr defTabSz="1828636">
              <a:lnSpc>
                <a:spcPct val="80000"/>
              </a:lnSpc>
              <a:defRPr sz="19200" b="1" spc="-200">
                <a:solidFill>
                  <a:srgbClr val="222222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1pPr>
          </a:lstStyle>
          <a:p>
            <a: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4177485868"/>
      </p:ext>
    </p:extLst>
  </p:cSld>
  <p:clrMapOvr>
    <a:masterClrMapping/>
  </p:clrMapOvr>
  <p:transition spd="med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5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Rectangle 13"/>
          <p:cNvSpPr/>
          <p:nvPr/>
        </p:nvSpPr>
        <p:spPr>
          <a:xfrm>
            <a:off x="22363042" y="12582939"/>
            <a:ext cx="2007707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30" name="Straight Connector 17"/>
          <p:cNvSpPr/>
          <p:nvPr/>
        </p:nvSpPr>
        <p:spPr>
          <a:xfrm>
            <a:off x="22993776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31" name="Straight Connector 18"/>
          <p:cNvSpPr/>
          <p:nvPr/>
        </p:nvSpPr>
        <p:spPr>
          <a:xfrm>
            <a:off x="23395877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3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3152919" y="12886440"/>
            <a:ext cx="427951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09138202"/>
      </p:ext>
    </p:extLst>
  </p:cSld>
  <p:clrMapOvr>
    <a:masterClrMapping/>
  </p:clrMapOvr>
  <p:transition spd="med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6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Rectangle 13"/>
          <p:cNvSpPr/>
          <p:nvPr/>
        </p:nvSpPr>
        <p:spPr>
          <a:xfrm>
            <a:off x="0" y="12582939"/>
            <a:ext cx="2007706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51" name="Straight Connector 17"/>
          <p:cNvSpPr/>
          <p:nvPr/>
        </p:nvSpPr>
        <p:spPr>
          <a:xfrm>
            <a:off x="630733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52" name="Straight Connector 18"/>
          <p:cNvSpPr/>
          <p:nvPr/>
        </p:nvSpPr>
        <p:spPr>
          <a:xfrm>
            <a:off x="630733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5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9876" y="12886440"/>
            <a:ext cx="427952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54" name="Title Text"/>
          <p:cNvSpPr txBox="1">
            <a:spLocks noGrp="1"/>
          </p:cNvSpPr>
          <p:nvPr>
            <p:ph type="title"/>
          </p:nvPr>
        </p:nvSpPr>
        <p:spPr>
          <a:xfrm>
            <a:off x="4057648" y="1893404"/>
            <a:ext cx="18305395" cy="2499691"/>
          </a:xfrm>
          <a:prstGeom prst="rect">
            <a:avLst/>
          </a:prstGeom>
        </p:spPr>
        <p:txBody>
          <a:bodyPr lIns="0" tIns="0" rIns="0" bIns="0" anchor="t"/>
          <a:lstStyle>
            <a:lvl1pPr algn="l" defTabSz="1828636">
              <a:lnSpc>
                <a:spcPct val="80000"/>
              </a:lnSpc>
              <a:defRPr sz="7200" spc="-200">
                <a:solidFill>
                  <a:srgbClr val="222222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978638878"/>
      </p:ext>
    </p:extLst>
  </p:cSld>
  <p:clrMapOvr>
    <a:masterClrMapping/>
  </p:clrMapOvr>
  <p:transition spd="med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941192" y="13081000"/>
            <a:ext cx="488916" cy="471924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8475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1689100" y="355600"/>
            <a:ext cx="21005800" cy="228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1689100" y="3149600"/>
            <a:ext cx="21005800" cy="929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1" r:id="rId9"/>
    <p:sldLayoutId id="2147483662" r:id="rId10"/>
    <p:sldLayoutId id="2147483663" r:id="rId11"/>
    <p:sldLayoutId id="2147483664" r:id="rId12"/>
    <p:sldLayoutId id="2147483666" r:id="rId13"/>
    <p:sldLayoutId id="2147483696" r:id="rId14"/>
  </p:sldLayoutIdLst>
  <p:transition spd="med"/>
  <p:txStyles>
    <p:title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63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127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90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254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317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381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444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508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571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82323" y="4716783"/>
            <a:ext cx="6997334" cy="4912970"/>
          </a:xfrm>
          <a:prstGeom prst="rect">
            <a:avLst/>
          </a:prstGeom>
        </p:spPr>
        <p:txBody>
          <a:bodyPr vert="horz" lIns="228600" tIns="228600" rIns="228600" bIns="22860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869964" y="1589438"/>
            <a:ext cx="11900072" cy="105141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09344" y="640080"/>
            <a:ext cx="7315200" cy="640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9/27/2021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9344" y="12454128"/>
            <a:ext cx="21177504" cy="640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0939760" y="640080"/>
            <a:ext cx="1828800" cy="640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117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95" r:id="rId12"/>
  </p:sldLayoutIdLst>
  <p:txStyles>
    <p:titleStyle>
      <a:lvl1pPr algn="ctr" defTabSz="1828800" rtl="0" eaLnBrk="1" latinLnBrk="0" hangingPunct="1">
        <a:lnSpc>
          <a:spcPct val="85000"/>
        </a:lnSpc>
        <a:spcBef>
          <a:spcPct val="0"/>
        </a:spcBef>
        <a:buNone/>
        <a:defRPr sz="8000" b="0" i="0" kern="1200" cap="none" spc="-30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457200" indent="-457200" algn="l" defTabSz="1828800" rtl="0" eaLnBrk="1" latinLnBrk="0" hangingPunct="1">
        <a:lnSpc>
          <a:spcPct val="120000"/>
        </a:lnSpc>
        <a:spcBef>
          <a:spcPts val="20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36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1371600" indent="-457200" algn="l" defTabSz="18288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32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2286000" indent="-457200" algn="l" defTabSz="18288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28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3200400" indent="-457200" algn="l" defTabSz="18288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2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4114800" indent="-457200" algn="l" defTabSz="18288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24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5029200" indent="-457200" algn="l" defTabSz="18288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24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5943600" indent="-457200" algn="l" defTabSz="18288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24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6858000" indent="-457200" algn="l" defTabSz="18288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2400" kern="120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7772400" indent="-457200" algn="l" defTabSz="18288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2400" kern="120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6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20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1689100" y="355600"/>
            <a:ext cx="21005800" cy="228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1689100" y="3149600"/>
            <a:ext cx="21005800" cy="929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03449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</p:sldLayoutIdLst>
  <p:transition spd="med"/>
  <p:txStyles>
    <p:title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63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127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90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254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317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381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444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508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571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m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chart" Target="../charts/chart7.xml"/><Relationship Id="rId3" Type="http://schemas.openxmlformats.org/officeDocument/2006/relationships/image" Target="../media/image6.png"/><Relationship Id="rId7" Type="http://schemas.openxmlformats.org/officeDocument/2006/relationships/chart" Target="../charts/chart6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Relationship Id="rId6" Type="http://schemas.openxmlformats.org/officeDocument/2006/relationships/hyperlink" Target="https://svgsilh.com/tag/baby-10.html" TargetMode="Externa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1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3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3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3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hyperlink" Target="http://ansp.md/" TargetMode="External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8.xml"/><Relationship Id="rId6" Type="http://schemas.openxmlformats.org/officeDocument/2006/relationships/hyperlink" Target="https://msmps.gov.md/" TargetMode="External"/><Relationship Id="rId5" Type="http://schemas.openxmlformats.org/officeDocument/2006/relationships/hyperlink" Target="https://covidinfo.md/" TargetMode="External"/><Relationship Id="rId4" Type="http://schemas.openxmlformats.org/officeDocument/2006/relationships/hyperlink" Target="https://vaccinare.gov.md/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16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1</a:t>
            </a:fld>
            <a:endParaRPr dirty="0"/>
          </a:p>
        </p:txBody>
      </p:sp>
      <p:sp>
        <p:nvSpPr>
          <p:cNvPr id="200" name="Title 7"/>
          <p:cNvSpPr txBox="1">
            <a:spLocks noGrp="1"/>
          </p:cNvSpPr>
          <p:nvPr>
            <p:ph type="title"/>
          </p:nvPr>
        </p:nvSpPr>
        <p:spPr>
          <a:xfrm>
            <a:off x="2643568" y="4302812"/>
            <a:ext cx="20293222" cy="1679637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defTabSz="731454">
              <a:lnSpc>
                <a:spcPct val="100000"/>
              </a:lnSpc>
              <a:defRPr sz="10160" spc="-105"/>
            </a:pPr>
            <a:r>
              <a:rPr lang="ro-RO" sz="8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Raport săptămânal</a:t>
            </a:r>
            <a:br>
              <a:rPr lang="en-US" sz="9600" dirty="0">
                <a:solidFill>
                  <a:srgbClr val="2424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o-RO" dirty="0"/>
            </a:br>
            <a:endParaRPr dirty="0"/>
          </a:p>
        </p:txBody>
      </p:sp>
      <p:sp>
        <p:nvSpPr>
          <p:cNvPr id="6" name="privind controlul infecției prin Coronavirusul de tip nou">
            <a:extLst>
              <a:ext uri="{FF2B5EF4-FFF2-40B4-BE49-F238E27FC236}">
                <a16:creationId xmlns:a16="http://schemas.microsoft.com/office/drawing/2014/main" id="{79E47754-E517-4DC4-8A85-377B590E40E8}"/>
              </a:ext>
            </a:extLst>
          </p:cNvPr>
          <p:cNvSpPr txBox="1"/>
          <p:nvPr/>
        </p:nvSpPr>
        <p:spPr>
          <a:xfrm>
            <a:off x="1447210" y="6858000"/>
            <a:ext cx="21489580" cy="20005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 anchor="ctr">
            <a:spAutoFit/>
          </a:bodyPr>
          <a:lstStyle/>
          <a:p>
            <a:pPr defTabSz="457200">
              <a:lnSpc>
                <a:spcPts val="7800"/>
              </a:lnSpc>
              <a:defRPr sz="4900" b="0"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ro-MD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Situația epidemiologică privind infecția COVID-19 </a:t>
            </a:r>
          </a:p>
          <a:p>
            <a:pPr defTabSz="457200">
              <a:lnSpc>
                <a:spcPts val="7800"/>
              </a:lnSpc>
              <a:defRPr sz="4900" b="0"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ro-MD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și Procesul de vaccinare împotriva COVID-19</a:t>
            </a:r>
          </a:p>
        </p:txBody>
      </p:sp>
      <p:pic>
        <p:nvPicPr>
          <p:cNvPr id="8" name="Imagine 7">
            <a:extLst>
              <a:ext uri="{FF2B5EF4-FFF2-40B4-BE49-F238E27FC236}">
                <a16:creationId xmlns:a16="http://schemas.microsoft.com/office/drawing/2014/main" id="{2037A3F0-CB72-4939-9FF4-2002337C30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10624" y="631138"/>
            <a:ext cx="8155360" cy="2796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168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Title 1"/>
          <p:cNvSpPr txBox="1">
            <a:spLocks noGrp="1"/>
          </p:cNvSpPr>
          <p:nvPr>
            <p:ph type="title"/>
          </p:nvPr>
        </p:nvSpPr>
        <p:spPr>
          <a:xfrm>
            <a:off x="4133162" y="1719354"/>
            <a:ext cx="11899174" cy="2499692"/>
          </a:xfrm>
          <a:prstGeom prst="rect">
            <a:avLst/>
          </a:prstGeom>
        </p:spPr>
        <p:txBody>
          <a:bodyPr>
            <a:normAutofit/>
          </a:bodyPr>
          <a:lstStyle>
            <a:lvl1pPr defTabSz="1755490">
              <a:defRPr sz="9600" spc="-266"/>
            </a:lvl1pPr>
          </a:lstStyle>
          <a:p>
            <a:r>
              <a:rPr lang="ro-RO" sz="6000" b="1" dirty="0">
                <a:solidFill>
                  <a:srgbClr val="1D46F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COVID-19 (26.09.2021)</a:t>
            </a:r>
            <a:r>
              <a:rPr lang="en-US" sz="6600" b="1" dirty="0">
                <a:solidFill>
                  <a:srgbClr val="1D46F3"/>
                </a:solidFill>
                <a:latin typeface="Open Sans"/>
              </a:rPr>
              <a:t> </a:t>
            </a:r>
            <a:r>
              <a:rPr lang="ro-RO" sz="6600" b="1" dirty="0">
                <a:solidFill>
                  <a:srgbClr val="1D46F3"/>
                </a:solidFill>
                <a:latin typeface="Open Sans"/>
              </a:rPr>
              <a:t> </a:t>
            </a:r>
            <a:endParaRPr sz="6600" b="1" dirty="0">
              <a:solidFill>
                <a:srgbClr val="1D46F3"/>
              </a:solidFill>
              <a:latin typeface="Open Sans"/>
            </a:endParaRPr>
          </a:p>
        </p:txBody>
      </p:sp>
      <p:grpSp>
        <p:nvGrpSpPr>
          <p:cNvPr id="17" name="Group 8">
            <a:extLst>
              <a:ext uri="{FF2B5EF4-FFF2-40B4-BE49-F238E27FC236}">
                <a16:creationId xmlns:a16="http://schemas.microsoft.com/office/drawing/2014/main" id="{56A258CB-139F-4E6B-8F98-5BBC209C651C}"/>
              </a:ext>
            </a:extLst>
          </p:cNvPr>
          <p:cNvGrpSpPr/>
          <p:nvPr/>
        </p:nvGrpSpPr>
        <p:grpSpPr>
          <a:xfrm>
            <a:off x="3976738" y="3922528"/>
            <a:ext cx="17915936" cy="1200329"/>
            <a:chOff x="-155974" y="-62160"/>
            <a:chExt cx="17864383" cy="2412745"/>
          </a:xfrm>
        </p:grpSpPr>
        <p:grpSp>
          <p:nvGrpSpPr>
            <p:cNvPr id="18" name="Rectangle 4">
              <a:extLst>
                <a:ext uri="{FF2B5EF4-FFF2-40B4-BE49-F238E27FC236}">
                  <a16:creationId xmlns:a16="http://schemas.microsoft.com/office/drawing/2014/main" id="{50284CCE-8127-4389-824B-58E0033A15DD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22" name="Rectangle">
                <a:extLst>
                  <a:ext uri="{FF2B5EF4-FFF2-40B4-BE49-F238E27FC236}">
                    <a16:creationId xmlns:a16="http://schemas.microsoft.com/office/drawing/2014/main" id="{73037A3B-DFD1-4006-9F77-0705E52E4D88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40" tIns="91440" rIns="91440" bIns="91440" numCol="1" anchor="ctr">
                <a:noAutofit/>
              </a:bodyPr>
              <a:lstStyle/>
              <a:p>
                <a:pPr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sz="2000" dirty="0"/>
              </a:p>
            </p:txBody>
          </p:sp>
          <p:sp>
            <p:nvSpPr>
              <p:cNvPr id="23" name="cazuri noi înregistrate astăzi">
                <a:extLst>
                  <a:ext uri="{FF2B5EF4-FFF2-40B4-BE49-F238E27FC236}">
                    <a16:creationId xmlns:a16="http://schemas.microsoft.com/office/drawing/2014/main" id="{13C89367-86C4-469E-9D30-D18C22FF0479}"/>
                  </a:ext>
                </a:extLst>
              </p:cNvPr>
              <p:cNvSpPr/>
              <p:nvPr/>
            </p:nvSpPr>
            <p:spPr>
              <a:xfrm>
                <a:off x="6731592" y="338456"/>
                <a:ext cx="10752129" cy="160849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40" tIns="91440" rIns="91440" bIns="91440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sz="4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Numărul total de cazuri</a:t>
                </a:r>
                <a:endParaRPr sz="4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19" name="Rectangle 5">
              <a:extLst>
                <a:ext uri="{FF2B5EF4-FFF2-40B4-BE49-F238E27FC236}">
                  <a16:creationId xmlns:a16="http://schemas.microsoft.com/office/drawing/2014/main" id="{A984A1AD-6970-40C9-8AD1-407F741D8593}"/>
                </a:ext>
              </a:extLst>
            </p:cNvPr>
            <p:cNvGrpSpPr/>
            <p:nvPr/>
          </p:nvGrpSpPr>
          <p:grpSpPr>
            <a:xfrm>
              <a:off x="-155974" y="-62160"/>
              <a:ext cx="6152973" cy="2412745"/>
              <a:chOff x="-155975" y="-65171"/>
              <a:chExt cx="6152972" cy="2412742"/>
            </a:xfrm>
          </p:grpSpPr>
          <p:sp>
            <p:nvSpPr>
              <p:cNvPr id="20" name="Rectangle">
                <a:extLst>
                  <a:ext uri="{FF2B5EF4-FFF2-40B4-BE49-F238E27FC236}">
                    <a16:creationId xmlns:a16="http://schemas.microsoft.com/office/drawing/2014/main" id="{6D16EC0D-7E64-4D1A-9A89-FBE14E8BE909}"/>
                  </a:ext>
                </a:extLst>
              </p:cNvPr>
              <p:cNvSpPr/>
              <p:nvPr/>
            </p:nvSpPr>
            <p:spPr>
              <a:xfrm>
                <a:off x="-155975" y="-3"/>
                <a:ext cx="6088440" cy="2282401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40" tIns="91440" rIns="91440" bIns="91440" numCol="1" anchor="ctr">
                <a:noAutofit/>
              </a:bodyPr>
              <a:lstStyle/>
              <a:p>
                <a:pPr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sz="2000" dirty="0"/>
              </a:p>
            </p:txBody>
          </p:sp>
          <p:sp>
            <p:nvSpPr>
              <p:cNvPr id="21" name="+156">
                <a:extLst>
                  <a:ext uri="{FF2B5EF4-FFF2-40B4-BE49-F238E27FC236}">
                    <a16:creationId xmlns:a16="http://schemas.microsoft.com/office/drawing/2014/main" id="{C3830ABB-261A-47FC-B222-D49394DEC9FD}"/>
                  </a:ext>
                </a:extLst>
              </p:cNvPr>
              <p:cNvSpPr/>
              <p:nvPr/>
            </p:nvSpPr>
            <p:spPr>
              <a:xfrm>
                <a:off x="484559" y="-65171"/>
                <a:ext cx="5512438" cy="241274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40" tIns="91440" rIns="91440" bIns="91440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MD" sz="6600" b="1" dirty="0">
                    <a:solidFill>
                      <a:schemeClr val="bg1"/>
                    </a:solidFill>
                  </a:rPr>
                  <a:t>289.025</a:t>
                </a:r>
                <a:endParaRPr sz="6600"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45" name="Group 8">
            <a:extLst>
              <a:ext uri="{FF2B5EF4-FFF2-40B4-BE49-F238E27FC236}">
                <a16:creationId xmlns:a16="http://schemas.microsoft.com/office/drawing/2014/main" id="{182FB8CB-7888-46CC-AD36-BBF03E2C5114}"/>
              </a:ext>
            </a:extLst>
          </p:cNvPr>
          <p:cNvGrpSpPr/>
          <p:nvPr/>
        </p:nvGrpSpPr>
        <p:grpSpPr>
          <a:xfrm>
            <a:off x="4133162" y="5322675"/>
            <a:ext cx="17759512" cy="1200329"/>
            <a:chOff x="0" y="-62160"/>
            <a:chExt cx="17708409" cy="2412745"/>
          </a:xfrm>
        </p:grpSpPr>
        <p:grpSp>
          <p:nvGrpSpPr>
            <p:cNvPr id="46" name="Rectangle 4">
              <a:extLst>
                <a:ext uri="{FF2B5EF4-FFF2-40B4-BE49-F238E27FC236}">
                  <a16:creationId xmlns:a16="http://schemas.microsoft.com/office/drawing/2014/main" id="{0B88F2AC-851B-435F-9310-AFF9CA7E02BF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50" name="Rectangle">
                <a:extLst>
                  <a:ext uri="{FF2B5EF4-FFF2-40B4-BE49-F238E27FC236}">
                    <a16:creationId xmlns:a16="http://schemas.microsoft.com/office/drawing/2014/main" id="{CFE505BA-F8B1-40E1-93A7-5E8282D3E83F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40" tIns="91440" rIns="91440" bIns="91440" numCol="1" anchor="ctr">
                <a:noAutofit/>
              </a:bodyPr>
              <a:lstStyle/>
              <a:p>
                <a:pPr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sz="2000" dirty="0"/>
              </a:p>
            </p:txBody>
          </p:sp>
          <p:sp>
            <p:nvSpPr>
              <p:cNvPr id="51" name="cazuri noi înregistrate astăzi">
                <a:extLst>
                  <a:ext uri="{FF2B5EF4-FFF2-40B4-BE49-F238E27FC236}">
                    <a16:creationId xmlns:a16="http://schemas.microsoft.com/office/drawing/2014/main" id="{69C4FDB1-7BB5-4125-BA31-F04F17B8F54D}"/>
                  </a:ext>
                </a:extLst>
              </p:cNvPr>
              <p:cNvSpPr/>
              <p:nvPr/>
            </p:nvSpPr>
            <p:spPr>
              <a:xfrm>
                <a:off x="6731592" y="338456"/>
                <a:ext cx="10752129" cy="160849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40" tIns="91440" rIns="91440" bIns="91440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sz="4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Persoane vindecate</a:t>
                </a:r>
              </a:p>
            </p:txBody>
          </p:sp>
        </p:grpSp>
        <p:grpSp>
          <p:nvGrpSpPr>
            <p:cNvPr id="47" name="Rectangle 5">
              <a:extLst>
                <a:ext uri="{FF2B5EF4-FFF2-40B4-BE49-F238E27FC236}">
                  <a16:creationId xmlns:a16="http://schemas.microsoft.com/office/drawing/2014/main" id="{EB4757ED-FCD5-4A16-A8D9-CD93EC15ADC9}"/>
                </a:ext>
              </a:extLst>
            </p:cNvPr>
            <p:cNvGrpSpPr/>
            <p:nvPr/>
          </p:nvGrpSpPr>
          <p:grpSpPr>
            <a:xfrm>
              <a:off x="0" y="-62160"/>
              <a:ext cx="6088441" cy="2412745"/>
              <a:chOff x="-1" y="-65171"/>
              <a:chExt cx="6088440" cy="2412742"/>
            </a:xfrm>
          </p:grpSpPr>
          <p:sp>
            <p:nvSpPr>
              <p:cNvPr id="48" name="Rectangle">
                <a:extLst>
                  <a:ext uri="{FF2B5EF4-FFF2-40B4-BE49-F238E27FC236}">
                    <a16:creationId xmlns:a16="http://schemas.microsoft.com/office/drawing/2014/main" id="{177E6050-E935-40B8-940B-18A000C30DD6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40" tIns="91440" rIns="91440" bIns="91440" numCol="1" anchor="ctr">
                <a:noAutofit/>
              </a:bodyPr>
              <a:lstStyle/>
              <a:p>
                <a:pPr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sz="2000" dirty="0"/>
              </a:p>
            </p:txBody>
          </p:sp>
          <p:sp>
            <p:nvSpPr>
              <p:cNvPr id="49" name="+156">
                <a:extLst>
                  <a:ext uri="{FF2B5EF4-FFF2-40B4-BE49-F238E27FC236}">
                    <a16:creationId xmlns:a16="http://schemas.microsoft.com/office/drawing/2014/main" id="{4DC4A1FF-5B92-4BC4-97AA-AA2FCF591E30}"/>
                  </a:ext>
                </a:extLst>
              </p:cNvPr>
              <p:cNvSpPr/>
              <p:nvPr/>
            </p:nvSpPr>
            <p:spPr>
              <a:xfrm>
                <a:off x="484559" y="-65171"/>
                <a:ext cx="5512438" cy="241274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40" tIns="91440" rIns="91440" bIns="91440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en-US" sz="6600" b="1" dirty="0">
                    <a:solidFill>
                      <a:schemeClr val="bg1"/>
                    </a:solidFill>
                  </a:rPr>
                  <a:t>2</a:t>
                </a:r>
                <a:r>
                  <a:rPr lang="ro-MD" sz="6600" b="1" dirty="0">
                    <a:solidFill>
                      <a:schemeClr val="bg1"/>
                    </a:solidFill>
                  </a:rPr>
                  <a:t>73</a:t>
                </a:r>
                <a:r>
                  <a:rPr lang="en-US" sz="6600" b="1" dirty="0">
                    <a:solidFill>
                      <a:schemeClr val="bg1"/>
                    </a:solidFill>
                  </a:rPr>
                  <a:t>.</a:t>
                </a:r>
                <a:r>
                  <a:rPr lang="ro-MD" sz="6600" b="1" dirty="0">
                    <a:solidFill>
                      <a:schemeClr val="bg1"/>
                    </a:solidFill>
                  </a:rPr>
                  <a:t>259</a:t>
                </a:r>
                <a:endParaRPr lang="ro-RO" sz="6600"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52" name="Group 8">
            <a:extLst>
              <a:ext uri="{FF2B5EF4-FFF2-40B4-BE49-F238E27FC236}">
                <a16:creationId xmlns:a16="http://schemas.microsoft.com/office/drawing/2014/main" id="{EEC5439C-0F3F-4545-9A06-80BBCF88EE3C}"/>
              </a:ext>
            </a:extLst>
          </p:cNvPr>
          <p:cNvGrpSpPr/>
          <p:nvPr/>
        </p:nvGrpSpPr>
        <p:grpSpPr>
          <a:xfrm>
            <a:off x="4133162" y="6739968"/>
            <a:ext cx="17759512" cy="1200329"/>
            <a:chOff x="0" y="-62160"/>
            <a:chExt cx="17708409" cy="2412745"/>
          </a:xfrm>
        </p:grpSpPr>
        <p:grpSp>
          <p:nvGrpSpPr>
            <p:cNvPr id="53" name="Rectangle 4">
              <a:extLst>
                <a:ext uri="{FF2B5EF4-FFF2-40B4-BE49-F238E27FC236}">
                  <a16:creationId xmlns:a16="http://schemas.microsoft.com/office/drawing/2014/main" id="{1AD2E764-28E2-464D-A797-2CF0D2C9F528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57" name="Rectangle">
                <a:extLst>
                  <a:ext uri="{FF2B5EF4-FFF2-40B4-BE49-F238E27FC236}">
                    <a16:creationId xmlns:a16="http://schemas.microsoft.com/office/drawing/2014/main" id="{8259D65F-5FF4-4861-BC5C-A470683DBF5E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40" tIns="91440" rIns="91440" bIns="91440" numCol="1" anchor="ctr">
                <a:noAutofit/>
              </a:bodyPr>
              <a:lstStyle/>
              <a:p>
                <a:pPr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sz="2000" dirty="0"/>
              </a:p>
            </p:txBody>
          </p:sp>
          <p:sp>
            <p:nvSpPr>
              <p:cNvPr id="58" name="cazuri noi înregistrate astăzi">
                <a:extLst>
                  <a:ext uri="{FF2B5EF4-FFF2-40B4-BE49-F238E27FC236}">
                    <a16:creationId xmlns:a16="http://schemas.microsoft.com/office/drawing/2014/main" id="{E2E4A000-B9FF-4488-B8FF-05C4D23C21BA}"/>
                  </a:ext>
                </a:extLst>
              </p:cNvPr>
              <p:cNvSpPr/>
              <p:nvPr/>
            </p:nvSpPr>
            <p:spPr>
              <a:xfrm>
                <a:off x="6731592" y="338456"/>
                <a:ext cx="10752129" cy="160849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40" tIns="91440" rIns="91440" bIns="91440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sz="4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Total decese</a:t>
                </a:r>
              </a:p>
            </p:txBody>
          </p:sp>
        </p:grpSp>
        <p:grpSp>
          <p:nvGrpSpPr>
            <p:cNvPr id="54" name="Rectangle 5">
              <a:extLst>
                <a:ext uri="{FF2B5EF4-FFF2-40B4-BE49-F238E27FC236}">
                  <a16:creationId xmlns:a16="http://schemas.microsoft.com/office/drawing/2014/main" id="{7719E4E3-8C70-422A-8EE2-0E3FA95951C8}"/>
                </a:ext>
              </a:extLst>
            </p:cNvPr>
            <p:cNvGrpSpPr/>
            <p:nvPr/>
          </p:nvGrpSpPr>
          <p:grpSpPr>
            <a:xfrm>
              <a:off x="0" y="-62160"/>
              <a:ext cx="6088441" cy="2412745"/>
              <a:chOff x="-1" y="-65171"/>
              <a:chExt cx="6088440" cy="2412742"/>
            </a:xfrm>
          </p:grpSpPr>
          <p:sp>
            <p:nvSpPr>
              <p:cNvPr id="55" name="Rectangle">
                <a:extLst>
                  <a:ext uri="{FF2B5EF4-FFF2-40B4-BE49-F238E27FC236}">
                    <a16:creationId xmlns:a16="http://schemas.microsoft.com/office/drawing/2014/main" id="{DED7626F-8198-4AC3-983F-5534FA5E4BB5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40" tIns="91440" rIns="91440" bIns="91440" numCol="1" anchor="ctr">
                <a:noAutofit/>
              </a:bodyPr>
              <a:lstStyle/>
              <a:p>
                <a:pPr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sz="2000" dirty="0"/>
              </a:p>
            </p:txBody>
          </p:sp>
          <p:sp>
            <p:nvSpPr>
              <p:cNvPr id="56" name="+156">
                <a:extLst>
                  <a:ext uri="{FF2B5EF4-FFF2-40B4-BE49-F238E27FC236}">
                    <a16:creationId xmlns:a16="http://schemas.microsoft.com/office/drawing/2014/main" id="{4CEB1DE0-29DB-4B25-B174-E2C44451B940}"/>
                  </a:ext>
                </a:extLst>
              </p:cNvPr>
              <p:cNvSpPr/>
              <p:nvPr/>
            </p:nvSpPr>
            <p:spPr>
              <a:xfrm>
                <a:off x="484559" y="-65171"/>
                <a:ext cx="5512438" cy="241274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40" tIns="91440" rIns="91440" bIns="91440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en-US" sz="6600" b="1" dirty="0">
                    <a:solidFill>
                      <a:schemeClr val="bg1"/>
                    </a:solidFill>
                  </a:rPr>
                  <a:t>6.</a:t>
                </a:r>
                <a:r>
                  <a:rPr lang="ro-MD" sz="6600" b="1" dirty="0">
                    <a:solidFill>
                      <a:schemeClr val="bg1"/>
                    </a:solidFill>
                  </a:rPr>
                  <a:t>695</a:t>
                </a:r>
                <a:endParaRPr lang="en-US" sz="6600"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59" name="Group 8">
            <a:extLst>
              <a:ext uri="{FF2B5EF4-FFF2-40B4-BE49-F238E27FC236}">
                <a16:creationId xmlns:a16="http://schemas.microsoft.com/office/drawing/2014/main" id="{35157A51-F592-449C-B715-F1006E43F5F4}"/>
              </a:ext>
            </a:extLst>
          </p:cNvPr>
          <p:cNvGrpSpPr/>
          <p:nvPr/>
        </p:nvGrpSpPr>
        <p:grpSpPr>
          <a:xfrm>
            <a:off x="4133162" y="8155761"/>
            <a:ext cx="17759512" cy="1200329"/>
            <a:chOff x="0" y="-62160"/>
            <a:chExt cx="17708409" cy="2412745"/>
          </a:xfrm>
        </p:grpSpPr>
        <p:grpSp>
          <p:nvGrpSpPr>
            <p:cNvPr id="60" name="Rectangle 4">
              <a:extLst>
                <a:ext uri="{FF2B5EF4-FFF2-40B4-BE49-F238E27FC236}">
                  <a16:creationId xmlns:a16="http://schemas.microsoft.com/office/drawing/2014/main" id="{F8FEFA46-AD02-4594-838A-3B4832FA98B3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64" name="Rectangle">
                <a:extLst>
                  <a:ext uri="{FF2B5EF4-FFF2-40B4-BE49-F238E27FC236}">
                    <a16:creationId xmlns:a16="http://schemas.microsoft.com/office/drawing/2014/main" id="{AFDA612F-C776-43D8-8ECE-04D1A0F0053E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40" tIns="91440" rIns="91440" bIns="91440" numCol="1" anchor="ctr">
                <a:noAutofit/>
              </a:bodyPr>
              <a:lstStyle/>
              <a:p>
                <a:pPr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sz="2000" dirty="0"/>
              </a:p>
            </p:txBody>
          </p:sp>
          <p:sp>
            <p:nvSpPr>
              <p:cNvPr id="65" name="cazuri noi înregistrate astăzi">
                <a:extLst>
                  <a:ext uri="{FF2B5EF4-FFF2-40B4-BE49-F238E27FC236}">
                    <a16:creationId xmlns:a16="http://schemas.microsoft.com/office/drawing/2014/main" id="{E0AADA8B-B481-40AE-A402-B8E48DB46249}"/>
                  </a:ext>
                </a:extLst>
              </p:cNvPr>
              <p:cNvSpPr/>
              <p:nvPr/>
            </p:nvSpPr>
            <p:spPr>
              <a:xfrm>
                <a:off x="6731592" y="338456"/>
                <a:ext cx="10752129" cy="160849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40" tIns="91440" rIns="91440" bIns="91440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MD" sz="4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Cazuri active</a:t>
                </a:r>
              </a:p>
            </p:txBody>
          </p:sp>
        </p:grpSp>
        <p:grpSp>
          <p:nvGrpSpPr>
            <p:cNvPr id="61" name="Rectangle 5">
              <a:extLst>
                <a:ext uri="{FF2B5EF4-FFF2-40B4-BE49-F238E27FC236}">
                  <a16:creationId xmlns:a16="http://schemas.microsoft.com/office/drawing/2014/main" id="{4B07300D-8EE1-4DE9-ABC4-4FA9F32A123D}"/>
                </a:ext>
              </a:extLst>
            </p:cNvPr>
            <p:cNvGrpSpPr/>
            <p:nvPr/>
          </p:nvGrpSpPr>
          <p:grpSpPr>
            <a:xfrm>
              <a:off x="0" y="-62160"/>
              <a:ext cx="6088441" cy="2412745"/>
              <a:chOff x="-1" y="-65171"/>
              <a:chExt cx="6088440" cy="2412742"/>
            </a:xfrm>
          </p:grpSpPr>
          <p:sp>
            <p:nvSpPr>
              <p:cNvPr id="62" name="Rectangle">
                <a:extLst>
                  <a:ext uri="{FF2B5EF4-FFF2-40B4-BE49-F238E27FC236}">
                    <a16:creationId xmlns:a16="http://schemas.microsoft.com/office/drawing/2014/main" id="{7CC28874-626A-4603-AE2D-2FD8D4CC5B77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40" tIns="91440" rIns="91440" bIns="91440" numCol="1" anchor="ctr">
                <a:noAutofit/>
              </a:bodyPr>
              <a:lstStyle/>
              <a:p>
                <a:pPr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sz="2000" dirty="0"/>
              </a:p>
            </p:txBody>
          </p:sp>
          <p:sp>
            <p:nvSpPr>
              <p:cNvPr id="63" name="+156">
                <a:extLst>
                  <a:ext uri="{FF2B5EF4-FFF2-40B4-BE49-F238E27FC236}">
                    <a16:creationId xmlns:a16="http://schemas.microsoft.com/office/drawing/2014/main" id="{CA173BB5-F28D-4D8C-941A-57A597238811}"/>
                  </a:ext>
                </a:extLst>
              </p:cNvPr>
              <p:cNvSpPr/>
              <p:nvPr/>
            </p:nvSpPr>
            <p:spPr>
              <a:xfrm>
                <a:off x="484559" y="-65171"/>
                <a:ext cx="5512438" cy="241274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40" tIns="91440" rIns="91440" bIns="91440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MD" sz="6600" b="1" dirty="0">
                    <a:solidFill>
                      <a:schemeClr val="bg1"/>
                    </a:solidFill>
                  </a:rPr>
                  <a:t>9071</a:t>
                </a:r>
              </a:p>
            </p:txBody>
          </p:sp>
        </p:grpSp>
      </p:grpSp>
      <p:grpSp>
        <p:nvGrpSpPr>
          <p:cNvPr id="73" name="Group 8">
            <a:extLst>
              <a:ext uri="{FF2B5EF4-FFF2-40B4-BE49-F238E27FC236}">
                <a16:creationId xmlns:a16="http://schemas.microsoft.com/office/drawing/2014/main" id="{5691C666-8DDA-4451-BB36-0ECA49DB078B}"/>
              </a:ext>
            </a:extLst>
          </p:cNvPr>
          <p:cNvGrpSpPr/>
          <p:nvPr/>
        </p:nvGrpSpPr>
        <p:grpSpPr>
          <a:xfrm>
            <a:off x="4133162" y="9602476"/>
            <a:ext cx="17759512" cy="1200329"/>
            <a:chOff x="0" y="-62160"/>
            <a:chExt cx="17708409" cy="2412745"/>
          </a:xfrm>
        </p:grpSpPr>
        <p:grpSp>
          <p:nvGrpSpPr>
            <p:cNvPr id="74" name="Rectangle 4">
              <a:extLst>
                <a:ext uri="{FF2B5EF4-FFF2-40B4-BE49-F238E27FC236}">
                  <a16:creationId xmlns:a16="http://schemas.microsoft.com/office/drawing/2014/main" id="{F5AD7BE7-B63F-4700-B513-A1220EE94007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78" name="Rectangle">
                <a:extLst>
                  <a:ext uri="{FF2B5EF4-FFF2-40B4-BE49-F238E27FC236}">
                    <a16:creationId xmlns:a16="http://schemas.microsoft.com/office/drawing/2014/main" id="{DE25B3F2-252F-436D-9A61-872CA96173E6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40" tIns="91440" rIns="91440" bIns="91440" numCol="1" anchor="ctr">
                <a:noAutofit/>
              </a:bodyPr>
              <a:lstStyle/>
              <a:p>
                <a:pPr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sz="2000" dirty="0"/>
              </a:p>
            </p:txBody>
          </p:sp>
          <p:sp>
            <p:nvSpPr>
              <p:cNvPr id="79" name="cazuri noi înregistrate astăzi">
                <a:extLst>
                  <a:ext uri="{FF2B5EF4-FFF2-40B4-BE49-F238E27FC236}">
                    <a16:creationId xmlns:a16="http://schemas.microsoft.com/office/drawing/2014/main" id="{576EF561-A8E0-4E3C-881E-84ECDA323313}"/>
                  </a:ext>
                </a:extLst>
              </p:cNvPr>
              <p:cNvSpPr/>
              <p:nvPr/>
            </p:nvSpPr>
            <p:spPr>
              <a:xfrm>
                <a:off x="6731592" y="338456"/>
                <a:ext cx="10752129" cy="160849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40" tIns="91440" rIns="91440" bIns="91440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pt-BR" sz="4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Pacienți în stare extrem de gravă</a:t>
                </a:r>
              </a:p>
            </p:txBody>
          </p:sp>
        </p:grpSp>
        <p:grpSp>
          <p:nvGrpSpPr>
            <p:cNvPr id="75" name="Rectangle 5">
              <a:extLst>
                <a:ext uri="{FF2B5EF4-FFF2-40B4-BE49-F238E27FC236}">
                  <a16:creationId xmlns:a16="http://schemas.microsoft.com/office/drawing/2014/main" id="{C7E53341-7224-4B82-8FF6-E388EF14AC75}"/>
                </a:ext>
              </a:extLst>
            </p:cNvPr>
            <p:cNvGrpSpPr/>
            <p:nvPr/>
          </p:nvGrpSpPr>
          <p:grpSpPr>
            <a:xfrm>
              <a:off x="0" y="-62160"/>
              <a:ext cx="6088441" cy="2412745"/>
              <a:chOff x="-1" y="-65171"/>
              <a:chExt cx="6088440" cy="2412742"/>
            </a:xfrm>
          </p:grpSpPr>
          <p:sp>
            <p:nvSpPr>
              <p:cNvPr id="76" name="Rectangle">
                <a:extLst>
                  <a:ext uri="{FF2B5EF4-FFF2-40B4-BE49-F238E27FC236}">
                    <a16:creationId xmlns:a16="http://schemas.microsoft.com/office/drawing/2014/main" id="{FFDCCE2E-776E-4C1F-9C86-D7DD5A455CEF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40" tIns="91440" rIns="91440" bIns="91440" numCol="1" anchor="ctr">
                <a:noAutofit/>
              </a:bodyPr>
              <a:lstStyle/>
              <a:p>
                <a:pPr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sz="2000" dirty="0"/>
              </a:p>
            </p:txBody>
          </p:sp>
          <p:sp>
            <p:nvSpPr>
              <p:cNvPr id="77" name="+156">
                <a:extLst>
                  <a:ext uri="{FF2B5EF4-FFF2-40B4-BE49-F238E27FC236}">
                    <a16:creationId xmlns:a16="http://schemas.microsoft.com/office/drawing/2014/main" id="{3A4CFCE8-BE0F-49EE-9430-A88FC6F6BDEC}"/>
                  </a:ext>
                </a:extLst>
              </p:cNvPr>
              <p:cNvSpPr/>
              <p:nvPr/>
            </p:nvSpPr>
            <p:spPr>
              <a:xfrm>
                <a:off x="484559" y="-65171"/>
                <a:ext cx="5512438" cy="241274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40" tIns="91440" rIns="91440" bIns="91440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MD" sz="6600" b="1" dirty="0">
                    <a:solidFill>
                      <a:schemeClr val="bg1"/>
                    </a:solidFill>
                  </a:rPr>
                  <a:t>149</a:t>
                </a:r>
                <a:endParaRPr lang="en-US" sz="6600" b="1" dirty="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8BFD4C06-E706-4865-B28F-C1592AB22B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509500"/>
            <a:ext cx="2087033" cy="120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9866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DB03AD-49CD-3249-9CF8-32005526DD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MD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Indicatori COVID</a:t>
            </a:r>
            <a:br>
              <a:rPr lang="en-MD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o-MD" sz="6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26.09.2021</a:t>
            </a:r>
            <a:endParaRPr lang="en-MD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F11ADA-3820-3543-A292-C7E3A49C3B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00508" y="685801"/>
            <a:ext cx="15083492" cy="12472746"/>
          </a:xfrm>
        </p:spPr>
        <p:txBody>
          <a:bodyPr>
            <a:normAutofit/>
          </a:bodyPr>
          <a:lstStyle/>
          <a:p>
            <a:r>
              <a:rPr lang="en-MD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Incidența ultimele </a:t>
            </a:r>
            <a:r>
              <a:rPr lang="ro-MD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en-MD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zile – </a:t>
            </a:r>
            <a:r>
              <a:rPr lang="ro-MD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211</a:t>
            </a:r>
            <a:r>
              <a:rPr lang="en-MD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cazuri la 100 mii persoane</a:t>
            </a:r>
          </a:p>
          <a:p>
            <a:r>
              <a:rPr lang="en-MD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Incidența totală – </a:t>
            </a:r>
            <a:r>
              <a:rPr lang="ro-MD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o-MD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320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MD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cazuri la 100 mii persoane</a:t>
            </a:r>
          </a:p>
          <a:p>
            <a:r>
              <a:rPr lang="en-MD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Mortalitatea ultimele </a:t>
            </a:r>
            <a:r>
              <a:rPr lang="ro-MD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en-MD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zile – </a:t>
            </a:r>
            <a:r>
              <a:rPr lang="ro-MD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2.9</a:t>
            </a:r>
            <a:r>
              <a:rPr lang="en-MD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deces</a:t>
            </a:r>
            <a:r>
              <a:rPr lang="ro-MD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MD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 100 mii persoane</a:t>
            </a:r>
          </a:p>
          <a:p>
            <a:r>
              <a:rPr lang="en-MD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Mortalitatea totală – 1</a:t>
            </a:r>
            <a:r>
              <a:rPr lang="ro-MD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93</a:t>
            </a:r>
            <a:r>
              <a:rPr lang="ro-RO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MD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decese la 100 mii persoane</a:t>
            </a:r>
          </a:p>
          <a:p>
            <a:r>
              <a:rPr lang="en-MD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Rata fatalității ultimele </a:t>
            </a:r>
            <a:r>
              <a:rPr lang="ro-MD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en-MD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zile – </a:t>
            </a:r>
            <a:r>
              <a:rPr lang="ro-MD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1.37 </a:t>
            </a:r>
            <a:r>
              <a:rPr lang="en-MD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decese la 100 de cazuri</a:t>
            </a:r>
          </a:p>
          <a:p>
            <a:r>
              <a:rPr lang="en-MD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Rata fatalității totală – 2.</a:t>
            </a:r>
            <a:r>
              <a:rPr lang="ro-MD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MD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decese la 100 de cazuri</a:t>
            </a:r>
          </a:p>
          <a:p>
            <a:r>
              <a:rPr lang="en-MD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Forme grave – </a:t>
            </a:r>
            <a:r>
              <a:rPr lang="ro-MD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o-MD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MD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</a:p>
          <a:p>
            <a:r>
              <a:rPr lang="en-MD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Forme medii – </a:t>
            </a:r>
            <a:r>
              <a:rPr lang="ro-MD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o-MD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MD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</a:p>
          <a:p>
            <a:r>
              <a:rPr lang="en-MD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Forme ușoare și asimptomatici – 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ro-MD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o-MD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en-MD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</a:p>
          <a:p>
            <a:r>
              <a:rPr lang="en-MD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Media cazurilor ultimele </a:t>
            </a:r>
            <a:r>
              <a:rPr lang="ro-MD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en-MD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zile – </a:t>
            </a:r>
            <a:r>
              <a:rPr lang="ro-MD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1046 </a:t>
            </a:r>
            <a:r>
              <a:rPr lang="en-MD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cazuri</a:t>
            </a:r>
          </a:p>
          <a:p>
            <a:r>
              <a:rPr lang="en-MD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Rt ultimele </a:t>
            </a:r>
            <a:r>
              <a:rPr lang="ro-MD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en-MD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zile </a:t>
            </a:r>
            <a:r>
              <a:rPr lang="en-MD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(numărul de reproducție efectiv/rata de contagiozitate) </a:t>
            </a:r>
            <a:r>
              <a:rPr lang="en-MD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o-RO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0.</a:t>
            </a:r>
            <a:r>
              <a:rPr lang="ro-MD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98</a:t>
            </a:r>
            <a:endParaRPr lang="en-MD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BABDD2E-4291-8A4F-A078-14E160ECBBCF}"/>
              </a:ext>
            </a:extLst>
          </p:cNvPr>
          <p:cNvSpPr txBox="1"/>
          <p:nvPr/>
        </p:nvSpPr>
        <p:spPr>
          <a:xfrm>
            <a:off x="3048001" y="3570516"/>
            <a:ext cx="465908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o-MD" sz="6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26.09.2021</a:t>
            </a:r>
            <a:endParaRPr lang="en-MD" sz="6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80624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129550FB-5BC9-4B04-A3FD-73602E06372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96503557"/>
              </p:ext>
            </p:extLst>
          </p:nvPr>
        </p:nvGraphicFramePr>
        <p:xfrm>
          <a:off x="1420238" y="2568102"/>
          <a:ext cx="22451439" cy="111478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FFA10AD2-85A4-0A44-9A63-18169135F4D3}"/>
              </a:ext>
            </a:extLst>
          </p:cNvPr>
          <p:cNvCxnSpPr>
            <a:cxnSpLocks/>
          </p:cNvCxnSpPr>
          <p:nvPr/>
        </p:nvCxnSpPr>
        <p:spPr>
          <a:xfrm>
            <a:off x="7118734" y="5011035"/>
            <a:ext cx="0" cy="2886104"/>
          </a:xfrm>
          <a:prstGeom prst="straightConnector1">
            <a:avLst/>
          </a:prstGeom>
          <a:noFill/>
          <a:ln w="120650" cap="flat">
            <a:solidFill>
              <a:srgbClr val="C00000"/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Title 1">
            <a:extLst>
              <a:ext uri="{FF2B5EF4-FFF2-40B4-BE49-F238E27FC236}">
                <a16:creationId xmlns:a16="http://schemas.microsoft.com/office/drawing/2014/main" id="{7B6CD268-541C-49D5-A417-E9C8071B04E9}"/>
              </a:ext>
            </a:extLst>
          </p:cNvPr>
          <p:cNvSpPr txBox="1">
            <a:spLocks/>
          </p:cNvSpPr>
          <p:nvPr/>
        </p:nvSpPr>
        <p:spPr>
          <a:xfrm>
            <a:off x="1" y="275436"/>
            <a:ext cx="24383999" cy="14414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t">
            <a:noAutofit/>
          </a:bodyPr>
          <a:lstStyle>
            <a:lvl1pPr marL="0" marR="0" indent="0" algn="l" defTabSz="1828636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200" b="0" i="0" u="none" strike="noStrike" cap="none" spc="-200" baseline="0">
                <a:solidFill>
                  <a:srgbClr val="222222"/>
                </a:solidFill>
                <a:uFillTx/>
                <a:latin typeface="Montserrat Bold"/>
                <a:ea typeface="Montserrat Bold"/>
                <a:cs typeface="Montserrat Bold"/>
                <a:sym typeface="Montserrat Bold"/>
              </a:defRPr>
            </a:lvl1pPr>
            <a:lvl2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2pPr>
            <a:lvl3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3pPr>
            <a:lvl4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4pPr>
            <a:lvl5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5pPr>
            <a:lvl6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6pPr>
            <a:lvl7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7pPr>
            <a:lvl8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8pPr>
            <a:lvl9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pPr algn="ctr" hangingPunct="1">
              <a:lnSpc>
                <a:spcPct val="100000"/>
              </a:lnSpc>
              <a:defRPr>
                <a:solidFill>
                  <a:srgbClr val="1D46F3"/>
                </a:solidFill>
              </a:defRPr>
            </a:pPr>
            <a:r>
              <a:rPr lang="it-IT" sz="6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Incidența </a:t>
            </a:r>
            <a:r>
              <a:rPr lang="it-IT" sz="6000" b="1" dirty="0">
                <a:solidFill>
                  <a:srgbClr val="1D46F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COVID-19</a:t>
            </a:r>
            <a:r>
              <a:rPr lang="it-IT" sz="6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la 100 mii populație ultimele </a:t>
            </a:r>
            <a:r>
              <a:rPr lang="ro-MD" sz="6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it-IT" sz="6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zile, </a:t>
            </a:r>
            <a:br>
              <a:rPr lang="it-IT" sz="6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t-IT" sz="6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comparativ cu alte state</a:t>
            </a:r>
            <a:br>
              <a:rPr lang="it-IT" sz="5500" b="1" dirty="0">
                <a:solidFill>
                  <a:srgbClr val="000000"/>
                </a:solidFill>
                <a:latin typeface="Open Sans"/>
              </a:rPr>
            </a:br>
            <a:endParaRPr lang="it-IT" sz="5500" b="1" dirty="0">
              <a:solidFill>
                <a:srgbClr val="1D46F3"/>
              </a:solidFill>
              <a:latin typeface="Open Sans"/>
            </a:endParaRPr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671A03FC-1195-423D-A969-117D71B5DEE9}"/>
              </a:ext>
            </a:extLst>
          </p:cNvPr>
          <p:cNvSpPr txBox="1"/>
          <p:nvPr/>
        </p:nvSpPr>
        <p:spPr>
          <a:xfrm>
            <a:off x="12192000" y="3361241"/>
            <a:ext cx="10575851" cy="102592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MD" sz="3000" b="1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Total = 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o-RO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89</a:t>
            </a:r>
            <a:r>
              <a:rPr kumimoji="0" lang="en-MD" sz="3000" b="1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.</a:t>
            </a:r>
            <a:r>
              <a:rPr lang="ro-RO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025</a:t>
            </a:r>
            <a:r>
              <a:rPr lang="en-MD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MD" sz="3000" b="1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cazuri</a:t>
            </a:r>
            <a:endParaRPr kumimoji="0" lang="ro-RO" sz="3000" b="1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 Neue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MD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Incidența </a:t>
            </a:r>
            <a:r>
              <a:rPr lang="ro-RO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ultimele 7 zile </a:t>
            </a:r>
            <a:r>
              <a:rPr lang="en-MD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ro-RO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211 c</a:t>
            </a:r>
            <a:r>
              <a:rPr lang="en-MD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azuri la 1</a:t>
            </a:r>
            <a:r>
              <a:rPr lang="ro-RO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 mii</a:t>
            </a:r>
            <a:r>
              <a:rPr lang="en-MD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populație</a:t>
            </a:r>
            <a:endParaRPr kumimoji="0" lang="en-MD" sz="3000" b="1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3128461887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8BE189-7831-B844-AA4F-246C97382F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7263" y="4699850"/>
            <a:ext cx="6601194" cy="4869452"/>
          </a:xfrm>
        </p:spPr>
        <p:txBody>
          <a:bodyPr>
            <a:noAutofit/>
          </a:bodyPr>
          <a:lstStyle/>
          <a:p>
            <a:r>
              <a:rPr lang="en-MD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Distribuția săptămânală a cazurilor, deceselor și vindecaților</a:t>
            </a:r>
            <a:br>
              <a:rPr lang="en-MD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MD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COVID-19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96BC6A-40AC-034E-A496-27F8B6824B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68153" y="669851"/>
            <a:ext cx="15217524" cy="4869452"/>
          </a:xfr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endParaRPr lang="en-US" sz="3800" b="1" dirty="0"/>
          </a:p>
          <a:p>
            <a:pPr marL="0" marR="0" lvl="0" indent="0" algn="l" defTabSz="1828800" rtl="0" eaLnBrk="1" fontAlgn="auto" latinLnBrk="0" hangingPunct="1">
              <a:lnSpc>
                <a:spcPct val="120000"/>
              </a:lnSpc>
              <a:spcBef>
                <a:spcPts val="2000"/>
              </a:spcBef>
              <a:spcAft>
                <a:spcPts val="0"/>
              </a:spcAft>
              <a:buClr>
                <a:srgbClr val="10B6F4"/>
              </a:buClr>
              <a:buSzPct val="110000"/>
              <a:buFont typeface="Wingdings" panose="05000000000000000000" pitchFamily="2" charset="2"/>
              <a:buNone/>
              <a:tabLst/>
              <a:defRPr/>
            </a:pPr>
            <a:r>
              <a:rPr kumimoji="0" lang="ro-MD" sz="73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Săptămâna 38 din 2021  (20.09 - 26.09.2021) comparativ </a:t>
            </a:r>
          </a:p>
          <a:p>
            <a:pPr marL="0" marR="0" lvl="0" indent="0" algn="l" defTabSz="1828800" rtl="0" eaLnBrk="1" fontAlgn="auto" latinLnBrk="0" hangingPunct="1">
              <a:lnSpc>
                <a:spcPct val="120000"/>
              </a:lnSpc>
              <a:spcBef>
                <a:spcPts val="2000"/>
              </a:spcBef>
              <a:spcAft>
                <a:spcPts val="0"/>
              </a:spcAft>
              <a:buClr>
                <a:srgbClr val="10B6F4"/>
              </a:buClr>
              <a:buSzPct val="110000"/>
              <a:buFont typeface="Wingdings" panose="05000000000000000000" pitchFamily="2" charset="2"/>
              <a:buNone/>
              <a:tabLst/>
              <a:defRPr/>
            </a:pPr>
            <a:r>
              <a:rPr kumimoji="0" lang="ro-MD" sz="73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cu săptămâna 37 din 2021:</a:t>
            </a:r>
          </a:p>
          <a:p>
            <a:pPr marL="457200" marR="0" lvl="0" indent="-457200" algn="l" defTabSz="1828800" rtl="0" eaLnBrk="1" fontAlgn="auto" latinLnBrk="0" hangingPunct="1">
              <a:lnSpc>
                <a:spcPct val="120000"/>
              </a:lnSpc>
              <a:spcBef>
                <a:spcPts val="2000"/>
              </a:spcBef>
              <a:spcAft>
                <a:spcPts val="0"/>
              </a:spcAft>
              <a:buClr>
                <a:srgbClr val="10B6F4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ro-MD" sz="5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Numărul de cazuri a crescut cu 6.3%</a:t>
            </a:r>
          </a:p>
          <a:p>
            <a:pPr marL="457200" marR="0" lvl="0" indent="-457200" algn="l" defTabSz="1828800" rtl="0" eaLnBrk="1" fontAlgn="auto" latinLnBrk="0" hangingPunct="1">
              <a:lnSpc>
                <a:spcPct val="120000"/>
              </a:lnSpc>
              <a:spcBef>
                <a:spcPts val="2000"/>
              </a:spcBef>
              <a:spcAft>
                <a:spcPts val="0"/>
              </a:spcAft>
              <a:buClr>
                <a:srgbClr val="10B6F4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ro-MD" sz="5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Numărul de decese a </a:t>
            </a:r>
            <a:r>
              <a:rPr lang="ro-MD" sz="5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crescut</a:t>
            </a:r>
            <a:r>
              <a:rPr kumimoji="0" lang="ro-MD" sz="5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cu </a:t>
            </a:r>
            <a:r>
              <a:rPr lang="ro-MD" sz="5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35</a:t>
            </a:r>
            <a:r>
              <a:rPr kumimoji="0" lang="ro-MD" sz="5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.1%</a:t>
            </a:r>
          </a:p>
          <a:p>
            <a:pPr marL="457200" marR="0" lvl="0" indent="-457200" algn="l" defTabSz="1828800" rtl="0" eaLnBrk="1" fontAlgn="auto" latinLnBrk="0" hangingPunct="1">
              <a:lnSpc>
                <a:spcPct val="120000"/>
              </a:lnSpc>
              <a:spcBef>
                <a:spcPts val="2000"/>
              </a:spcBef>
              <a:spcAft>
                <a:spcPts val="0"/>
              </a:spcAft>
              <a:buClr>
                <a:srgbClr val="10B6F4"/>
              </a:buClr>
              <a:buSzPct val="11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ro-MD" sz="5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Numărul de vindecați a crescut cu 27.6%</a:t>
            </a:r>
          </a:p>
          <a:p>
            <a:endParaRPr lang="en-MD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C8B3339-A038-F942-9165-CF8476E0371A}"/>
              </a:ext>
            </a:extLst>
          </p:cNvPr>
          <p:cNvSpPr txBox="1"/>
          <p:nvPr/>
        </p:nvSpPr>
        <p:spPr>
          <a:xfrm>
            <a:off x="3048001" y="3570516"/>
            <a:ext cx="465908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o-MD" sz="60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26</a:t>
            </a:r>
            <a:r>
              <a:rPr kumimoji="0" lang="en-MD" sz="60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.0</a:t>
            </a:r>
            <a:r>
              <a:rPr kumimoji="0" lang="ro-MD" sz="6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9</a:t>
            </a:r>
            <a:r>
              <a:rPr kumimoji="0" lang="en-MD" sz="6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.2021</a:t>
            </a:r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A44FC61B-7F3F-A94F-9A85-65AD6CC85B4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79918473"/>
              </p:ext>
            </p:extLst>
          </p:nvPr>
        </p:nvGraphicFramePr>
        <p:xfrm>
          <a:off x="446567" y="3079296"/>
          <a:ext cx="23412893" cy="101901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8867977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DE6B773-187C-4E3F-9086-2BF2CF06B95E}"/>
              </a:ext>
            </a:extLst>
          </p:cNvPr>
          <p:cNvCxnSpPr/>
          <p:nvPr/>
        </p:nvCxnSpPr>
        <p:spPr>
          <a:xfrm>
            <a:off x="3622994" y="1431208"/>
            <a:ext cx="17137904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2">
            <a:extLst>
              <a:ext uri="{FF2B5EF4-FFF2-40B4-BE49-F238E27FC236}">
                <a16:creationId xmlns:a16="http://schemas.microsoft.com/office/drawing/2014/main" id="{174D58CC-BD94-4343-B049-62191B71CE44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-387598"/>
            <a:ext cx="24384000" cy="2286000"/>
          </a:xfrm>
          <a:prstGeom prst="rect">
            <a:avLst/>
          </a:prstGeom>
        </p:spPr>
        <p:txBody>
          <a:bodyPr vert="horz" lIns="182880" tIns="91440" rIns="182880" bIns="9144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o-RO" altLang="zh-CN" sz="4800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Distribuția în timp (săptămânal) a cazurilor și investigațiilor de COVID-19,</a:t>
            </a:r>
            <a:r>
              <a:rPr lang="en-US" altLang="zh-CN" sz="4800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o-MD" altLang="zh-CN" sz="4800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26</a:t>
            </a:r>
            <a:r>
              <a:rPr lang="ro-RO" altLang="zh-CN" sz="4800" dirty="0"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.09.2021</a:t>
            </a:r>
            <a:endParaRPr lang="en-US" altLang="zh-CN" sz="4800" dirty="0"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40CFEB3B-4727-D643-8A92-24649A7FE1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4092875"/>
              </p:ext>
            </p:extLst>
          </p:nvPr>
        </p:nvGraphicFramePr>
        <p:xfrm>
          <a:off x="5829214" y="1705528"/>
          <a:ext cx="13582192" cy="1341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69064">
                  <a:extLst>
                    <a:ext uri="{9D8B030D-6E8A-4147-A177-3AD203B41FA5}">
                      <a16:colId xmlns:a16="http://schemas.microsoft.com/office/drawing/2014/main" val="3374647112"/>
                    </a:ext>
                  </a:extLst>
                </a:gridCol>
                <a:gridCol w="569064">
                  <a:extLst>
                    <a:ext uri="{9D8B030D-6E8A-4147-A177-3AD203B41FA5}">
                      <a16:colId xmlns:a16="http://schemas.microsoft.com/office/drawing/2014/main" val="3937827211"/>
                    </a:ext>
                  </a:extLst>
                </a:gridCol>
                <a:gridCol w="12444064">
                  <a:extLst>
                    <a:ext uri="{9D8B030D-6E8A-4147-A177-3AD203B41FA5}">
                      <a16:colId xmlns:a16="http://schemas.microsoft.com/office/drawing/2014/main" val="2715252042"/>
                    </a:ext>
                  </a:extLst>
                </a:gridCol>
              </a:tblGrid>
              <a:tr h="670560">
                <a:tc>
                  <a:txBody>
                    <a:bodyPr/>
                    <a:lstStyle/>
                    <a:p>
                      <a:pPr algn="ctr"/>
                      <a:endParaRPr lang="ro-RO" sz="32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182880" marR="182880" marT="91440" marB="9144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o-RO" sz="32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182880" marR="182880" marT="91440" marB="9144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o-MD" sz="3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26 februarie 2020 – 26 </a:t>
                      </a:r>
                      <a:r>
                        <a:rPr lang="ro-RO" sz="3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septembrie </a:t>
                      </a:r>
                      <a:r>
                        <a:rPr lang="ro-MD" sz="3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2021</a:t>
                      </a:r>
                      <a:endParaRPr lang="ro-RO" sz="3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82880" marR="182880" marT="91440" marB="91440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4995693"/>
                  </a:ext>
                </a:extLst>
              </a:tr>
              <a:tr h="670560">
                <a:tc>
                  <a:txBody>
                    <a:bodyPr/>
                    <a:lstStyle/>
                    <a:p>
                      <a:endParaRPr lang="ro-RO" sz="32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182880" marR="182880" marT="91440" marB="9144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o-RO" sz="32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182880" marR="182880" marT="91440" marB="9144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o-MD" sz="3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1.750.371 teste efectuate </a:t>
                      </a:r>
                      <a:endParaRPr lang="ro-RO" sz="3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82880" marR="182880" marT="91440" marB="91440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9607760"/>
                  </a:ext>
                </a:extLst>
              </a:tr>
            </a:tbl>
          </a:graphicData>
        </a:graphic>
      </p:graphicFrame>
      <p:sp>
        <p:nvSpPr>
          <p:cNvPr id="10" name="CasetăText 9">
            <a:extLst>
              <a:ext uri="{FF2B5EF4-FFF2-40B4-BE49-F238E27FC236}">
                <a16:creationId xmlns:a16="http://schemas.microsoft.com/office/drawing/2014/main" id="{920FFCBE-8EC0-4ABB-A499-0882C2C1F908}"/>
              </a:ext>
            </a:extLst>
          </p:cNvPr>
          <p:cNvSpPr txBox="1"/>
          <p:nvPr/>
        </p:nvSpPr>
        <p:spPr>
          <a:xfrm>
            <a:off x="424710" y="12907043"/>
            <a:ext cx="2353447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o-MD" sz="2800" i="1" dirty="0"/>
              <a:t>* din săptămâna 22/03-28/03 este calculat numărul total de teste efectuate inclusiv cele antigen</a:t>
            </a: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5AA50606-42AF-4DF1-95A4-318FC86A008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56553307"/>
              </p:ext>
            </p:extLst>
          </p:nvPr>
        </p:nvGraphicFramePr>
        <p:xfrm>
          <a:off x="596348" y="3320967"/>
          <a:ext cx="23197929" cy="95860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6597583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F76DE488-D451-4F62-8DAF-8AC5A59A1A2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81040041"/>
              </p:ext>
            </p:extLst>
          </p:nvPr>
        </p:nvGraphicFramePr>
        <p:xfrm>
          <a:off x="476250" y="2449473"/>
          <a:ext cx="23418921" cy="104728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7CFA23-1866-5F4D-B58C-902374645E0E}"/>
              </a:ext>
            </a:extLst>
          </p:cNvPr>
          <p:cNvSpPr txBox="1">
            <a:spLocks/>
          </p:cNvSpPr>
          <p:nvPr/>
        </p:nvSpPr>
        <p:spPr>
          <a:xfrm>
            <a:off x="1437692" y="352508"/>
            <a:ext cx="22090524" cy="209696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MD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Incidența pentru ultimele </a:t>
            </a:r>
            <a:r>
              <a:rPr lang="ro-MD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en-MD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zile la 100 mii populație </a:t>
            </a:r>
            <a:br>
              <a:rPr lang="ro-MD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MD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distribuită</a:t>
            </a:r>
            <a:r>
              <a:rPr lang="ro-RO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MD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după teritorii </a:t>
            </a:r>
            <a:r>
              <a:rPr lang="ro-RO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MD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administrative (</a:t>
            </a:r>
            <a:r>
              <a:rPr lang="ro-MD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26</a:t>
            </a:r>
            <a:r>
              <a:rPr lang="en-MD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.0</a:t>
            </a:r>
            <a:r>
              <a:rPr lang="ro-RO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en-MD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.2021) COVID-19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CFF60DD-D1A1-4B47-9E37-5DAF1A97D4DD}"/>
              </a:ext>
            </a:extLst>
          </p:cNvPr>
          <p:cNvCxnSpPr>
            <a:cxnSpLocks/>
          </p:cNvCxnSpPr>
          <p:nvPr/>
        </p:nvCxnSpPr>
        <p:spPr>
          <a:xfrm>
            <a:off x="1531733" y="8242681"/>
            <a:ext cx="2215376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A553367A-EC17-2E44-9527-29AD4F0307FC}"/>
              </a:ext>
            </a:extLst>
          </p:cNvPr>
          <p:cNvSpPr/>
          <p:nvPr/>
        </p:nvSpPr>
        <p:spPr>
          <a:xfrm>
            <a:off x="11998264" y="5850573"/>
            <a:ext cx="1079013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MD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Incidența la 100 mii RM din </a:t>
            </a:r>
            <a:r>
              <a:rPr lang="en-MD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ultimele </a:t>
            </a:r>
            <a:r>
              <a:rPr lang="ro-MD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en-MD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zile – </a:t>
            </a:r>
            <a:r>
              <a:rPr lang="ro-MD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211</a:t>
            </a:r>
            <a:endParaRPr lang="en-MD" sz="4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50933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CDE8AEC-0ED1-42DC-B500-91E54C878E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41212" y="2156620"/>
            <a:ext cx="10328583" cy="1155938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C374EB9-D4C8-4F7B-BBEB-51D610746F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0843" y="2156622"/>
            <a:ext cx="10328582" cy="1155937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3DAC552-FEB6-C844-A880-DC39BA03ECA4}"/>
              </a:ext>
            </a:extLst>
          </p:cNvPr>
          <p:cNvSpPr txBox="1"/>
          <p:nvPr/>
        </p:nvSpPr>
        <p:spPr>
          <a:xfrm>
            <a:off x="3886199" y="373673"/>
            <a:ext cx="16133323" cy="102592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lang="en-MD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Incidența COVID-19 la 100 mii populație, conform teritoriilor administrative în ultimele </a:t>
            </a:r>
            <a:r>
              <a:rPr lang="ro-MD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en-MD" dirty="0">
                <a:latin typeface="Times New Roman" panose="02020603050405020304" pitchFamily="18" charset="0"/>
                <a:cs typeface="Times New Roman" panose="02020603050405020304" pitchFamily="18" charset="0"/>
              </a:rPr>
              <a:t> zile, comparativ cu perioada  precedentă</a:t>
            </a:r>
          </a:p>
        </p:txBody>
      </p:sp>
      <p:sp>
        <p:nvSpPr>
          <p:cNvPr id="22" name="TextBox 10">
            <a:extLst>
              <a:ext uri="{FF2B5EF4-FFF2-40B4-BE49-F238E27FC236}">
                <a16:creationId xmlns:a16="http://schemas.microsoft.com/office/drawing/2014/main" id="{1CBB9B39-EB4A-46CF-93FC-C77583C6CDB0}"/>
              </a:ext>
            </a:extLst>
          </p:cNvPr>
          <p:cNvSpPr txBox="1"/>
          <p:nvPr/>
        </p:nvSpPr>
        <p:spPr>
          <a:xfrm>
            <a:off x="4360877" y="1592365"/>
            <a:ext cx="4620694" cy="56425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lang="ro-MD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  <a:r>
              <a:rPr lang="ro-RO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.09 - </a:t>
            </a:r>
            <a:r>
              <a:rPr lang="ro-MD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</a:t>
            </a:r>
            <a:r>
              <a:rPr lang="en-MD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.0</a:t>
            </a:r>
            <a:r>
              <a:rPr lang="ro-RO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en-MD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.2021</a:t>
            </a: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267814B7-215F-426C-A0BF-CE29A15556EE}"/>
              </a:ext>
            </a:extLst>
          </p:cNvPr>
          <p:cNvSpPr txBox="1"/>
          <p:nvPr/>
        </p:nvSpPr>
        <p:spPr>
          <a:xfrm>
            <a:off x="15745077" y="1615035"/>
            <a:ext cx="4620694" cy="56425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lang="ro-MD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ro-RO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.09 - </a:t>
            </a:r>
            <a:r>
              <a:rPr lang="ro-MD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</a:t>
            </a:r>
            <a:r>
              <a:rPr lang="en-MD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.0</a:t>
            </a:r>
            <a:r>
              <a:rPr lang="ro-RO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en-MD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.2021</a:t>
            </a:r>
          </a:p>
        </p:txBody>
      </p:sp>
      <p:sp>
        <p:nvSpPr>
          <p:cNvPr id="19" name="TextBox 16">
            <a:extLst>
              <a:ext uri="{FF2B5EF4-FFF2-40B4-BE49-F238E27FC236}">
                <a16:creationId xmlns:a16="http://schemas.microsoft.com/office/drawing/2014/main" id="{0FCF6EAC-BFDE-47AD-B378-97DF5A006FEE}"/>
              </a:ext>
            </a:extLst>
          </p:cNvPr>
          <p:cNvSpPr txBox="1"/>
          <p:nvPr/>
        </p:nvSpPr>
        <p:spPr>
          <a:xfrm>
            <a:off x="1413999" y="8534761"/>
            <a:ext cx="4134708" cy="148758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lang="en-MD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Incidența RM – </a:t>
            </a:r>
          </a:p>
          <a:p>
            <a:r>
              <a:rPr lang="en-MD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MD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199 </a:t>
            </a:r>
            <a:r>
              <a:rPr lang="en-MD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cazuri la 100 mii populație</a:t>
            </a:r>
          </a:p>
        </p:txBody>
      </p:sp>
      <p:sp>
        <p:nvSpPr>
          <p:cNvPr id="21" name="TextBox 12">
            <a:extLst>
              <a:ext uri="{FF2B5EF4-FFF2-40B4-BE49-F238E27FC236}">
                <a16:creationId xmlns:a16="http://schemas.microsoft.com/office/drawing/2014/main" id="{939BD198-8452-4BA1-AC92-92202ACF3579}"/>
              </a:ext>
            </a:extLst>
          </p:cNvPr>
          <p:cNvSpPr txBox="1"/>
          <p:nvPr/>
        </p:nvSpPr>
        <p:spPr>
          <a:xfrm>
            <a:off x="3004744" y="4677733"/>
            <a:ext cx="3881690" cy="25648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lang="ro-MD" sz="1000" b="0" dirty="0">
                <a:latin typeface="Calibri" panose="020F0502020204030204" pitchFamily="34" charset="0"/>
                <a:cs typeface="Calibri" panose="020F0502020204030204" pitchFamily="34" charset="0"/>
              </a:rPr>
              <a:t>Bălți – </a:t>
            </a:r>
            <a:r>
              <a:rPr lang="ro-MD" sz="10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427</a:t>
            </a:r>
          </a:p>
        </p:txBody>
      </p:sp>
      <p:sp>
        <p:nvSpPr>
          <p:cNvPr id="23" name="TextBox 12">
            <a:extLst>
              <a:ext uri="{FF2B5EF4-FFF2-40B4-BE49-F238E27FC236}">
                <a16:creationId xmlns:a16="http://schemas.microsoft.com/office/drawing/2014/main" id="{6CA0F7DB-C21C-4216-B5E6-571F97AF1B08}"/>
              </a:ext>
            </a:extLst>
          </p:cNvPr>
          <p:cNvSpPr txBox="1"/>
          <p:nvPr/>
        </p:nvSpPr>
        <p:spPr>
          <a:xfrm>
            <a:off x="7214393" y="5570265"/>
            <a:ext cx="3881690" cy="41036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lang="en-MD" sz="1800" dirty="0">
                <a:solidFill>
                  <a:schemeClr val="tx1"/>
                </a:solidFill>
              </a:rPr>
              <a:t>Transnistria</a:t>
            </a:r>
            <a:r>
              <a:rPr lang="en-MD" sz="2000" dirty="0">
                <a:solidFill>
                  <a:schemeClr val="tx1"/>
                </a:solidFill>
              </a:rPr>
              <a:t> – </a:t>
            </a:r>
            <a:r>
              <a:rPr lang="ro-MD" sz="2000" dirty="0">
                <a:solidFill>
                  <a:schemeClr val="tx1"/>
                </a:solidFill>
              </a:rPr>
              <a:t>197</a:t>
            </a:r>
            <a:endParaRPr lang="en-MD" sz="2000" dirty="0">
              <a:solidFill>
                <a:schemeClr val="tx1"/>
              </a:solidFill>
            </a:endParaRPr>
          </a:p>
        </p:txBody>
      </p:sp>
      <p:sp>
        <p:nvSpPr>
          <p:cNvPr id="16" name="TextBox 16">
            <a:extLst>
              <a:ext uri="{FF2B5EF4-FFF2-40B4-BE49-F238E27FC236}">
                <a16:creationId xmlns:a16="http://schemas.microsoft.com/office/drawing/2014/main" id="{5D624565-6715-42EC-9FA2-2E2241C48E16}"/>
              </a:ext>
            </a:extLst>
          </p:cNvPr>
          <p:cNvSpPr txBox="1"/>
          <p:nvPr/>
        </p:nvSpPr>
        <p:spPr>
          <a:xfrm>
            <a:off x="12741218" y="8534760"/>
            <a:ext cx="4134708" cy="148758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lang="en-MD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Incidența RM – </a:t>
            </a:r>
          </a:p>
          <a:p>
            <a:r>
              <a:rPr lang="en-MD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o-MD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211 </a:t>
            </a:r>
            <a:r>
              <a:rPr lang="en-MD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cazuri la 100 mii populație</a:t>
            </a:r>
          </a:p>
        </p:txBody>
      </p:sp>
      <p:sp>
        <p:nvSpPr>
          <p:cNvPr id="25" name="TextBox 12">
            <a:extLst>
              <a:ext uri="{FF2B5EF4-FFF2-40B4-BE49-F238E27FC236}">
                <a16:creationId xmlns:a16="http://schemas.microsoft.com/office/drawing/2014/main" id="{727EC1E9-76CB-4511-AF49-79C8995EEF16}"/>
              </a:ext>
            </a:extLst>
          </p:cNvPr>
          <p:cNvSpPr txBox="1"/>
          <p:nvPr/>
        </p:nvSpPr>
        <p:spPr>
          <a:xfrm>
            <a:off x="18573388" y="5570265"/>
            <a:ext cx="3881690" cy="41036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lang="en-MD" sz="1800" dirty="0">
                <a:solidFill>
                  <a:schemeClr val="tx1"/>
                </a:solidFill>
              </a:rPr>
              <a:t>Transnistria</a:t>
            </a:r>
            <a:r>
              <a:rPr lang="en-MD" sz="2000" dirty="0">
                <a:solidFill>
                  <a:schemeClr val="tx1"/>
                </a:solidFill>
              </a:rPr>
              <a:t> –</a:t>
            </a:r>
            <a:r>
              <a:rPr lang="ro-MD" sz="2000" dirty="0">
                <a:solidFill>
                  <a:schemeClr val="tx1"/>
                </a:solidFill>
              </a:rPr>
              <a:t> 267</a:t>
            </a:r>
            <a:r>
              <a:rPr lang="en-MD" sz="200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15" name="TextBox 12">
            <a:extLst>
              <a:ext uri="{FF2B5EF4-FFF2-40B4-BE49-F238E27FC236}">
                <a16:creationId xmlns:a16="http://schemas.microsoft.com/office/drawing/2014/main" id="{E144EA83-2BC1-4E69-86AC-1C0DDF655DA2}"/>
              </a:ext>
            </a:extLst>
          </p:cNvPr>
          <p:cNvSpPr txBox="1"/>
          <p:nvPr/>
        </p:nvSpPr>
        <p:spPr>
          <a:xfrm>
            <a:off x="13994800" y="4807727"/>
            <a:ext cx="3881690" cy="25648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lang="ro-MD" sz="10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Bălți – 493 </a:t>
            </a:r>
          </a:p>
        </p:txBody>
      </p:sp>
    </p:spTree>
    <p:extLst>
      <p:ext uri="{BB962C8B-B14F-4D97-AF65-F5344CB8AC3E}">
        <p14:creationId xmlns:p14="http://schemas.microsoft.com/office/powerpoint/2010/main" val="2215968354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30889C8-6A11-4478-B05B-BFAFB59F8C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46069" y="20792"/>
            <a:ext cx="12400088" cy="1369520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7D8A619-C26C-914F-A29E-358BBDFF0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MD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Rt – GIS</a:t>
            </a:r>
            <a:br>
              <a:rPr lang="en-MD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MD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Numărul de reproducție efectiv</a:t>
            </a:r>
            <a:br>
              <a:rPr lang="en-MD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o-RO" sz="4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0.98</a:t>
            </a:r>
            <a:endParaRPr lang="en-MD" sz="4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4512216-C39A-894F-8BCF-9C047179813E}"/>
              </a:ext>
            </a:extLst>
          </p:cNvPr>
          <p:cNvSpPr txBox="1"/>
          <p:nvPr/>
        </p:nvSpPr>
        <p:spPr>
          <a:xfrm>
            <a:off x="2948917" y="3450200"/>
            <a:ext cx="465908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o-MD" sz="6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</a:t>
            </a:r>
            <a:r>
              <a:rPr lang="en-MD" sz="6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.0</a:t>
            </a:r>
            <a:r>
              <a:rPr lang="ro-RO" sz="6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en-MD" sz="6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.2021</a:t>
            </a:r>
          </a:p>
        </p:txBody>
      </p:sp>
      <p:sp>
        <p:nvSpPr>
          <p:cNvPr id="11" name="TextBox 12">
            <a:extLst>
              <a:ext uri="{FF2B5EF4-FFF2-40B4-BE49-F238E27FC236}">
                <a16:creationId xmlns:a16="http://schemas.microsoft.com/office/drawing/2014/main" id="{545F7A56-A861-4E4E-82E4-A2A55A80470C}"/>
              </a:ext>
            </a:extLst>
          </p:cNvPr>
          <p:cNvSpPr txBox="1"/>
          <p:nvPr/>
        </p:nvSpPr>
        <p:spPr>
          <a:xfrm>
            <a:off x="17974859" y="4474633"/>
            <a:ext cx="3881690" cy="28725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lang="en-MD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Transnistria</a:t>
            </a:r>
            <a:r>
              <a:rPr lang="en-MD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o-MD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1.25</a:t>
            </a:r>
            <a:endParaRPr lang="en-MD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71A026B1-CD7F-4BDD-8D5A-2E6314A8C96A}"/>
              </a:ext>
            </a:extLst>
          </p:cNvPr>
          <p:cNvSpPr txBox="1"/>
          <p:nvPr/>
        </p:nvSpPr>
        <p:spPr>
          <a:xfrm>
            <a:off x="13533340" y="3132902"/>
            <a:ext cx="3881690" cy="2641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lang="ro-RO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Bălți</a:t>
            </a:r>
            <a:r>
              <a:rPr lang="en-MD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o-MD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,39</a:t>
            </a:r>
            <a:endParaRPr lang="en-MD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95866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10</a:t>
            </a:fld>
            <a:endParaRPr/>
          </a:p>
        </p:txBody>
      </p:sp>
      <p:sp>
        <p:nvSpPr>
          <p:cNvPr id="9" name="Slide Number Placeholder 24">
            <a:extLst>
              <a:ext uri="{FF2B5EF4-FFF2-40B4-BE49-F238E27FC236}">
                <a16:creationId xmlns:a16="http://schemas.microsoft.com/office/drawing/2014/main" id="{223F4548-EF58-4C9C-9614-962A2F836BDA}"/>
              </a:ext>
            </a:extLst>
          </p:cNvPr>
          <p:cNvSpPr txBox="1">
            <a:spLocks/>
          </p:cNvSpPr>
          <p:nvPr/>
        </p:nvSpPr>
        <p:spPr>
          <a:xfrm>
            <a:off x="847969" y="12886440"/>
            <a:ext cx="311766" cy="462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91439" tIns="91439" rIns="91439" bIns="91439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182866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fld id="{86CB4B4D-7CA3-9044-876B-883B54F8677D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31" name="Title 1">
            <a:extLst>
              <a:ext uri="{FF2B5EF4-FFF2-40B4-BE49-F238E27FC236}">
                <a16:creationId xmlns:a16="http://schemas.microsoft.com/office/drawing/2014/main" id="{9DC33520-FC18-442D-9984-A8732AC4A7C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97523" y="838061"/>
            <a:ext cx="24383999" cy="1441490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  <a:defRPr>
                <a:solidFill>
                  <a:srgbClr val="1D46F3"/>
                </a:solidFill>
              </a:defRPr>
            </a:pPr>
            <a:r>
              <a:rPr lang="ro-MD" sz="6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Analiza descriptivă a cazurilor confirmate </a:t>
            </a:r>
            <a:r>
              <a:rPr lang="ro-MD" sz="6000" b="1" dirty="0">
                <a:solidFill>
                  <a:srgbClr val="1D46F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COVID-19 </a:t>
            </a:r>
            <a:r>
              <a:rPr lang="ro-MD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(cumulativ)</a:t>
            </a:r>
          </a:p>
        </p:txBody>
      </p:sp>
      <p:grpSp>
        <p:nvGrpSpPr>
          <p:cNvPr id="16" name="Group 8">
            <a:extLst>
              <a:ext uri="{FF2B5EF4-FFF2-40B4-BE49-F238E27FC236}">
                <a16:creationId xmlns:a16="http://schemas.microsoft.com/office/drawing/2014/main" id="{62369265-ADEF-4FD5-BB70-807C65D961AA}"/>
              </a:ext>
            </a:extLst>
          </p:cNvPr>
          <p:cNvGrpSpPr/>
          <p:nvPr/>
        </p:nvGrpSpPr>
        <p:grpSpPr>
          <a:xfrm>
            <a:off x="2174681" y="2524635"/>
            <a:ext cx="10017310" cy="923328"/>
            <a:chOff x="0" y="-351964"/>
            <a:chExt cx="17708409" cy="2989332"/>
          </a:xfrm>
        </p:grpSpPr>
        <p:grpSp>
          <p:nvGrpSpPr>
            <p:cNvPr id="22" name="Rectangle 4">
              <a:extLst>
                <a:ext uri="{FF2B5EF4-FFF2-40B4-BE49-F238E27FC236}">
                  <a16:creationId xmlns:a16="http://schemas.microsoft.com/office/drawing/2014/main" id="{E599A54A-DA3D-4892-9AC2-AE4F6AA032EA}"/>
                </a:ext>
              </a:extLst>
            </p:cNvPr>
            <p:cNvGrpSpPr/>
            <p:nvPr/>
          </p:nvGrpSpPr>
          <p:grpSpPr>
            <a:xfrm>
              <a:off x="0" y="-351964"/>
              <a:ext cx="17708409" cy="2989332"/>
              <a:chOff x="0" y="-351962"/>
              <a:chExt cx="17708408" cy="2989329"/>
            </a:xfrm>
          </p:grpSpPr>
          <p:sp>
            <p:nvSpPr>
              <p:cNvPr id="26" name="Rectangle">
                <a:extLst>
                  <a:ext uri="{FF2B5EF4-FFF2-40B4-BE49-F238E27FC236}">
                    <a16:creationId xmlns:a16="http://schemas.microsoft.com/office/drawing/2014/main" id="{E81DB7BA-0B79-4208-9B8C-4F211BAEA414}"/>
                  </a:ext>
                </a:extLst>
              </p:cNvPr>
              <p:cNvSpPr/>
              <p:nvPr/>
            </p:nvSpPr>
            <p:spPr>
              <a:xfrm>
                <a:off x="0" y="0"/>
                <a:ext cx="17708408" cy="2285415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>
                  <a:solidFill>
                    <a:schemeClr val="tx1"/>
                  </a:solidFill>
                </a:endParaRPr>
              </a:p>
            </p:txBody>
          </p:sp>
          <p:sp>
            <p:nvSpPr>
              <p:cNvPr id="33" name="cazuri noi înregistrate astăzi">
                <a:extLst>
                  <a:ext uri="{FF2B5EF4-FFF2-40B4-BE49-F238E27FC236}">
                    <a16:creationId xmlns:a16="http://schemas.microsoft.com/office/drawing/2014/main" id="{A7EB18BF-36EA-437B-8516-480081FB86CB}"/>
                  </a:ext>
                </a:extLst>
              </p:cNvPr>
              <p:cNvSpPr/>
              <p:nvPr/>
            </p:nvSpPr>
            <p:spPr>
              <a:xfrm>
                <a:off x="257783" y="-351962"/>
                <a:ext cx="11109480" cy="29893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pPr algn="ctr"/>
                <a:r>
                  <a:rPr lang="ro-RO" sz="2400" dirty="0">
                    <a:solidFill>
                      <a:schemeClr val="tx1"/>
                    </a:solidFill>
                  </a:rPr>
                  <a:t>Rata de contagiozitate (</a:t>
                </a:r>
                <a:r>
                  <a:rPr lang="ro-RO" sz="2400" dirty="0" err="1">
                    <a:solidFill>
                      <a:schemeClr val="tx1"/>
                    </a:solidFill>
                  </a:rPr>
                  <a:t>Rt</a:t>
                </a:r>
                <a:r>
                  <a:rPr lang="ro-RO" sz="2400" dirty="0">
                    <a:solidFill>
                      <a:schemeClr val="tx1"/>
                    </a:solidFill>
                  </a:rPr>
                  <a:t>) </a:t>
                </a:r>
              </a:p>
              <a:p>
                <a:pPr algn="ctr"/>
                <a:r>
                  <a:rPr lang="ro-RO" sz="2400" dirty="0">
                    <a:solidFill>
                      <a:schemeClr val="tx1"/>
                    </a:solidFill>
                  </a:rPr>
                  <a:t>Numărul de reproducție efectiv</a:t>
                </a:r>
                <a:endParaRPr sz="2400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23" name="Rectangle 5">
              <a:extLst>
                <a:ext uri="{FF2B5EF4-FFF2-40B4-BE49-F238E27FC236}">
                  <a16:creationId xmlns:a16="http://schemas.microsoft.com/office/drawing/2014/main" id="{C8DFE2CF-E099-47ED-9A8E-01CD7A6D8FBB}"/>
                </a:ext>
              </a:extLst>
            </p:cNvPr>
            <p:cNvGrpSpPr/>
            <p:nvPr/>
          </p:nvGrpSpPr>
          <p:grpSpPr>
            <a:xfrm>
              <a:off x="11619968" y="-10953"/>
              <a:ext cx="6088441" cy="2341638"/>
              <a:chOff x="11619966" y="-13964"/>
              <a:chExt cx="6088440" cy="2341636"/>
            </a:xfrm>
          </p:grpSpPr>
          <p:sp>
            <p:nvSpPr>
              <p:cNvPr id="24" name="Rectangle">
                <a:extLst>
                  <a:ext uri="{FF2B5EF4-FFF2-40B4-BE49-F238E27FC236}">
                    <a16:creationId xmlns:a16="http://schemas.microsoft.com/office/drawing/2014/main" id="{67AA6314-8156-4C0B-8AC1-8F81CA326094}"/>
                  </a:ext>
                </a:extLst>
              </p:cNvPr>
              <p:cNvSpPr/>
              <p:nvPr/>
            </p:nvSpPr>
            <p:spPr>
              <a:xfrm>
                <a:off x="11619966" y="0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5" name="+156">
                <a:extLst>
                  <a:ext uri="{FF2B5EF4-FFF2-40B4-BE49-F238E27FC236}">
                    <a16:creationId xmlns:a16="http://schemas.microsoft.com/office/drawing/2014/main" id="{C07A2219-D8ED-4358-AF1A-4A7C76F9039D}"/>
                  </a:ext>
                </a:extLst>
              </p:cNvPr>
              <p:cNvSpPr/>
              <p:nvPr/>
            </p:nvSpPr>
            <p:spPr>
              <a:xfrm>
                <a:off x="11619966" y="-13964"/>
                <a:ext cx="6088438" cy="234163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pPr algn="ctr"/>
                <a:r>
                  <a:rPr lang="ro-RO" sz="3500" b="1" dirty="0">
                    <a:solidFill>
                      <a:schemeClr val="bg1"/>
                    </a:solidFill>
                  </a:rPr>
                  <a:t>0</a:t>
                </a:r>
                <a:r>
                  <a:rPr lang="en-US" sz="3500" b="1" dirty="0">
                    <a:solidFill>
                      <a:schemeClr val="bg1"/>
                    </a:solidFill>
                  </a:rPr>
                  <a:t>.</a:t>
                </a:r>
                <a:r>
                  <a:rPr lang="ro-MD" sz="3500" b="1" dirty="0">
                    <a:solidFill>
                      <a:schemeClr val="bg1"/>
                    </a:solidFill>
                  </a:rPr>
                  <a:t>98</a:t>
                </a:r>
                <a:endParaRPr sz="3500"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78" name="Group 8">
            <a:extLst>
              <a:ext uri="{FF2B5EF4-FFF2-40B4-BE49-F238E27FC236}">
                <a16:creationId xmlns:a16="http://schemas.microsoft.com/office/drawing/2014/main" id="{C72A1CC7-599D-456B-8C2D-C91C03D53B66}"/>
              </a:ext>
            </a:extLst>
          </p:cNvPr>
          <p:cNvGrpSpPr/>
          <p:nvPr/>
        </p:nvGrpSpPr>
        <p:grpSpPr>
          <a:xfrm>
            <a:off x="2174682" y="3461946"/>
            <a:ext cx="10017310" cy="728574"/>
            <a:chOff x="0" y="-28117"/>
            <a:chExt cx="17708409" cy="2358802"/>
          </a:xfrm>
        </p:grpSpPr>
        <p:grpSp>
          <p:nvGrpSpPr>
            <p:cNvPr id="79" name="Rectangle 4">
              <a:extLst>
                <a:ext uri="{FF2B5EF4-FFF2-40B4-BE49-F238E27FC236}">
                  <a16:creationId xmlns:a16="http://schemas.microsoft.com/office/drawing/2014/main" id="{9EDC548A-F7C8-4F5F-9A1E-6978B7FEC427}"/>
                </a:ext>
              </a:extLst>
            </p:cNvPr>
            <p:cNvGrpSpPr/>
            <p:nvPr/>
          </p:nvGrpSpPr>
          <p:grpSpPr>
            <a:xfrm>
              <a:off x="0" y="-28117"/>
              <a:ext cx="17708409" cy="2341639"/>
              <a:chOff x="0" y="-28116"/>
              <a:chExt cx="17708408" cy="2341637"/>
            </a:xfrm>
          </p:grpSpPr>
          <p:sp>
            <p:nvSpPr>
              <p:cNvPr id="83" name="Rectangle">
                <a:extLst>
                  <a:ext uri="{FF2B5EF4-FFF2-40B4-BE49-F238E27FC236}">
                    <a16:creationId xmlns:a16="http://schemas.microsoft.com/office/drawing/2014/main" id="{7A1BE745-7D12-4747-8832-DE3690975537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84" name="cazuri noi înregistrate astăzi">
                <a:extLst>
                  <a:ext uri="{FF2B5EF4-FFF2-40B4-BE49-F238E27FC236}">
                    <a16:creationId xmlns:a16="http://schemas.microsoft.com/office/drawing/2014/main" id="{232CE98A-F4BD-4F2D-A7F9-62FB596AAA91}"/>
                  </a:ext>
                </a:extLst>
              </p:cNvPr>
              <p:cNvSpPr/>
              <p:nvPr/>
            </p:nvSpPr>
            <p:spPr>
              <a:xfrm>
                <a:off x="257783" y="-28116"/>
                <a:ext cx="11109480" cy="234163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pPr algn="ctr"/>
                <a:r>
                  <a:rPr lang="ro-RO" sz="35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Vârsta medie</a:t>
                </a:r>
                <a:endParaRPr sz="35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80" name="Rectangle 5">
              <a:extLst>
                <a:ext uri="{FF2B5EF4-FFF2-40B4-BE49-F238E27FC236}">
                  <a16:creationId xmlns:a16="http://schemas.microsoft.com/office/drawing/2014/main" id="{1FA9D08C-4AE3-4B19-9ECF-1D6DB2A1B8BD}"/>
                </a:ext>
              </a:extLst>
            </p:cNvPr>
            <p:cNvGrpSpPr/>
            <p:nvPr/>
          </p:nvGrpSpPr>
          <p:grpSpPr>
            <a:xfrm>
              <a:off x="11619968" y="-10953"/>
              <a:ext cx="6088441" cy="2341638"/>
              <a:chOff x="11619966" y="-13964"/>
              <a:chExt cx="6088440" cy="2341636"/>
            </a:xfrm>
          </p:grpSpPr>
          <p:sp>
            <p:nvSpPr>
              <p:cNvPr id="81" name="Rectangle">
                <a:extLst>
                  <a:ext uri="{FF2B5EF4-FFF2-40B4-BE49-F238E27FC236}">
                    <a16:creationId xmlns:a16="http://schemas.microsoft.com/office/drawing/2014/main" id="{3900F4C3-6773-4C28-B79B-62FB1B52BF2E}"/>
                  </a:ext>
                </a:extLst>
              </p:cNvPr>
              <p:cNvSpPr/>
              <p:nvPr/>
            </p:nvSpPr>
            <p:spPr>
              <a:xfrm>
                <a:off x="11619966" y="0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82" name="+156">
                <a:extLst>
                  <a:ext uri="{FF2B5EF4-FFF2-40B4-BE49-F238E27FC236}">
                    <a16:creationId xmlns:a16="http://schemas.microsoft.com/office/drawing/2014/main" id="{1569B915-B43C-43B9-A0E5-6DC6E326EE50}"/>
                  </a:ext>
                </a:extLst>
              </p:cNvPr>
              <p:cNvSpPr/>
              <p:nvPr/>
            </p:nvSpPr>
            <p:spPr>
              <a:xfrm>
                <a:off x="11619966" y="-13964"/>
                <a:ext cx="6088438" cy="234163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pPr algn="ctr"/>
                <a:r>
                  <a:rPr lang="en-US" sz="3500" b="1" dirty="0">
                    <a:solidFill>
                      <a:schemeClr val="bg1"/>
                    </a:solidFill>
                  </a:rPr>
                  <a:t>48</a:t>
                </a:r>
                <a:r>
                  <a:rPr lang="ro-RO" sz="3500" b="1" dirty="0">
                    <a:solidFill>
                      <a:schemeClr val="bg1"/>
                    </a:solidFill>
                  </a:rPr>
                  <a:t>.</a:t>
                </a:r>
                <a:r>
                  <a:rPr lang="ro-MD" sz="3500" b="1" dirty="0">
                    <a:solidFill>
                      <a:schemeClr val="bg1"/>
                    </a:solidFill>
                  </a:rPr>
                  <a:t>1</a:t>
                </a:r>
                <a:r>
                  <a:rPr lang="ro-RO" sz="3500" b="1" dirty="0">
                    <a:solidFill>
                      <a:schemeClr val="bg1"/>
                    </a:solidFill>
                  </a:rPr>
                  <a:t> Ani</a:t>
                </a:r>
                <a:endParaRPr sz="3500"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85" name="Group 8">
            <a:extLst>
              <a:ext uri="{FF2B5EF4-FFF2-40B4-BE49-F238E27FC236}">
                <a16:creationId xmlns:a16="http://schemas.microsoft.com/office/drawing/2014/main" id="{EDB510F7-4F10-4198-8441-C6872937B5A5}"/>
              </a:ext>
            </a:extLst>
          </p:cNvPr>
          <p:cNvGrpSpPr/>
          <p:nvPr/>
        </p:nvGrpSpPr>
        <p:grpSpPr>
          <a:xfrm>
            <a:off x="12768937" y="2605961"/>
            <a:ext cx="10017310" cy="728574"/>
            <a:chOff x="0" y="-28117"/>
            <a:chExt cx="17708409" cy="2358802"/>
          </a:xfrm>
        </p:grpSpPr>
        <p:grpSp>
          <p:nvGrpSpPr>
            <p:cNvPr id="86" name="Rectangle 4">
              <a:extLst>
                <a:ext uri="{FF2B5EF4-FFF2-40B4-BE49-F238E27FC236}">
                  <a16:creationId xmlns:a16="http://schemas.microsoft.com/office/drawing/2014/main" id="{C3528445-046B-41B2-8F1C-C92C46E308DE}"/>
                </a:ext>
              </a:extLst>
            </p:cNvPr>
            <p:cNvGrpSpPr/>
            <p:nvPr/>
          </p:nvGrpSpPr>
          <p:grpSpPr>
            <a:xfrm>
              <a:off x="0" y="-28117"/>
              <a:ext cx="17708409" cy="2341639"/>
              <a:chOff x="0" y="-28116"/>
              <a:chExt cx="17708408" cy="2341637"/>
            </a:xfrm>
          </p:grpSpPr>
          <p:sp>
            <p:nvSpPr>
              <p:cNvPr id="90" name="Rectangle">
                <a:extLst>
                  <a:ext uri="{FF2B5EF4-FFF2-40B4-BE49-F238E27FC236}">
                    <a16:creationId xmlns:a16="http://schemas.microsoft.com/office/drawing/2014/main" id="{DDBEE73A-1A15-467F-AD36-FF1D01DA468C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91" name="cazuri noi înregistrate astăzi">
                <a:extLst>
                  <a:ext uri="{FF2B5EF4-FFF2-40B4-BE49-F238E27FC236}">
                    <a16:creationId xmlns:a16="http://schemas.microsoft.com/office/drawing/2014/main" id="{84308C58-8278-4B55-80A6-DA135B6CA183}"/>
                  </a:ext>
                </a:extLst>
              </p:cNvPr>
              <p:cNvSpPr/>
              <p:nvPr/>
            </p:nvSpPr>
            <p:spPr>
              <a:xfrm>
                <a:off x="257783" y="-28116"/>
                <a:ext cx="11109480" cy="234163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pPr algn="ctr"/>
                <a:r>
                  <a:rPr lang="ro-RO" sz="35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Perioada medie de incubație</a:t>
                </a:r>
                <a:endParaRPr sz="35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87" name="Rectangle 5">
              <a:extLst>
                <a:ext uri="{FF2B5EF4-FFF2-40B4-BE49-F238E27FC236}">
                  <a16:creationId xmlns:a16="http://schemas.microsoft.com/office/drawing/2014/main" id="{E58370A0-D802-4D43-B2D2-050B4474CAAC}"/>
                </a:ext>
              </a:extLst>
            </p:cNvPr>
            <p:cNvGrpSpPr/>
            <p:nvPr/>
          </p:nvGrpSpPr>
          <p:grpSpPr>
            <a:xfrm>
              <a:off x="11619968" y="-10953"/>
              <a:ext cx="6088441" cy="2341638"/>
              <a:chOff x="11619966" y="-13964"/>
              <a:chExt cx="6088440" cy="2341636"/>
            </a:xfrm>
          </p:grpSpPr>
          <p:sp>
            <p:nvSpPr>
              <p:cNvPr id="88" name="Rectangle">
                <a:extLst>
                  <a:ext uri="{FF2B5EF4-FFF2-40B4-BE49-F238E27FC236}">
                    <a16:creationId xmlns:a16="http://schemas.microsoft.com/office/drawing/2014/main" id="{18E573DD-2AAA-446D-99C5-5A2DC68B7F98}"/>
                  </a:ext>
                </a:extLst>
              </p:cNvPr>
              <p:cNvSpPr/>
              <p:nvPr/>
            </p:nvSpPr>
            <p:spPr>
              <a:xfrm>
                <a:off x="11619966" y="0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89" name="+156">
                <a:extLst>
                  <a:ext uri="{FF2B5EF4-FFF2-40B4-BE49-F238E27FC236}">
                    <a16:creationId xmlns:a16="http://schemas.microsoft.com/office/drawing/2014/main" id="{88A0A1CA-84E1-4C88-BAFA-9EFE676FE920}"/>
                  </a:ext>
                </a:extLst>
              </p:cNvPr>
              <p:cNvSpPr/>
              <p:nvPr/>
            </p:nvSpPr>
            <p:spPr>
              <a:xfrm>
                <a:off x="11619966" y="-13964"/>
                <a:ext cx="6088438" cy="234163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pPr algn="ctr"/>
                <a:r>
                  <a:rPr lang="ro-RO" sz="3500" b="1" dirty="0"/>
                  <a:t>5 Zile</a:t>
                </a:r>
                <a:endParaRPr sz="3500" b="1" dirty="0"/>
              </a:p>
            </p:txBody>
          </p:sp>
        </p:grpSp>
      </p:grpSp>
      <p:grpSp>
        <p:nvGrpSpPr>
          <p:cNvPr id="92" name="Group 8">
            <a:extLst>
              <a:ext uri="{FF2B5EF4-FFF2-40B4-BE49-F238E27FC236}">
                <a16:creationId xmlns:a16="http://schemas.microsoft.com/office/drawing/2014/main" id="{940DA01C-18A9-4F07-97B6-52BDAD5260F9}"/>
              </a:ext>
            </a:extLst>
          </p:cNvPr>
          <p:cNvGrpSpPr/>
          <p:nvPr/>
        </p:nvGrpSpPr>
        <p:grpSpPr>
          <a:xfrm>
            <a:off x="12768934" y="3447963"/>
            <a:ext cx="10017310" cy="728574"/>
            <a:chOff x="0" y="-28117"/>
            <a:chExt cx="17708409" cy="2358802"/>
          </a:xfrm>
        </p:grpSpPr>
        <p:grpSp>
          <p:nvGrpSpPr>
            <p:cNvPr id="93" name="Rectangle 4">
              <a:extLst>
                <a:ext uri="{FF2B5EF4-FFF2-40B4-BE49-F238E27FC236}">
                  <a16:creationId xmlns:a16="http://schemas.microsoft.com/office/drawing/2014/main" id="{92B4CD9C-9A28-4DF6-B550-7C3888C74A5C}"/>
                </a:ext>
              </a:extLst>
            </p:cNvPr>
            <p:cNvGrpSpPr/>
            <p:nvPr/>
          </p:nvGrpSpPr>
          <p:grpSpPr>
            <a:xfrm>
              <a:off x="0" y="-28117"/>
              <a:ext cx="17708409" cy="2341639"/>
              <a:chOff x="0" y="-28116"/>
              <a:chExt cx="17708408" cy="2341637"/>
            </a:xfrm>
          </p:grpSpPr>
          <p:sp>
            <p:nvSpPr>
              <p:cNvPr id="97" name="Rectangle">
                <a:extLst>
                  <a:ext uri="{FF2B5EF4-FFF2-40B4-BE49-F238E27FC236}">
                    <a16:creationId xmlns:a16="http://schemas.microsoft.com/office/drawing/2014/main" id="{36A0CEDD-C333-4DFA-B6A0-5ABA912A193B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98" name="cazuri noi înregistrate astăzi">
                <a:extLst>
                  <a:ext uri="{FF2B5EF4-FFF2-40B4-BE49-F238E27FC236}">
                    <a16:creationId xmlns:a16="http://schemas.microsoft.com/office/drawing/2014/main" id="{BB4208E1-59F6-4864-97C1-A0F1B1B648CA}"/>
                  </a:ext>
                </a:extLst>
              </p:cNvPr>
              <p:cNvSpPr/>
              <p:nvPr/>
            </p:nvSpPr>
            <p:spPr>
              <a:xfrm>
                <a:off x="257783" y="-28116"/>
                <a:ext cx="11109480" cy="234163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pPr algn="ctr"/>
                <a:r>
                  <a:rPr lang="ro-RO" sz="35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Mediul Urban</a:t>
                </a:r>
                <a:endParaRPr sz="35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94" name="Rectangle 5">
              <a:extLst>
                <a:ext uri="{FF2B5EF4-FFF2-40B4-BE49-F238E27FC236}">
                  <a16:creationId xmlns:a16="http://schemas.microsoft.com/office/drawing/2014/main" id="{184A8F66-26F7-44F1-9CC0-550F48DC9B2A}"/>
                </a:ext>
              </a:extLst>
            </p:cNvPr>
            <p:cNvGrpSpPr/>
            <p:nvPr/>
          </p:nvGrpSpPr>
          <p:grpSpPr>
            <a:xfrm>
              <a:off x="11619968" y="-10953"/>
              <a:ext cx="6088441" cy="2341638"/>
              <a:chOff x="11619966" y="-13964"/>
              <a:chExt cx="6088440" cy="2341636"/>
            </a:xfrm>
          </p:grpSpPr>
          <p:sp>
            <p:nvSpPr>
              <p:cNvPr id="95" name="Rectangle">
                <a:extLst>
                  <a:ext uri="{FF2B5EF4-FFF2-40B4-BE49-F238E27FC236}">
                    <a16:creationId xmlns:a16="http://schemas.microsoft.com/office/drawing/2014/main" id="{1E06FA82-7536-426A-81D5-87169ADFB41A}"/>
                  </a:ext>
                </a:extLst>
              </p:cNvPr>
              <p:cNvSpPr/>
              <p:nvPr/>
            </p:nvSpPr>
            <p:spPr>
              <a:xfrm>
                <a:off x="11619966" y="-3018"/>
                <a:ext cx="6088440" cy="2285419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96" name="+156">
                <a:extLst>
                  <a:ext uri="{FF2B5EF4-FFF2-40B4-BE49-F238E27FC236}">
                    <a16:creationId xmlns:a16="http://schemas.microsoft.com/office/drawing/2014/main" id="{3A70BFC5-283C-4BB5-9C14-3FCDD6E7859C}"/>
                  </a:ext>
                </a:extLst>
              </p:cNvPr>
              <p:cNvSpPr/>
              <p:nvPr/>
            </p:nvSpPr>
            <p:spPr>
              <a:xfrm>
                <a:off x="11619966" y="-13964"/>
                <a:ext cx="6088438" cy="234163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pPr algn="ctr"/>
                <a:r>
                  <a:rPr lang="ro-RO" sz="3500" b="1" dirty="0">
                    <a:solidFill>
                      <a:schemeClr val="bg1"/>
                    </a:solidFill>
                  </a:rPr>
                  <a:t>67</a:t>
                </a:r>
                <a:r>
                  <a:rPr lang="en-US" sz="3500" b="1" dirty="0">
                    <a:solidFill>
                      <a:schemeClr val="bg1"/>
                    </a:solidFill>
                  </a:rPr>
                  <a:t>.</a:t>
                </a:r>
                <a:r>
                  <a:rPr lang="ro-MD" sz="3500" b="1" dirty="0">
                    <a:solidFill>
                      <a:schemeClr val="bg1"/>
                    </a:solidFill>
                  </a:rPr>
                  <a:t>7</a:t>
                </a:r>
                <a:r>
                  <a:rPr lang="ro-RO" sz="3500" b="1" dirty="0">
                    <a:solidFill>
                      <a:schemeClr val="bg1"/>
                    </a:solidFill>
                  </a:rPr>
                  <a:t>%</a:t>
                </a:r>
                <a:endParaRPr sz="3500"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99" name="Group 8">
            <a:extLst>
              <a:ext uri="{FF2B5EF4-FFF2-40B4-BE49-F238E27FC236}">
                <a16:creationId xmlns:a16="http://schemas.microsoft.com/office/drawing/2014/main" id="{88312878-556A-488A-B501-F88F0E26EA53}"/>
              </a:ext>
            </a:extLst>
          </p:cNvPr>
          <p:cNvGrpSpPr/>
          <p:nvPr/>
        </p:nvGrpSpPr>
        <p:grpSpPr>
          <a:xfrm>
            <a:off x="2174681" y="4328962"/>
            <a:ext cx="10017310" cy="728574"/>
            <a:chOff x="0" y="-28117"/>
            <a:chExt cx="17708409" cy="2358802"/>
          </a:xfrm>
        </p:grpSpPr>
        <p:grpSp>
          <p:nvGrpSpPr>
            <p:cNvPr id="100" name="Rectangle 4">
              <a:extLst>
                <a:ext uri="{FF2B5EF4-FFF2-40B4-BE49-F238E27FC236}">
                  <a16:creationId xmlns:a16="http://schemas.microsoft.com/office/drawing/2014/main" id="{601252DD-4DC2-499D-B878-766E6DC2DBD4}"/>
                </a:ext>
              </a:extLst>
            </p:cNvPr>
            <p:cNvGrpSpPr/>
            <p:nvPr/>
          </p:nvGrpSpPr>
          <p:grpSpPr>
            <a:xfrm>
              <a:off x="0" y="-28117"/>
              <a:ext cx="17708409" cy="2341639"/>
              <a:chOff x="0" y="-28116"/>
              <a:chExt cx="17708408" cy="2341637"/>
            </a:xfrm>
          </p:grpSpPr>
          <p:sp>
            <p:nvSpPr>
              <p:cNvPr id="104" name="Rectangle">
                <a:extLst>
                  <a:ext uri="{FF2B5EF4-FFF2-40B4-BE49-F238E27FC236}">
                    <a16:creationId xmlns:a16="http://schemas.microsoft.com/office/drawing/2014/main" id="{01DDDE0D-8C42-4C5D-9A4F-039C50D622F1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105" name="cazuri noi înregistrate astăzi">
                <a:extLst>
                  <a:ext uri="{FF2B5EF4-FFF2-40B4-BE49-F238E27FC236}">
                    <a16:creationId xmlns:a16="http://schemas.microsoft.com/office/drawing/2014/main" id="{A110AC77-C50F-4747-B68B-1FAB3597926E}"/>
                  </a:ext>
                </a:extLst>
              </p:cNvPr>
              <p:cNvSpPr/>
              <p:nvPr/>
            </p:nvSpPr>
            <p:spPr>
              <a:xfrm>
                <a:off x="257783" y="-28116"/>
                <a:ext cx="11109480" cy="234163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pPr algn="ctr"/>
                <a:r>
                  <a:rPr lang="ro-RO" sz="35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Sex Feminin</a:t>
                </a:r>
                <a:endParaRPr sz="35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101" name="Rectangle 5">
              <a:extLst>
                <a:ext uri="{FF2B5EF4-FFF2-40B4-BE49-F238E27FC236}">
                  <a16:creationId xmlns:a16="http://schemas.microsoft.com/office/drawing/2014/main" id="{7CBF189E-E8BF-4C19-A49F-D97F21A002D8}"/>
                </a:ext>
              </a:extLst>
            </p:cNvPr>
            <p:cNvGrpSpPr/>
            <p:nvPr/>
          </p:nvGrpSpPr>
          <p:grpSpPr>
            <a:xfrm>
              <a:off x="11619968" y="-10953"/>
              <a:ext cx="6088441" cy="2341638"/>
              <a:chOff x="11619966" y="-13964"/>
              <a:chExt cx="6088440" cy="2341636"/>
            </a:xfrm>
          </p:grpSpPr>
          <p:sp>
            <p:nvSpPr>
              <p:cNvPr id="102" name="Rectangle">
                <a:extLst>
                  <a:ext uri="{FF2B5EF4-FFF2-40B4-BE49-F238E27FC236}">
                    <a16:creationId xmlns:a16="http://schemas.microsoft.com/office/drawing/2014/main" id="{750FD02A-D881-49A3-8600-50FEDF94F908}"/>
                  </a:ext>
                </a:extLst>
              </p:cNvPr>
              <p:cNvSpPr/>
              <p:nvPr/>
            </p:nvSpPr>
            <p:spPr>
              <a:xfrm>
                <a:off x="11619966" y="0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103" name="+156">
                <a:extLst>
                  <a:ext uri="{FF2B5EF4-FFF2-40B4-BE49-F238E27FC236}">
                    <a16:creationId xmlns:a16="http://schemas.microsoft.com/office/drawing/2014/main" id="{52866704-D061-42B0-B2C2-77435110E39E}"/>
                  </a:ext>
                </a:extLst>
              </p:cNvPr>
              <p:cNvSpPr/>
              <p:nvPr/>
            </p:nvSpPr>
            <p:spPr>
              <a:xfrm>
                <a:off x="11619966" y="-13964"/>
                <a:ext cx="6088438" cy="234163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pPr algn="ctr"/>
                <a:r>
                  <a:rPr lang="ro-RO" sz="3500" b="1" dirty="0">
                    <a:solidFill>
                      <a:schemeClr val="bg1"/>
                    </a:solidFill>
                  </a:rPr>
                  <a:t>58.</a:t>
                </a:r>
                <a:r>
                  <a:rPr lang="ro-MD" sz="3500" b="1" dirty="0">
                    <a:solidFill>
                      <a:schemeClr val="bg1"/>
                    </a:solidFill>
                  </a:rPr>
                  <a:t>7</a:t>
                </a:r>
                <a:r>
                  <a:rPr lang="ro-RO" sz="3500" b="1" dirty="0">
                    <a:solidFill>
                      <a:schemeClr val="bg1"/>
                    </a:solidFill>
                  </a:rPr>
                  <a:t>%</a:t>
                </a:r>
                <a:endParaRPr sz="3500"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06" name="Group 8">
            <a:extLst>
              <a:ext uri="{FF2B5EF4-FFF2-40B4-BE49-F238E27FC236}">
                <a16:creationId xmlns:a16="http://schemas.microsoft.com/office/drawing/2014/main" id="{8D4DC8A3-FC1B-45A3-810C-D3CFB1532181}"/>
              </a:ext>
            </a:extLst>
          </p:cNvPr>
          <p:cNvGrpSpPr/>
          <p:nvPr/>
        </p:nvGrpSpPr>
        <p:grpSpPr>
          <a:xfrm>
            <a:off x="12768933" y="4337646"/>
            <a:ext cx="10017310" cy="723273"/>
            <a:chOff x="0" y="-28117"/>
            <a:chExt cx="17708409" cy="2341639"/>
          </a:xfrm>
        </p:grpSpPr>
        <p:grpSp>
          <p:nvGrpSpPr>
            <p:cNvPr id="107" name="Rectangle 4">
              <a:extLst>
                <a:ext uri="{FF2B5EF4-FFF2-40B4-BE49-F238E27FC236}">
                  <a16:creationId xmlns:a16="http://schemas.microsoft.com/office/drawing/2014/main" id="{7DD4D4D2-6050-49AC-B108-B19BE5C78237}"/>
                </a:ext>
              </a:extLst>
            </p:cNvPr>
            <p:cNvGrpSpPr/>
            <p:nvPr/>
          </p:nvGrpSpPr>
          <p:grpSpPr>
            <a:xfrm>
              <a:off x="0" y="-28117"/>
              <a:ext cx="17708409" cy="2341639"/>
              <a:chOff x="0" y="-28116"/>
              <a:chExt cx="17708408" cy="2341637"/>
            </a:xfrm>
          </p:grpSpPr>
          <p:sp>
            <p:nvSpPr>
              <p:cNvPr id="111" name="Rectangle">
                <a:extLst>
                  <a:ext uri="{FF2B5EF4-FFF2-40B4-BE49-F238E27FC236}">
                    <a16:creationId xmlns:a16="http://schemas.microsoft.com/office/drawing/2014/main" id="{7FE68BB7-C43F-4188-B8EB-FCE9E0018143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112" name="cazuri noi înregistrate astăzi">
                <a:extLst>
                  <a:ext uri="{FF2B5EF4-FFF2-40B4-BE49-F238E27FC236}">
                    <a16:creationId xmlns:a16="http://schemas.microsoft.com/office/drawing/2014/main" id="{D2495DA6-B3C4-4688-96EA-CFAD79BA6FD7}"/>
                  </a:ext>
                </a:extLst>
              </p:cNvPr>
              <p:cNvSpPr/>
              <p:nvPr/>
            </p:nvSpPr>
            <p:spPr>
              <a:xfrm>
                <a:off x="257783" y="-28116"/>
                <a:ext cx="11109480" cy="234163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pPr algn="ctr"/>
                <a:r>
                  <a:rPr lang="ro-RO" sz="35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Cazuri de import</a:t>
                </a:r>
                <a:endParaRPr sz="35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108" name="Rectangle 5">
              <a:extLst>
                <a:ext uri="{FF2B5EF4-FFF2-40B4-BE49-F238E27FC236}">
                  <a16:creationId xmlns:a16="http://schemas.microsoft.com/office/drawing/2014/main" id="{5CCA7B16-0547-42B1-8065-803D9097B85E}"/>
                </a:ext>
              </a:extLst>
            </p:cNvPr>
            <p:cNvGrpSpPr/>
            <p:nvPr/>
          </p:nvGrpSpPr>
          <p:grpSpPr>
            <a:xfrm>
              <a:off x="11619968" y="-7"/>
              <a:ext cx="6088441" cy="2285421"/>
              <a:chOff x="11619966" y="-3018"/>
              <a:chExt cx="6088440" cy="2285419"/>
            </a:xfrm>
          </p:grpSpPr>
          <p:sp>
            <p:nvSpPr>
              <p:cNvPr id="109" name="Rectangle">
                <a:extLst>
                  <a:ext uri="{FF2B5EF4-FFF2-40B4-BE49-F238E27FC236}">
                    <a16:creationId xmlns:a16="http://schemas.microsoft.com/office/drawing/2014/main" id="{57C7742D-EA0E-4CEE-8C1A-C2369653D1E3}"/>
                  </a:ext>
                </a:extLst>
              </p:cNvPr>
              <p:cNvSpPr/>
              <p:nvPr/>
            </p:nvSpPr>
            <p:spPr>
              <a:xfrm>
                <a:off x="11619966" y="-3018"/>
                <a:ext cx="6088440" cy="2285419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110" name="+156">
                <a:extLst>
                  <a:ext uri="{FF2B5EF4-FFF2-40B4-BE49-F238E27FC236}">
                    <a16:creationId xmlns:a16="http://schemas.microsoft.com/office/drawing/2014/main" id="{CDC1761E-0A9C-4C98-A5A7-7129CDBFA5B0}"/>
                  </a:ext>
                </a:extLst>
              </p:cNvPr>
              <p:cNvSpPr/>
              <p:nvPr/>
            </p:nvSpPr>
            <p:spPr>
              <a:xfrm>
                <a:off x="11619966" y="160414"/>
                <a:ext cx="6088438" cy="199288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pPr algn="ctr"/>
                <a:r>
                  <a:rPr lang="en-US" sz="2800" b="1" dirty="0">
                    <a:solidFill>
                      <a:schemeClr val="bg1"/>
                    </a:solidFill>
                  </a:rPr>
                  <a:t>0,</a:t>
                </a:r>
                <a:r>
                  <a:rPr lang="ro-MD" sz="2800" b="1" dirty="0">
                    <a:solidFill>
                      <a:schemeClr val="bg1"/>
                    </a:solidFill>
                  </a:rPr>
                  <a:t>9</a:t>
                </a:r>
                <a:r>
                  <a:rPr lang="ro-RO" sz="2800" b="1" dirty="0">
                    <a:solidFill>
                      <a:schemeClr val="bg1"/>
                    </a:solidFill>
                  </a:rPr>
                  <a:t>% (</a:t>
                </a:r>
                <a:r>
                  <a:rPr lang="en-US" sz="2800" b="1" dirty="0">
                    <a:solidFill>
                      <a:schemeClr val="bg1"/>
                    </a:solidFill>
                  </a:rPr>
                  <a:t>2</a:t>
                </a:r>
                <a:r>
                  <a:rPr lang="ro-MD" sz="2800" b="1" dirty="0">
                    <a:solidFill>
                      <a:schemeClr val="bg1"/>
                    </a:solidFill>
                  </a:rPr>
                  <a:t>557</a:t>
                </a:r>
                <a:r>
                  <a:rPr lang="en-US" sz="2800" b="1" dirty="0">
                    <a:solidFill>
                      <a:schemeClr val="bg1"/>
                    </a:solidFill>
                  </a:rPr>
                  <a:t> </a:t>
                </a:r>
                <a:r>
                  <a:rPr lang="ro-RO" sz="2800" b="1" dirty="0">
                    <a:solidFill>
                      <a:schemeClr val="bg1"/>
                    </a:solidFill>
                  </a:rPr>
                  <a:t>cazuri)</a:t>
                </a:r>
                <a:endParaRPr sz="2800" b="1" dirty="0">
                  <a:solidFill>
                    <a:schemeClr val="bg1"/>
                  </a:solidFill>
                </a:endParaRPr>
              </a:p>
            </p:txBody>
          </p:sp>
        </p:grpSp>
      </p:grpSp>
      <p:graphicFrame>
        <p:nvGraphicFramePr>
          <p:cNvPr id="7" name="Diagramă 6">
            <a:extLst>
              <a:ext uri="{FF2B5EF4-FFF2-40B4-BE49-F238E27FC236}">
                <a16:creationId xmlns:a16="http://schemas.microsoft.com/office/drawing/2014/main" id="{AE826351-C247-4938-A733-C3DF4C7AD1A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49693985"/>
              </p:ext>
            </p:extLst>
          </p:nvPr>
        </p:nvGraphicFramePr>
        <p:xfrm>
          <a:off x="1471502" y="5613035"/>
          <a:ext cx="21869907" cy="81029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0" name="TextBox 49">
            <a:extLst>
              <a:ext uri="{FF2B5EF4-FFF2-40B4-BE49-F238E27FC236}">
                <a16:creationId xmlns:a16="http://schemas.microsoft.com/office/drawing/2014/main" id="{8187F6C1-B5FD-7440-9820-48F6733A09C0}"/>
              </a:ext>
            </a:extLst>
          </p:cNvPr>
          <p:cNvSpPr txBox="1"/>
          <p:nvPr/>
        </p:nvSpPr>
        <p:spPr>
          <a:xfrm>
            <a:off x="8604925" y="5832078"/>
            <a:ext cx="8271717" cy="102592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o-MD" sz="3000" b="1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Total cazuri  289.025 (</a:t>
            </a:r>
            <a:r>
              <a:rPr lang="ro-MD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26.09.2021</a:t>
            </a:r>
            <a:r>
              <a:rPr kumimoji="0" lang="ro-MD" sz="3000" b="1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)</a:t>
            </a: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MD" sz="30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968957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11</a:t>
            </a:fld>
            <a:endParaRPr dirty="0"/>
          </a:p>
        </p:txBody>
      </p:sp>
      <p:sp>
        <p:nvSpPr>
          <p:cNvPr id="303" name="Title 1"/>
          <p:cNvSpPr txBox="1">
            <a:spLocks noGrp="1"/>
          </p:cNvSpPr>
          <p:nvPr>
            <p:ph type="title"/>
          </p:nvPr>
        </p:nvSpPr>
        <p:spPr>
          <a:xfrm>
            <a:off x="2188029" y="1299023"/>
            <a:ext cx="21031200" cy="1444177"/>
          </a:xfrm>
          <a:prstGeom prst="rect">
            <a:avLst/>
          </a:prstGeom>
        </p:spPr>
        <p:txBody>
          <a:bodyPr>
            <a:normAutofit fontScale="90000"/>
          </a:bodyPr>
          <a:lstStyle>
            <a:lvl1pPr defTabSz="1755490">
              <a:defRPr sz="9600" spc="-266"/>
            </a:lvl1pPr>
          </a:lstStyle>
          <a:p>
            <a:r>
              <a:rPr lang="ro-RO" sz="6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Testarea angajaților din instituțiile medicale la </a:t>
            </a:r>
            <a:r>
              <a:rPr lang="ro-RO" sz="6700" b="1" dirty="0">
                <a:solidFill>
                  <a:srgbClr val="1D46F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COVID-19</a:t>
            </a:r>
            <a:br>
              <a:rPr lang="ro-RO" sz="8000" b="1" dirty="0">
                <a:solidFill>
                  <a:srgbClr val="1D46F3"/>
                </a:solidFill>
                <a:latin typeface="Open Sans"/>
              </a:rPr>
            </a:br>
            <a:endParaRPr sz="8000" b="1" dirty="0">
              <a:solidFill>
                <a:srgbClr val="1D46F3"/>
              </a:solidFill>
              <a:latin typeface="Open Sans"/>
            </a:endParaRPr>
          </a:p>
        </p:txBody>
      </p:sp>
      <p:sp>
        <p:nvSpPr>
          <p:cNvPr id="9" name="Slide Number Placeholder 24">
            <a:extLst>
              <a:ext uri="{FF2B5EF4-FFF2-40B4-BE49-F238E27FC236}">
                <a16:creationId xmlns:a16="http://schemas.microsoft.com/office/drawing/2014/main" id="{223F4548-EF58-4C9C-9614-962A2F836BDA}"/>
              </a:ext>
            </a:extLst>
          </p:cNvPr>
          <p:cNvSpPr txBox="1">
            <a:spLocks/>
          </p:cNvSpPr>
          <p:nvPr/>
        </p:nvSpPr>
        <p:spPr>
          <a:xfrm>
            <a:off x="847969" y="12886440"/>
            <a:ext cx="311766" cy="462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91439" tIns="91439" rIns="91439" bIns="91439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182866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fld id="{86CB4B4D-7CA3-9044-876B-883B54F8677D}" type="slidenum">
              <a:rPr lang="en-US" smtClean="0"/>
              <a:pPr/>
              <a:t>11</a:t>
            </a:fld>
            <a:endParaRPr lang="en-US"/>
          </a:p>
        </p:txBody>
      </p:sp>
      <p:grpSp>
        <p:nvGrpSpPr>
          <p:cNvPr id="17" name="Group 8">
            <a:extLst>
              <a:ext uri="{FF2B5EF4-FFF2-40B4-BE49-F238E27FC236}">
                <a16:creationId xmlns:a16="http://schemas.microsoft.com/office/drawing/2014/main" id="{56A258CB-139F-4E6B-8F98-5BBC209C651C}"/>
              </a:ext>
            </a:extLst>
          </p:cNvPr>
          <p:cNvGrpSpPr/>
          <p:nvPr/>
        </p:nvGrpSpPr>
        <p:grpSpPr>
          <a:xfrm>
            <a:off x="4050552" y="3306000"/>
            <a:ext cx="17708410" cy="1976348"/>
            <a:chOff x="0" y="-2"/>
            <a:chExt cx="17708409" cy="2285416"/>
          </a:xfrm>
        </p:grpSpPr>
        <p:grpSp>
          <p:nvGrpSpPr>
            <p:cNvPr id="18" name="Rectangle 4">
              <a:extLst>
                <a:ext uri="{FF2B5EF4-FFF2-40B4-BE49-F238E27FC236}">
                  <a16:creationId xmlns:a16="http://schemas.microsoft.com/office/drawing/2014/main" id="{50284CCE-8127-4389-824B-58E0033A15DD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22" name="Rectangle">
                <a:extLst>
                  <a:ext uri="{FF2B5EF4-FFF2-40B4-BE49-F238E27FC236}">
                    <a16:creationId xmlns:a16="http://schemas.microsoft.com/office/drawing/2014/main" id="{73037A3B-DFD1-4006-9F77-0705E52E4D88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3" name="cazuri noi înregistrate astăzi">
                <a:extLst>
                  <a:ext uri="{FF2B5EF4-FFF2-40B4-BE49-F238E27FC236}">
                    <a16:creationId xmlns:a16="http://schemas.microsoft.com/office/drawing/2014/main" id="{13C89367-86C4-469E-9D30-D18C22FF0479}"/>
                  </a:ext>
                </a:extLst>
              </p:cNvPr>
              <p:cNvSpPr/>
              <p:nvPr/>
            </p:nvSpPr>
            <p:spPr>
              <a:xfrm>
                <a:off x="6731593" y="733832"/>
                <a:ext cx="10752128" cy="81774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sz="4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Angajați investigați total</a:t>
                </a:r>
                <a:endParaRPr sz="4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19" name="Rectangle 5">
              <a:extLst>
                <a:ext uri="{FF2B5EF4-FFF2-40B4-BE49-F238E27FC236}">
                  <a16:creationId xmlns:a16="http://schemas.microsoft.com/office/drawing/2014/main" id="{A984A1AD-6970-40C9-8AD1-407F741D8593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20" name="Rectangle">
                <a:extLst>
                  <a:ext uri="{FF2B5EF4-FFF2-40B4-BE49-F238E27FC236}">
                    <a16:creationId xmlns:a16="http://schemas.microsoft.com/office/drawing/2014/main" id="{6D16EC0D-7E64-4D1A-9A89-FBE14E8BE909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1" name="+156">
                <a:extLst>
                  <a:ext uri="{FF2B5EF4-FFF2-40B4-BE49-F238E27FC236}">
                    <a16:creationId xmlns:a16="http://schemas.microsoft.com/office/drawing/2014/main" id="{C3830ABB-261A-47FC-B222-D49394DEC9FD}"/>
                  </a:ext>
                </a:extLst>
              </p:cNvPr>
              <p:cNvSpPr/>
              <p:nvPr/>
            </p:nvSpPr>
            <p:spPr>
              <a:xfrm>
                <a:off x="484560" y="447180"/>
                <a:ext cx="5512438" cy="138803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MD" sz="6600" b="1" dirty="0">
                    <a:solidFill>
                      <a:schemeClr val="bg1"/>
                    </a:solidFill>
                  </a:rPr>
                  <a:t>54</a:t>
                </a:r>
                <a:r>
                  <a:rPr lang="ro-RO" sz="6600" b="1" dirty="0">
                    <a:solidFill>
                      <a:schemeClr val="bg1"/>
                    </a:solidFill>
                  </a:rPr>
                  <a:t>.696</a:t>
                </a:r>
                <a:endParaRPr sz="6600"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24" name="Group 8">
            <a:extLst>
              <a:ext uri="{FF2B5EF4-FFF2-40B4-BE49-F238E27FC236}">
                <a16:creationId xmlns:a16="http://schemas.microsoft.com/office/drawing/2014/main" id="{A7F1BD85-BD75-4CF5-B112-E393279768AD}"/>
              </a:ext>
            </a:extLst>
          </p:cNvPr>
          <p:cNvGrpSpPr/>
          <p:nvPr/>
        </p:nvGrpSpPr>
        <p:grpSpPr>
          <a:xfrm>
            <a:off x="4082061" y="8337167"/>
            <a:ext cx="17708410" cy="2179121"/>
            <a:chOff x="0" y="-2"/>
            <a:chExt cx="17708409" cy="2285416"/>
          </a:xfrm>
        </p:grpSpPr>
        <p:grpSp>
          <p:nvGrpSpPr>
            <p:cNvPr id="25" name="Rectangle 4">
              <a:extLst>
                <a:ext uri="{FF2B5EF4-FFF2-40B4-BE49-F238E27FC236}">
                  <a16:creationId xmlns:a16="http://schemas.microsoft.com/office/drawing/2014/main" id="{E98C9B18-454D-4EC9-888D-FF81CE14A2C1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29" name="Rectangle">
                <a:extLst>
                  <a:ext uri="{FF2B5EF4-FFF2-40B4-BE49-F238E27FC236}">
                    <a16:creationId xmlns:a16="http://schemas.microsoft.com/office/drawing/2014/main" id="{45E50E35-0138-4E49-BB99-3276C014A4A5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30" name="cazuri noi înregistrate astăzi">
                <a:extLst>
                  <a:ext uri="{FF2B5EF4-FFF2-40B4-BE49-F238E27FC236}">
                    <a16:creationId xmlns:a16="http://schemas.microsoft.com/office/drawing/2014/main" id="{797EAA35-7A07-451C-95DF-8B73AB11BD0F}"/>
                  </a:ext>
                </a:extLst>
              </p:cNvPr>
              <p:cNvSpPr/>
              <p:nvPr/>
            </p:nvSpPr>
            <p:spPr>
              <a:xfrm>
                <a:off x="6731593" y="742598"/>
                <a:ext cx="10752128" cy="8002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sz="4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Angajați investigați în ultimele 7 zile</a:t>
                </a:r>
                <a:endParaRPr sz="4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26" name="Rectangle 5">
              <a:extLst>
                <a:ext uri="{FF2B5EF4-FFF2-40B4-BE49-F238E27FC236}">
                  <a16:creationId xmlns:a16="http://schemas.microsoft.com/office/drawing/2014/main" id="{DC4672D5-6216-4174-A7D0-471E5627F1C8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27" name="Rectangle">
                <a:extLst>
                  <a:ext uri="{FF2B5EF4-FFF2-40B4-BE49-F238E27FC236}">
                    <a16:creationId xmlns:a16="http://schemas.microsoft.com/office/drawing/2014/main" id="{6CFFF804-F494-4B93-9746-8A16BC10C36D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8" name="+156">
                <a:extLst>
                  <a:ext uri="{FF2B5EF4-FFF2-40B4-BE49-F238E27FC236}">
                    <a16:creationId xmlns:a16="http://schemas.microsoft.com/office/drawing/2014/main" id="{C9CC88DF-60F2-43EB-95D5-8C85D1318081}"/>
                  </a:ext>
                </a:extLst>
              </p:cNvPr>
              <p:cNvSpPr/>
              <p:nvPr/>
            </p:nvSpPr>
            <p:spPr>
              <a:xfrm>
                <a:off x="484560" y="511762"/>
                <a:ext cx="5512438" cy="125887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MD" sz="6600" b="1" dirty="0">
                    <a:solidFill>
                      <a:schemeClr val="bg1"/>
                    </a:solidFill>
                  </a:rPr>
                  <a:t>246</a:t>
                </a:r>
                <a:endParaRPr sz="6600"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31" name="Group 8">
            <a:extLst>
              <a:ext uri="{FF2B5EF4-FFF2-40B4-BE49-F238E27FC236}">
                <a16:creationId xmlns:a16="http://schemas.microsoft.com/office/drawing/2014/main" id="{6780EE86-4681-4522-BD0F-8B33C6DC5E30}"/>
              </a:ext>
            </a:extLst>
          </p:cNvPr>
          <p:cNvGrpSpPr/>
          <p:nvPr/>
        </p:nvGrpSpPr>
        <p:grpSpPr>
          <a:xfrm>
            <a:off x="4050552" y="10982611"/>
            <a:ext cx="17708410" cy="2179122"/>
            <a:chOff x="0" y="-2"/>
            <a:chExt cx="17708409" cy="2285416"/>
          </a:xfrm>
        </p:grpSpPr>
        <p:grpSp>
          <p:nvGrpSpPr>
            <p:cNvPr id="32" name="Rectangle 4">
              <a:extLst>
                <a:ext uri="{FF2B5EF4-FFF2-40B4-BE49-F238E27FC236}">
                  <a16:creationId xmlns:a16="http://schemas.microsoft.com/office/drawing/2014/main" id="{117AE596-2AB1-4C9C-9F70-66EBDCCDCED7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36" name="Rectangle">
                <a:extLst>
                  <a:ext uri="{FF2B5EF4-FFF2-40B4-BE49-F238E27FC236}">
                    <a16:creationId xmlns:a16="http://schemas.microsoft.com/office/drawing/2014/main" id="{B6A059F7-1207-452E-B715-265AD9714F1A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37" name="cazuri noi înregistrate astăzi">
                <a:extLst>
                  <a:ext uri="{FF2B5EF4-FFF2-40B4-BE49-F238E27FC236}">
                    <a16:creationId xmlns:a16="http://schemas.microsoft.com/office/drawing/2014/main" id="{D7137698-F937-4BEC-B5BD-3259D7F990EF}"/>
                  </a:ext>
                </a:extLst>
              </p:cNvPr>
              <p:cNvSpPr/>
              <p:nvPr/>
            </p:nvSpPr>
            <p:spPr>
              <a:xfrm>
                <a:off x="6731593" y="742597"/>
                <a:ext cx="10752128" cy="8002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sz="4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Angajați investigați pozitiv în ultimele 7 zile</a:t>
                </a:r>
                <a:endParaRPr sz="4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33" name="Rectangle 5">
              <a:extLst>
                <a:ext uri="{FF2B5EF4-FFF2-40B4-BE49-F238E27FC236}">
                  <a16:creationId xmlns:a16="http://schemas.microsoft.com/office/drawing/2014/main" id="{0CF8EC63-FFFC-472C-B2BD-5590E6A912F7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34" name="Rectangle">
                <a:extLst>
                  <a:ext uri="{FF2B5EF4-FFF2-40B4-BE49-F238E27FC236}">
                    <a16:creationId xmlns:a16="http://schemas.microsoft.com/office/drawing/2014/main" id="{958E9109-361D-4263-9185-76310C97151F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35" name="+156">
                <a:extLst>
                  <a:ext uri="{FF2B5EF4-FFF2-40B4-BE49-F238E27FC236}">
                    <a16:creationId xmlns:a16="http://schemas.microsoft.com/office/drawing/2014/main" id="{A46A42A0-D3BB-4EA0-962C-9DAA8486E78F}"/>
                  </a:ext>
                </a:extLst>
              </p:cNvPr>
              <p:cNvSpPr/>
              <p:nvPr/>
            </p:nvSpPr>
            <p:spPr>
              <a:xfrm>
                <a:off x="484560" y="511762"/>
                <a:ext cx="5512438" cy="125887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MD" sz="6600" b="1" dirty="0">
                    <a:solidFill>
                      <a:schemeClr val="bg1"/>
                    </a:solidFill>
                  </a:rPr>
                  <a:t>143</a:t>
                </a:r>
                <a:endParaRPr sz="6600"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38" name="Group 8">
            <a:extLst>
              <a:ext uri="{FF2B5EF4-FFF2-40B4-BE49-F238E27FC236}">
                <a16:creationId xmlns:a16="http://schemas.microsoft.com/office/drawing/2014/main" id="{46CCCD9D-BC51-4673-8079-1E074A8E9199}"/>
              </a:ext>
            </a:extLst>
          </p:cNvPr>
          <p:cNvGrpSpPr/>
          <p:nvPr/>
        </p:nvGrpSpPr>
        <p:grpSpPr>
          <a:xfrm>
            <a:off x="4075362" y="5906333"/>
            <a:ext cx="17708410" cy="1976348"/>
            <a:chOff x="0" y="-2"/>
            <a:chExt cx="17708409" cy="2285416"/>
          </a:xfrm>
        </p:grpSpPr>
        <p:grpSp>
          <p:nvGrpSpPr>
            <p:cNvPr id="39" name="Rectangle 4">
              <a:extLst>
                <a:ext uri="{FF2B5EF4-FFF2-40B4-BE49-F238E27FC236}">
                  <a16:creationId xmlns:a16="http://schemas.microsoft.com/office/drawing/2014/main" id="{09CE44F2-A020-4ABF-8C92-0048357608EB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43" name="Rectangle">
                <a:extLst>
                  <a:ext uri="{FF2B5EF4-FFF2-40B4-BE49-F238E27FC236}">
                    <a16:creationId xmlns:a16="http://schemas.microsoft.com/office/drawing/2014/main" id="{43B0157C-AC27-4216-A215-9B97636BA2E8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44" name="cazuri noi înregistrate astăzi">
                <a:extLst>
                  <a:ext uri="{FF2B5EF4-FFF2-40B4-BE49-F238E27FC236}">
                    <a16:creationId xmlns:a16="http://schemas.microsoft.com/office/drawing/2014/main" id="{32E82C2F-2284-4659-96FF-DBF27A360676}"/>
                  </a:ext>
                </a:extLst>
              </p:cNvPr>
              <p:cNvSpPr/>
              <p:nvPr/>
            </p:nvSpPr>
            <p:spPr>
              <a:xfrm>
                <a:off x="6731593" y="733832"/>
                <a:ext cx="10752128" cy="81774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sz="4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Angajați testați pozitiv</a:t>
                </a:r>
              </a:p>
            </p:txBody>
          </p:sp>
        </p:grpSp>
        <p:grpSp>
          <p:nvGrpSpPr>
            <p:cNvPr id="40" name="Rectangle 5">
              <a:extLst>
                <a:ext uri="{FF2B5EF4-FFF2-40B4-BE49-F238E27FC236}">
                  <a16:creationId xmlns:a16="http://schemas.microsoft.com/office/drawing/2014/main" id="{E1499D20-FF3A-4524-A1CF-0BB83AF5FB20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41" name="Rectangle">
                <a:extLst>
                  <a:ext uri="{FF2B5EF4-FFF2-40B4-BE49-F238E27FC236}">
                    <a16:creationId xmlns:a16="http://schemas.microsoft.com/office/drawing/2014/main" id="{A15FDE22-3922-4EC8-A157-15A649BF0203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42" name="+156">
                <a:extLst>
                  <a:ext uri="{FF2B5EF4-FFF2-40B4-BE49-F238E27FC236}">
                    <a16:creationId xmlns:a16="http://schemas.microsoft.com/office/drawing/2014/main" id="{A8ECA64F-AB2C-4646-A314-F37DD7C9FA19}"/>
                  </a:ext>
                </a:extLst>
              </p:cNvPr>
              <p:cNvSpPr/>
              <p:nvPr/>
            </p:nvSpPr>
            <p:spPr>
              <a:xfrm>
                <a:off x="484560" y="447180"/>
                <a:ext cx="5512438" cy="138803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en-US" sz="6600" b="1" dirty="0">
                    <a:solidFill>
                      <a:schemeClr val="bg1"/>
                    </a:solidFill>
                  </a:rPr>
                  <a:t>2</a:t>
                </a:r>
                <a:r>
                  <a:rPr lang="ro-MD" sz="6600" b="1" dirty="0">
                    <a:solidFill>
                      <a:schemeClr val="bg1"/>
                    </a:solidFill>
                  </a:rPr>
                  <a:t>1</a:t>
                </a:r>
                <a:r>
                  <a:rPr lang="en-US" sz="6600" b="1" dirty="0">
                    <a:solidFill>
                      <a:schemeClr val="bg1"/>
                    </a:solidFill>
                  </a:rPr>
                  <a:t>.</a:t>
                </a:r>
                <a:r>
                  <a:rPr lang="ro-MD" sz="6600" b="1" dirty="0">
                    <a:solidFill>
                      <a:schemeClr val="bg1"/>
                    </a:solidFill>
                  </a:rPr>
                  <a:t>202</a:t>
                </a:r>
                <a:endParaRPr lang="en-US" sz="6600" b="1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23532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/>
          <p:cNvGrpSpPr/>
          <p:nvPr/>
        </p:nvGrpSpPr>
        <p:grpSpPr>
          <a:xfrm>
            <a:off x="1044197" y="7010475"/>
            <a:ext cx="4672540" cy="4887835"/>
            <a:chOff x="1814072" y="3437888"/>
            <a:chExt cx="2325277" cy="2495551"/>
          </a:xfrm>
          <a:solidFill>
            <a:srgbClr val="F7F7F7"/>
          </a:solidFill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grpSpPr>
        <p:sp>
          <p:nvSpPr>
            <p:cNvPr id="34" name="Rectangle 33"/>
            <p:cNvSpPr/>
            <p:nvPr/>
          </p:nvSpPr>
          <p:spPr>
            <a:xfrm>
              <a:off x="1814072" y="3437888"/>
              <a:ext cx="2325277" cy="24955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bIns="792000" rtlCol="0" anchor="b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r>
                <a:rPr lang="ro-RO" sz="4000" b="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Medici</a:t>
              </a:r>
              <a:endParaRPr lang="en-US" sz="2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 flipV="1">
              <a:off x="1814072" y="3437888"/>
              <a:ext cx="2325277" cy="51632"/>
            </a:xfrm>
            <a:prstGeom prst="rect">
              <a:avLst/>
            </a:prstGeom>
            <a:solidFill>
              <a:srgbClr val="1D46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rtlCol="0" anchor="t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endParaRPr lang="en-US" sz="2000" dirty="0">
                <a:solidFill>
                  <a:schemeClr val="tx1">
                    <a:alpha val="70000"/>
                  </a:schemeClr>
                </a:solidFill>
              </a:endParaRPr>
            </a:p>
          </p:txBody>
        </p:sp>
      </p:grpSp>
      <p:grpSp>
        <p:nvGrpSpPr>
          <p:cNvPr id="22" name="Group 32">
            <a:extLst>
              <a:ext uri="{FF2B5EF4-FFF2-40B4-BE49-F238E27FC236}">
                <a16:creationId xmlns:a16="http://schemas.microsoft.com/office/drawing/2014/main" id="{6095E445-0BB6-4494-8C94-A007C15B3F72}"/>
              </a:ext>
            </a:extLst>
          </p:cNvPr>
          <p:cNvGrpSpPr/>
          <p:nvPr/>
        </p:nvGrpSpPr>
        <p:grpSpPr>
          <a:xfrm>
            <a:off x="6765483" y="7061038"/>
            <a:ext cx="4657592" cy="4991102"/>
            <a:chOff x="1621034" y="3437888"/>
            <a:chExt cx="2328796" cy="2495551"/>
          </a:xfrm>
          <a:solidFill>
            <a:srgbClr val="F7F7F7"/>
          </a:solidFill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grpSpPr>
        <p:sp>
          <p:nvSpPr>
            <p:cNvPr id="24" name="Rectangle 33">
              <a:extLst>
                <a:ext uri="{FF2B5EF4-FFF2-40B4-BE49-F238E27FC236}">
                  <a16:creationId xmlns:a16="http://schemas.microsoft.com/office/drawing/2014/main" id="{BD8FA53E-4B1A-407A-8EB3-5F41AF83D9A3}"/>
                </a:ext>
              </a:extLst>
            </p:cNvPr>
            <p:cNvSpPr/>
            <p:nvPr/>
          </p:nvSpPr>
          <p:spPr>
            <a:xfrm>
              <a:off x="1623189" y="3437888"/>
              <a:ext cx="2325277" cy="24955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bIns="792000" rtlCol="0" anchor="b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r>
                <a:rPr lang="ro-RO" sz="4000" b="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Asistenți Medicali</a:t>
              </a:r>
              <a:endParaRPr lang="en-US" sz="4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5" name="Rectangle 34">
              <a:extLst>
                <a:ext uri="{FF2B5EF4-FFF2-40B4-BE49-F238E27FC236}">
                  <a16:creationId xmlns:a16="http://schemas.microsoft.com/office/drawing/2014/main" id="{DCA391C3-BF55-4FAA-BF7A-0D89C4718B4A}"/>
                </a:ext>
              </a:extLst>
            </p:cNvPr>
            <p:cNvSpPr/>
            <p:nvPr/>
          </p:nvSpPr>
          <p:spPr>
            <a:xfrm flipV="1">
              <a:off x="1621034" y="3437888"/>
              <a:ext cx="2328796" cy="51632"/>
            </a:xfrm>
            <a:prstGeom prst="rect">
              <a:avLst/>
            </a:prstGeom>
            <a:solidFill>
              <a:srgbClr val="1D46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rtlCol="0" anchor="t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endParaRPr lang="en-US" sz="2000" dirty="0">
                <a:solidFill>
                  <a:schemeClr val="tx1">
                    <a:alpha val="70000"/>
                  </a:schemeClr>
                </a:solidFill>
              </a:endParaRPr>
            </a:p>
          </p:txBody>
        </p:sp>
      </p:grpSp>
      <p:grpSp>
        <p:nvGrpSpPr>
          <p:cNvPr id="62" name="Group 32">
            <a:extLst>
              <a:ext uri="{FF2B5EF4-FFF2-40B4-BE49-F238E27FC236}">
                <a16:creationId xmlns:a16="http://schemas.microsoft.com/office/drawing/2014/main" id="{AFEE9A52-7112-41A1-81A9-0655D62884C8}"/>
              </a:ext>
            </a:extLst>
          </p:cNvPr>
          <p:cNvGrpSpPr/>
          <p:nvPr/>
        </p:nvGrpSpPr>
        <p:grpSpPr>
          <a:xfrm>
            <a:off x="12192000" y="7043062"/>
            <a:ext cx="4650554" cy="5027054"/>
            <a:chOff x="1814072" y="3437888"/>
            <a:chExt cx="2325277" cy="2513527"/>
          </a:xfrm>
          <a:solidFill>
            <a:srgbClr val="F7F7F7"/>
          </a:solidFill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grpSpPr>
        <p:sp>
          <p:nvSpPr>
            <p:cNvPr id="63" name="Rectangle 33">
              <a:extLst>
                <a:ext uri="{FF2B5EF4-FFF2-40B4-BE49-F238E27FC236}">
                  <a16:creationId xmlns:a16="http://schemas.microsoft.com/office/drawing/2014/main" id="{ABDE925A-B08A-45D9-B877-B4B86F6886CE}"/>
                </a:ext>
              </a:extLst>
            </p:cNvPr>
            <p:cNvSpPr/>
            <p:nvPr/>
          </p:nvSpPr>
          <p:spPr>
            <a:xfrm>
              <a:off x="1814072" y="3455864"/>
              <a:ext cx="2325277" cy="24955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bIns="792000" rtlCol="0" anchor="b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r>
                <a:rPr lang="ro-RO" sz="4000" b="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Infirmier</a:t>
              </a:r>
              <a:endParaRPr lang="en-US" sz="4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4" name="Rectangle 34">
              <a:extLst>
                <a:ext uri="{FF2B5EF4-FFF2-40B4-BE49-F238E27FC236}">
                  <a16:creationId xmlns:a16="http://schemas.microsoft.com/office/drawing/2014/main" id="{6F5C2865-29C5-4EBD-B920-4A8FA439C25B}"/>
                </a:ext>
              </a:extLst>
            </p:cNvPr>
            <p:cNvSpPr/>
            <p:nvPr/>
          </p:nvSpPr>
          <p:spPr>
            <a:xfrm flipV="1">
              <a:off x="1814072" y="3437888"/>
              <a:ext cx="2325277" cy="5163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rtlCol="0" anchor="t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endParaRPr lang="en-US" sz="2000" dirty="0">
                <a:solidFill>
                  <a:schemeClr val="tx1">
                    <a:alpha val="70000"/>
                  </a:schemeClr>
                </a:solidFill>
              </a:endParaRPr>
            </a:p>
          </p:txBody>
        </p:sp>
      </p:grpSp>
      <p:sp>
        <p:nvSpPr>
          <p:cNvPr id="66" name="Title 1">
            <a:extLst>
              <a:ext uri="{FF2B5EF4-FFF2-40B4-BE49-F238E27FC236}">
                <a16:creationId xmlns:a16="http://schemas.microsoft.com/office/drawing/2014/main" id="{DB4C4EF5-DE38-42DD-86C4-576104617B0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1295431"/>
            <a:ext cx="24384000" cy="738386"/>
          </a:xfrm>
          <a:prstGeom prst="rect">
            <a:avLst/>
          </a:prstGeom>
        </p:spPr>
        <p:txBody>
          <a:bodyPr>
            <a:normAutofit/>
          </a:bodyPr>
          <a:lstStyle>
            <a:lvl1pPr defTabSz="1755490">
              <a:defRPr sz="9600" spc="-266"/>
            </a:lvl1pPr>
          </a:lstStyle>
          <a:p>
            <a:pPr algn="ctr"/>
            <a:r>
              <a:rPr lang="ro-MD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Personalul instituțiilor medicale infectat cu </a:t>
            </a:r>
            <a:r>
              <a:rPr lang="ro-MD" sz="6000" b="1" dirty="0">
                <a:solidFill>
                  <a:srgbClr val="1D46F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COVID-19 </a:t>
            </a:r>
            <a:r>
              <a:rPr lang="ro-MD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(cumulativ)</a:t>
            </a:r>
          </a:p>
        </p:txBody>
      </p:sp>
      <p:grpSp>
        <p:nvGrpSpPr>
          <p:cNvPr id="67" name="Group 8">
            <a:extLst>
              <a:ext uri="{FF2B5EF4-FFF2-40B4-BE49-F238E27FC236}">
                <a16:creationId xmlns:a16="http://schemas.microsoft.com/office/drawing/2014/main" id="{1726E0C7-6571-4DBF-9173-C01B3EC0BDFF}"/>
              </a:ext>
            </a:extLst>
          </p:cNvPr>
          <p:cNvGrpSpPr/>
          <p:nvPr/>
        </p:nvGrpSpPr>
        <p:grpSpPr>
          <a:xfrm>
            <a:off x="1422400" y="3790811"/>
            <a:ext cx="22256914" cy="1876245"/>
            <a:chOff x="0" y="-2"/>
            <a:chExt cx="17754128" cy="2285416"/>
          </a:xfrm>
        </p:grpSpPr>
        <p:grpSp>
          <p:nvGrpSpPr>
            <p:cNvPr id="68" name="Rectangle 4">
              <a:extLst>
                <a:ext uri="{FF2B5EF4-FFF2-40B4-BE49-F238E27FC236}">
                  <a16:creationId xmlns:a16="http://schemas.microsoft.com/office/drawing/2014/main" id="{21035C47-F8CC-48FB-AE63-86F98FA7DBAE}"/>
                </a:ext>
              </a:extLst>
            </p:cNvPr>
            <p:cNvGrpSpPr/>
            <p:nvPr/>
          </p:nvGrpSpPr>
          <p:grpSpPr>
            <a:xfrm>
              <a:off x="0" y="-2"/>
              <a:ext cx="17754128" cy="2285416"/>
              <a:chOff x="0" y="-1"/>
              <a:chExt cx="17754127" cy="2285414"/>
            </a:xfrm>
          </p:grpSpPr>
          <p:sp>
            <p:nvSpPr>
              <p:cNvPr id="72" name="Rectangle">
                <a:extLst>
                  <a:ext uri="{FF2B5EF4-FFF2-40B4-BE49-F238E27FC236}">
                    <a16:creationId xmlns:a16="http://schemas.microsoft.com/office/drawing/2014/main" id="{7739171F-6F51-4427-AB53-F3AD76D4042A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73" name="cazuri noi înregistrate astăzi">
                <a:extLst>
                  <a:ext uri="{FF2B5EF4-FFF2-40B4-BE49-F238E27FC236}">
                    <a16:creationId xmlns:a16="http://schemas.microsoft.com/office/drawing/2014/main" id="{1B74E9EE-D59F-4990-BF57-CACCF007B575}"/>
                  </a:ext>
                </a:extLst>
              </p:cNvPr>
              <p:cNvSpPr/>
              <p:nvPr/>
            </p:nvSpPr>
            <p:spPr>
              <a:xfrm>
                <a:off x="6267407" y="694204"/>
                <a:ext cx="11486720" cy="97472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MD" sz="4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Cazuri de infectare în rândul lucrătorilor din sistemul medical</a:t>
                </a:r>
              </a:p>
            </p:txBody>
          </p:sp>
        </p:grpSp>
        <p:grpSp>
          <p:nvGrpSpPr>
            <p:cNvPr id="69" name="Rectangle 5">
              <a:extLst>
                <a:ext uri="{FF2B5EF4-FFF2-40B4-BE49-F238E27FC236}">
                  <a16:creationId xmlns:a16="http://schemas.microsoft.com/office/drawing/2014/main" id="{06086DAD-F78F-46E7-959E-EA89550769F4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70" name="Rectangle">
                <a:extLst>
                  <a:ext uri="{FF2B5EF4-FFF2-40B4-BE49-F238E27FC236}">
                    <a16:creationId xmlns:a16="http://schemas.microsoft.com/office/drawing/2014/main" id="{5A32C835-F0BA-4F77-8E55-B53AFEBB3568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71" name="+156">
                <a:extLst>
                  <a:ext uri="{FF2B5EF4-FFF2-40B4-BE49-F238E27FC236}">
                    <a16:creationId xmlns:a16="http://schemas.microsoft.com/office/drawing/2014/main" id="{0C083C6B-035A-48C0-BC4C-509847C35D53}"/>
                  </a:ext>
                </a:extLst>
              </p:cNvPr>
              <p:cNvSpPr/>
              <p:nvPr/>
            </p:nvSpPr>
            <p:spPr>
              <a:xfrm>
                <a:off x="0" y="410154"/>
                <a:ext cx="5996999" cy="14620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pPr algn="ctr"/>
                <a:r>
                  <a:rPr lang="en-US" sz="6600" b="1" dirty="0">
                    <a:solidFill>
                      <a:schemeClr val="bg1"/>
                    </a:solidFill>
                  </a:rPr>
                  <a:t>2</a:t>
                </a:r>
                <a:r>
                  <a:rPr lang="ro-MD" sz="6600" b="1" dirty="0">
                    <a:solidFill>
                      <a:schemeClr val="bg1"/>
                    </a:solidFill>
                  </a:rPr>
                  <a:t>1</a:t>
                </a:r>
                <a:r>
                  <a:rPr lang="en-US" sz="6600" b="1" dirty="0">
                    <a:solidFill>
                      <a:schemeClr val="bg1"/>
                    </a:solidFill>
                  </a:rPr>
                  <a:t>.</a:t>
                </a:r>
                <a:r>
                  <a:rPr lang="ro-MD" sz="6600" b="1" dirty="0">
                    <a:solidFill>
                      <a:schemeClr val="bg1"/>
                    </a:solidFill>
                  </a:rPr>
                  <a:t>202</a:t>
                </a:r>
                <a:endParaRPr lang="en-US" sz="6600" b="1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74" name="Rectangle 34">
            <a:extLst>
              <a:ext uri="{FF2B5EF4-FFF2-40B4-BE49-F238E27FC236}">
                <a16:creationId xmlns:a16="http://schemas.microsoft.com/office/drawing/2014/main" id="{DC8D0853-69FE-423C-93F3-338DFF4D1644}"/>
              </a:ext>
            </a:extLst>
          </p:cNvPr>
          <p:cNvSpPr/>
          <p:nvPr/>
        </p:nvSpPr>
        <p:spPr>
          <a:xfrm flipV="1">
            <a:off x="12192000" y="7079014"/>
            <a:ext cx="4650554" cy="103264"/>
          </a:xfrm>
          <a:prstGeom prst="rect">
            <a:avLst/>
          </a:prstGeom>
          <a:solidFill>
            <a:srgbClr val="1D46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3998" tIns="648000" rIns="360000" rtlCol="0" anchor="t"/>
          <a:lstStyle/>
          <a:p>
            <a:pPr>
              <a:lnSpc>
                <a:spcPct val="130000"/>
              </a:lnSpc>
              <a:spcBef>
                <a:spcPts val="2000"/>
              </a:spcBef>
            </a:pPr>
            <a:endParaRPr lang="en-US" sz="2000" dirty="0">
              <a:solidFill>
                <a:schemeClr val="tx1">
                  <a:alpha val="70000"/>
                </a:schemeClr>
              </a:solidFill>
            </a:endParaRPr>
          </a:p>
        </p:txBody>
      </p:sp>
      <p:sp>
        <p:nvSpPr>
          <p:cNvPr id="77" name="+156">
            <a:extLst>
              <a:ext uri="{FF2B5EF4-FFF2-40B4-BE49-F238E27FC236}">
                <a16:creationId xmlns:a16="http://schemas.microsoft.com/office/drawing/2014/main" id="{F150A25A-6CE9-4433-AAAA-8C618A20EA07}"/>
              </a:ext>
            </a:extLst>
          </p:cNvPr>
          <p:cNvSpPr/>
          <p:nvPr/>
        </p:nvSpPr>
        <p:spPr>
          <a:xfrm>
            <a:off x="1019381" y="8435666"/>
            <a:ext cx="4650554" cy="12003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91439" tIns="91439" rIns="91439" bIns="91439" numCol="1" anchor="ctr">
            <a:spAutoFit/>
          </a:bodyPr>
          <a:lstStyle>
            <a:lvl1pPr algn="l" defTabSz="1828660">
              <a:defRPr sz="95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ctr"/>
            <a:r>
              <a:rPr lang="en-US" sz="6600" b="1" dirty="0">
                <a:solidFill>
                  <a:schemeClr val="tx1"/>
                </a:solidFill>
              </a:rPr>
              <a:t>6.</a:t>
            </a:r>
            <a:r>
              <a:rPr lang="ro-MD" sz="6600" b="1" dirty="0">
                <a:solidFill>
                  <a:schemeClr val="tx1"/>
                </a:solidFill>
              </a:rPr>
              <a:t>259</a:t>
            </a:r>
          </a:p>
        </p:txBody>
      </p:sp>
      <p:sp>
        <p:nvSpPr>
          <p:cNvPr id="78" name="+156">
            <a:extLst>
              <a:ext uri="{FF2B5EF4-FFF2-40B4-BE49-F238E27FC236}">
                <a16:creationId xmlns:a16="http://schemas.microsoft.com/office/drawing/2014/main" id="{3FCDA824-DE64-49C5-8B7F-BF2E64D55AC1}"/>
              </a:ext>
            </a:extLst>
          </p:cNvPr>
          <p:cNvSpPr/>
          <p:nvPr/>
        </p:nvSpPr>
        <p:spPr>
          <a:xfrm>
            <a:off x="6798342" y="8403350"/>
            <a:ext cx="4650554" cy="12003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91439" tIns="91439" rIns="91439" bIns="91439" numCol="1" anchor="ctr">
            <a:spAutoFit/>
          </a:bodyPr>
          <a:lstStyle>
            <a:lvl1pPr algn="l" defTabSz="1828660">
              <a:defRPr sz="95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ctr"/>
            <a:r>
              <a:rPr lang="en-US" sz="6600" b="1" dirty="0">
                <a:solidFill>
                  <a:schemeClr val="tx1"/>
                </a:solidFill>
              </a:rPr>
              <a:t>8.</a:t>
            </a:r>
            <a:r>
              <a:rPr lang="ro-MD" sz="6600" b="1" dirty="0">
                <a:solidFill>
                  <a:schemeClr val="tx1"/>
                </a:solidFill>
              </a:rPr>
              <a:t>646</a:t>
            </a:r>
            <a:endParaRPr sz="6600" b="1" dirty="0">
              <a:solidFill>
                <a:schemeClr val="tx1"/>
              </a:solidFill>
            </a:endParaRPr>
          </a:p>
        </p:txBody>
      </p:sp>
      <p:sp>
        <p:nvSpPr>
          <p:cNvPr id="79" name="+156">
            <a:extLst>
              <a:ext uri="{FF2B5EF4-FFF2-40B4-BE49-F238E27FC236}">
                <a16:creationId xmlns:a16="http://schemas.microsoft.com/office/drawing/2014/main" id="{1C46748C-7412-4A03-ABE0-2F607B485F55}"/>
              </a:ext>
            </a:extLst>
          </p:cNvPr>
          <p:cNvSpPr/>
          <p:nvPr/>
        </p:nvSpPr>
        <p:spPr>
          <a:xfrm>
            <a:off x="12192000" y="8328474"/>
            <a:ext cx="4650554" cy="12003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91439" tIns="91439" rIns="91439" bIns="91439" numCol="1" anchor="ctr">
            <a:spAutoFit/>
          </a:bodyPr>
          <a:lstStyle>
            <a:lvl1pPr algn="l" defTabSz="1828660">
              <a:defRPr sz="95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ctr"/>
            <a:r>
              <a:rPr lang="ro-RO" sz="6600" b="1" dirty="0">
                <a:solidFill>
                  <a:schemeClr val="tx1"/>
                </a:solidFill>
              </a:rPr>
              <a:t>2.</a:t>
            </a:r>
            <a:r>
              <a:rPr lang="en-US" sz="6600" b="1" dirty="0">
                <a:solidFill>
                  <a:schemeClr val="tx1"/>
                </a:solidFill>
              </a:rPr>
              <a:t>8</a:t>
            </a:r>
            <a:r>
              <a:rPr lang="ro-MD" sz="6600" b="1" dirty="0">
                <a:solidFill>
                  <a:schemeClr val="tx1"/>
                </a:solidFill>
              </a:rPr>
              <a:t>96</a:t>
            </a:r>
            <a:endParaRPr sz="6600" b="1" dirty="0">
              <a:solidFill>
                <a:schemeClr val="tx1"/>
              </a:solidFill>
            </a:endParaRPr>
          </a:p>
        </p:txBody>
      </p:sp>
      <p:grpSp>
        <p:nvGrpSpPr>
          <p:cNvPr id="26" name="Group 32">
            <a:extLst>
              <a:ext uri="{FF2B5EF4-FFF2-40B4-BE49-F238E27FC236}">
                <a16:creationId xmlns:a16="http://schemas.microsoft.com/office/drawing/2014/main" id="{8F75F1C6-729B-0446-845F-47A1689B276A}"/>
              </a:ext>
            </a:extLst>
          </p:cNvPr>
          <p:cNvGrpSpPr/>
          <p:nvPr/>
        </p:nvGrpSpPr>
        <p:grpSpPr>
          <a:xfrm>
            <a:off x="17611479" y="6991428"/>
            <a:ext cx="4650554" cy="5027054"/>
            <a:chOff x="1814072" y="3437888"/>
            <a:chExt cx="2325277" cy="2513527"/>
          </a:xfrm>
          <a:solidFill>
            <a:srgbClr val="F7F7F7"/>
          </a:solidFill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grpSpPr>
        <p:sp>
          <p:nvSpPr>
            <p:cNvPr id="27" name="Rectangle 33">
              <a:extLst>
                <a:ext uri="{FF2B5EF4-FFF2-40B4-BE49-F238E27FC236}">
                  <a16:creationId xmlns:a16="http://schemas.microsoft.com/office/drawing/2014/main" id="{1957D24A-C2A1-EA49-BD26-CA296265289C}"/>
                </a:ext>
              </a:extLst>
            </p:cNvPr>
            <p:cNvSpPr/>
            <p:nvPr/>
          </p:nvSpPr>
          <p:spPr>
            <a:xfrm>
              <a:off x="1814072" y="3455864"/>
              <a:ext cx="2325277" cy="24955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bIns="792000" rtlCol="0" anchor="b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r>
                <a:rPr lang="ro-RO" sz="4000" b="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Personal Auxiliar</a:t>
              </a:r>
              <a:endParaRPr lang="en-US" sz="40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8" name="Rectangle 34">
              <a:extLst>
                <a:ext uri="{FF2B5EF4-FFF2-40B4-BE49-F238E27FC236}">
                  <a16:creationId xmlns:a16="http://schemas.microsoft.com/office/drawing/2014/main" id="{595B3213-E140-C543-83BC-064DC12E883E}"/>
                </a:ext>
              </a:extLst>
            </p:cNvPr>
            <p:cNvSpPr/>
            <p:nvPr/>
          </p:nvSpPr>
          <p:spPr>
            <a:xfrm flipV="1">
              <a:off x="1814072" y="3437888"/>
              <a:ext cx="2325277" cy="5163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rtlCol="0" anchor="t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endParaRPr lang="en-US" sz="2000" dirty="0">
                <a:solidFill>
                  <a:schemeClr val="tx1">
                    <a:alpha val="70000"/>
                  </a:schemeClr>
                </a:solidFill>
              </a:endParaRPr>
            </a:p>
          </p:txBody>
        </p:sp>
      </p:grpSp>
      <p:sp>
        <p:nvSpPr>
          <p:cNvPr id="30" name="Rectangle 34">
            <a:extLst>
              <a:ext uri="{FF2B5EF4-FFF2-40B4-BE49-F238E27FC236}">
                <a16:creationId xmlns:a16="http://schemas.microsoft.com/office/drawing/2014/main" id="{EC18C20E-9B90-614E-970D-80210A6E98DD}"/>
              </a:ext>
            </a:extLst>
          </p:cNvPr>
          <p:cNvSpPr/>
          <p:nvPr/>
        </p:nvSpPr>
        <p:spPr>
          <a:xfrm flipV="1">
            <a:off x="17636295" y="7182278"/>
            <a:ext cx="4650554" cy="103264"/>
          </a:xfrm>
          <a:prstGeom prst="rect">
            <a:avLst/>
          </a:prstGeom>
          <a:solidFill>
            <a:srgbClr val="1D46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3998" tIns="648000" rIns="360000" rtlCol="0" anchor="t"/>
          <a:lstStyle/>
          <a:p>
            <a:pPr>
              <a:lnSpc>
                <a:spcPct val="130000"/>
              </a:lnSpc>
              <a:spcBef>
                <a:spcPts val="2000"/>
              </a:spcBef>
            </a:pPr>
            <a:endParaRPr lang="en-US" sz="2000" dirty="0">
              <a:solidFill>
                <a:schemeClr val="tx1">
                  <a:alpha val="70000"/>
                </a:schemeClr>
              </a:solidFill>
            </a:endParaRPr>
          </a:p>
        </p:txBody>
      </p:sp>
      <p:sp>
        <p:nvSpPr>
          <p:cNvPr id="31" name="+156">
            <a:extLst>
              <a:ext uri="{FF2B5EF4-FFF2-40B4-BE49-F238E27FC236}">
                <a16:creationId xmlns:a16="http://schemas.microsoft.com/office/drawing/2014/main" id="{1CA3F770-1D73-A847-A67D-3A81A6F8B2EC}"/>
              </a:ext>
            </a:extLst>
          </p:cNvPr>
          <p:cNvSpPr/>
          <p:nvPr/>
        </p:nvSpPr>
        <p:spPr>
          <a:xfrm>
            <a:off x="17636295" y="8228545"/>
            <a:ext cx="4650554" cy="12003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91439" tIns="91439" rIns="91439" bIns="91439" numCol="1" anchor="ctr">
            <a:spAutoFit/>
          </a:bodyPr>
          <a:lstStyle>
            <a:lvl1pPr algn="l" defTabSz="1828660">
              <a:defRPr sz="95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ctr"/>
            <a:r>
              <a:rPr lang="en-US" sz="6600" b="1" dirty="0">
                <a:solidFill>
                  <a:schemeClr val="tx1"/>
                </a:solidFill>
              </a:rPr>
              <a:t>3</a:t>
            </a:r>
            <a:r>
              <a:rPr lang="ro-RO" sz="6600" b="1" dirty="0">
                <a:solidFill>
                  <a:schemeClr val="tx1"/>
                </a:solidFill>
              </a:rPr>
              <a:t>.</a:t>
            </a:r>
            <a:r>
              <a:rPr lang="ro-MD" sz="6600" b="1" dirty="0">
                <a:solidFill>
                  <a:schemeClr val="tx1"/>
                </a:solidFill>
              </a:rPr>
              <a:t>401</a:t>
            </a:r>
            <a:endParaRPr sz="6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6148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B264DA-AB7E-664F-B12C-74AF1D742F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0432" y="974623"/>
            <a:ext cx="22897882" cy="2011324"/>
          </a:xfrm>
        </p:spPr>
        <p:txBody>
          <a:bodyPr>
            <a:normAutofit/>
          </a:bodyPr>
          <a:lstStyle/>
          <a:p>
            <a:pPr algn="ctr"/>
            <a:r>
              <a:rPr lang="ro-MD" sz="6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Copiii și femeile gravide confirmați </a:t>
            </a:r>
            <a:r>
              <a:rPr lang="ro-MD" sz="6000" b="1" dirty="0">
                <a:solidFill>
                  <a:srgbClr val="1D46F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COVID-19 </a:t>
            </a:r>
            <a:r>
              <a:rPr lang="ro-MD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(cumulativ)</a:t>
            </a:r>
            <a:endParaRPr lang="ro-MD" sz="6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67088D6-CB2A-2D41-9317-1268E681980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-719" b="22788"/>
          <a:stretch/>
        </p:blipFill>
        <p:spPr>
          <a:xfrm>
            <a:off x="16469360" y="2167718"/>
            <a:ext cx="3200400" cy="2764972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FC554BE1-3F0C-1D4B-B969-6D327C85E60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2575560" y="2419525"/>
            <a:ext cx="1935480" cy="276497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BB17052-EAC6-6E46-B0AE-AB5A246F70F8}"/>
              </a:ext>
            </a:extLst>
          </p:cNvPr>
          <p:cNvSpPr txBox="1"/>
          <p:nvPr/>
        </p:nvSpPr>
        <p:spPr>
          <a:xfrm>
            <a:off x="3102416" y="2909004"/>
            <a:ext cx="7489383" cy="71814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o-MD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7.310 </a:t>
            </a:r>
            <a:r>
              <a:rPr kumimoji="0" lang="en-MD" sz="4000" b="1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copii infectați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B7E14C6-EC1A-2145-92B9-3BD571C5B0C5}"/>
              </a:ext>
            </a:extLst>
          </p:cNvPr>
          <p:cNvSpPr txBox="1"/>
          <p:nvPr/>
        </p:nvSpPr>
        <p:spPr>
          <a:xfrm>
            <a:off x="14581856" y="5147789"/>
            <a:ext cx="7489383" cy="71814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000" b="1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1</a:t>
            </a:r>
            <a:r>
              <a:rPr lang="ro-MD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213</a:t>
            </a:r>
            <a:endParaRPr kumimoji="0" lang="en-MD" sz="3200" b="1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 Neue"/>
            </a:endParaRP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5C4A9966-712C-874A-9DCF-2A8F72EA1E5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50651284"/>
              </p:ext>
            </p:extLst>
          </p:nvPr>
        </p:nvGraphicFramePr>
        <p:xfrm>
          <a:off x="2106589" y="5865155"/>
          <a:ext cx="8118893" cy="6221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2FBC43F4-C951-244E-8A98-D9D3081F961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05418216"/>
              </p:ext>
            </p:extLst>
          </p:nvPr>
        </p:nvGraphicFramePr>
        <p:xfrm>
          <a:off x="12872993" y="5922856"/>
          <a:ext cx="10065657" cy="61956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  <p:extLst>
      <p:ext uri="{BB962C8B-B14F-4D97-AF65-F5344CB8AC3E}">
        <p14:creationId xmlns:p14="http://schemas.microsoft.com/office/powerpoint/2010/main" val="1352134548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14</a:t>
            </a:fld>
            <a:endParaRPr/>
          </a:p>
        </p:txBody>
      </p:sp>
      <p:sp>
        <p:nvSpPr>
          <p:cNvPr id="9" name="Slide Number Placeholder 24">
            <a:extLst>
              <a:ext uri="{FF2B5EF4-FFF2-40B4-BE49-F238E27FC236}">
                <a16:creationId xmlns:a16="http://schemas.microsoft.com/office/drawing/2014/main" id="{223F4548-EF58-4C9C-9614-962A2F836BDA}"/>
              </a:ext>
            </a:extLst>
          </p:cNvPr>
          <p:cNvSpPr txBox="1">
            <a:spLocks/>
          </p:cNvSpPr>
          <p:nvPr/>
        </p:nvSpPr>
        <p:spPr>
          <a:xfrm>
            <a:off x="847969" y="12886440"/>
            <a:ext cx="311766" cy="462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91439" tIns="91439" rIns="91439" bIns="91439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182866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fld id="{86CB4B4D-7CA3-9044-876B-883B54F8677D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31" name="Title 1">
            <a:extLst>
              <a:ext uri="{FF2B5EF4-FFF2-40B4-BE49-F238E27FC236}">
                <a16:creationId xmlns:a16="http://schemas.microsoft.com/office/drawing/2014/main" id="{9DC33520-FC18-442D-9984-A8732AC4A7C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809605"/>
            <a:ext cx="24383999" cy="1441490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  <a:defRPr>
                <a:solidFill>
                  <a:srgbClr val="1D46F3"/>
                </a:solidFill>
              </a:defRPr>
            </a:pPr>
            <a:r>
              <a:rPr lang="ro-RO" sz="6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Analiza descriptivă a deceselor cauzate de </a:t>
            </a:r>
            <a:r>
              <a:rPr lang="ro-RO" sz="6000" b="1" dirty="0">
                <a:solidFill>
                  <a:srgbClr val="1D46F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COVID-19</a:t>
            </a:r>
            <a:endParaRPr sz="6000" b="1" dirty="0">
              <a:solidFill>
                <a:srgbClr val="1D46F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8" name="Group 8">
            <a:extLst>
              <a:ext uri="{FF2B5EF4-FFF2-40B4-BE49-F238E27FC236}">
                <a16:creationId xmlns:a16="http://schemas.microsoft.com/office/drawing/2014/main" id="{C97619B2-C906-4D39-A01D-7B384618B3AB}"/>
              </a:ext>
            </a:extLst>
          </p:cNvPr>
          <p:cNvGrpSpPr/>
          <p:nvPr/>
        </p:nvGrpSpPr>
        <p:grpSpPr>
          <a:xfrm>
            <a:off x="1518964" y="2248632"/>
            <a:ext cx="10594247" cy="850245"/>
            <a:chOff x="0" y="-2"/>
            <a:chExt cx="17708409" cy="2285417"/>
          </a:xfrm>
        </p:grpSpPr>
        <p:grpSp>
          <p:nvGrpSpPr>
            <p:cNvPr id="49" name="Rectangle 4">
              <a:extLst>
                <a:ext uri="{FF2B5EF4-FFF2-40B4-BE49-F238E27FC236}">
                  <a16:creationId xmlns:a16="http://schemas.microsoft.com/office/drawing/2014/main" id="{C472876B-D996-4232-8AF4-6CF4EA70BC98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53" name="Rectangle">
                <a:extLst>
                  <a:ext uri="{FF2B5EF4-FFF2-40B4-BE49-F238E27FC236}">
                    <a16:creationId xmlns:a16="http://schemas.microsoft.com/office/drawing/2014/main" id="{3A80A110-894D-41DE-9F35-B62D5216B9B8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54" name="cazuri noi înregistrate astăzi">
                <a:extLst>
                  <a:ext uri="{FF2B5EF4-FFF2-40B4-BE49-F238E27FC236}">
                    <a16:creationId xmlns:a16="http://schemas.microsoft.com/office/drawing/2014/main" id="{85C875B6-4C30-4E4E-84F2-4824C3C04078}"/>
                  </a:ext>
                </a:extLst>
              </p:cNvPr>
              <p:cNvSpPr/>
              <p:nvPr/>
            </p:nvSpPr>
            <p:spPr>
              <a:xfrm>
                <a:off x="257782" y="170642"/>
                <a:ext cx="11109480" cy="194412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pPr algn="ctr"/>
                <a:r>
                  <a:rPr lang="ro-RO" sz="35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Vârsta medie</a:t>
                </a:r>
                <a:endParaRPr sz="35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50" name="Rectangle 5">
              <a:extLst>
                <a:ext uri="{FF2B5EF4-FFF2-40B4-BE49-F238E27FC236}">
                  <a16:creationId xmlns:a16="http://schemas.microsoft.com/office/drawing/2014/main" id="{0F578A82-A325-459C-96D3-EFE26A6C4B06}"/>
                </a:ext>
              </a:extLst>
            </p:cNvPr>
            <p:cNvGrpSpPr/>
            <p:nvPr/>
          </p:nvGrpSpPr>
          <p:grpSpPr>
            <a:xfrm>
              <a:off x="11619968" y="3011"/>
              <a:ext cx="6088439" cy="2282404"/>
              <a:chOff x="11619966" y="0"/>
              <a:chExt cx="6088438" cy="2282402"/>
            </a:xfrm>
          </p:grpSpPr>
          <p:sp>
            <p:nvSpPr>
              <p:cNvPr id="51" name="Rectangle">
                <a:extLst>
                  <a:ext uri="{FF2B5EF4-FFF2-40B4-BE49-F238E27FC236}">
                    <a16:creationId xmlns:a16="http://schemas.microsoft.com/office/drawing/2014/main" id="{0927A1A2-439A-4CF3-9B0A-D10C5F865098}"/>
                  </a:ext>
                </a:extLst>
              </p:cNvPr>
              <p:cNvSpPr/>
              <p:nvPr/>
            </p:nvSpPr>
            <p:spPr>
              <a:xfrm>
                <a:off x="11802850" y="0"/>
                <a:ext cx="5905554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52" name="+156">
                <a:extLst>
                  <a:ext uri="{FF2B5EF4-FFF2-40B4-BE49-F238E27FC236}">
                    <a16:creationId xmlns:a16="http://schemas.microsoft.com/office/drawing/2014/main" id="{281E7017-9223-42D9-A1AE-FA4A3EA26D42}"/>
                  </a:ext>
                </a:extLst>
              </p:cNvPr>
              <p:cNvSpPr/>
              <p:nvPr/>
            </p:nvSpPr>
            <p:spPr>
              <a:xfrm>
                <a:off x="11619966" y="184791"/>
                <a:ext cx="6088438" cy="194412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pPr algn="ctr"/>
                <a:r>
                  <a:rPr lang="ro-RO" sz="3500" b="1" dirty="0"/>
                  <a:t>68.</a:t>
                </a:r>
                <a:r>
                  <a:rPr lang="ro-MD" sz="3500" b="1" dirty="0"/>
                  <a:t>0</a:t>
                </a:r>
                <a:r>
                  <a:rPr lang="ro-RO" sz="3500" b="1" dirty="0"/>
                  <a:t> ani</a:t>
                </a:r>
                <a:endParaRPr sz="3500" b="1" dirty="0"/>
              </a:p>
            </p:txBody>
          </p:sp>
        </p:grpSp>
      </p:grpSp>
      <p:grpSp>
        <p:nvGrpSpPr>
          <p:cNvPr id="83" name="Group 8">
            <a:extLst>
              <a:ext uri="{FF2B5EF4-FFF2-40B4-BE49-F238E27FC236}">
                <a16:creationId xmlns:a16="http://schemas.microsoft.com/office/drawing/2014/main" id="{C749C443-D589-A24D-927F-06BA63C868EE}"/>
              </a:ext>
            </a:extLst>
          </p:cNvPr>
          <p:cNvGrpSpPr/>
          <p:nvPr/>
        </p:nvGrpSpPr>
        <p:grpSpPr>
          <a:xfrm>
            <a:off x="12730300" y="2238172"/>
            <a:ext cx="10594242" cy="877545"/>
            <a:chOff x="0" y="-2"/>
            <a:chExt cx="17708409" cy="2285417"/>
          </a:xfrm>
        </p:grpSpPr>
        <p:grpSp>
          <p:nvGrpSpPr>
            <p:cNvPr id="84" name="Rectangle 4">
              <a:extLst>
                <a:ext uri="{FF2B5EF4-FFF2-40B4-BE49-F238E27FC236}">
                  <a16:creationId xmlns:a16="http://schemas.microsoft.com/office/drawing/2014/main" id="{2327ADEA-D882-6C41-99B9-B633F1FA4654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102" name="Rectangle">
                <a:extLst>
                  <a:ext uri="{FF2B5EF4-FFF2-40B4-BE49-F238E27FC236}">
                    <a16:creationId xmlns:a16="http://schemas.microsoft.com/office/drawing/2014/main" id="{A7ADF35E-5AE4-EC46-83E4-426D6BB0C550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103" name="cazuri noi înregistrate astăzi">
                <a:extLst>
                  <a:ext uri="{FF2B5EF4-FFF2-40B4-BE49-F238E27FC236}">
                    <a16:creationId xmlns:a16="http://schemas.microsoft.com/office/drawing/2014/main" id="{4351F2D3-11DE-E640-A0C1-EEBB79AC3DA6}"/>
                  </a:ext>
                </a:extLst>
              </p:cNvPr>
              <p:cNvSpPr/>
              <p:nvPr/>
            </p:nvSpPr>
            <p:spPr>
              <a:xfrm>
                <a:off x="257782" y="200883"/>
                <a:ext cx="11109481" cy="188364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pPr algn="ctr"/>
                <a:r>
                  <a:rPr lang="ro-MD" sz="35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Sex feminin</a:t>
                </a:r>
              </a:p>
            </p:txBody>
          </p:sp>
        </p:grpSp>
        <p:grpSp>
          <p:nvGrpSpPr>
            <p:cNvPr id="99" name="Rectangle 5">
              <a:extLst>
                <a:ext uri="{FF2B5EF4-FFF2-40B4-BE49-F238E27FC236}">
                  <a16:creationId xmlns:a16="http://schemas.microsoft.com/office/drawing/2014/main" id="{8F51C35D-B681-E44F-AC9D-E6713F0854B4}"/>
                </a:ext>
              </a:extLst>
            </p:cNvPr>
            <p:cNvGrpSpPr/>
            <p:nvPr/>
          </p:nvGrpSpPr>
          <p:grpSpPr>
            <a:xfrm>
              <a:off x="11543546" y="3011"/>
              <a:ext cx="6164863" cy="2282404"/>
              <a:chOff x="11543544" y="0"/>
              <a:chExt cx="6164862" cy="2282402"/>
            </a:xfrm>
          </p:grpSpPr>
          <p:sp>
            <p:nvSpPr>
              <p:cNvPr id="100" name="Rectangle">
                <a:extLst>
                  <a:ext uri="{FF2B5EF4-FFF2-40B4-BE49-F238E27FC236}">
                    <a16:creationId xmlns:a16="http://schemas.microsoft.com/office/drawing/2014/main" id="{CFAC79F6-00E5-4248-83CE-10D30AB4BA49}"/>
                  </a:ext>
                </a:extLst>
              </p:cNvPr>
              <p:cNvSpPr/>
              <p:nvPr/>
            </p:nvSpPr>
            <p:spPr>
              <a:xfrm>
                <a:off x="11619966" y="0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101" name="+156">
                <a:extLst>
                  <a:ext uri="{FF2B5EF4-FFF2-40B4-BE49-F238E27FC236}">
                    <a16:creationId xmlns:a16="http://schemas.microsoft.com/office/drawing/2014/main" id="{A4D07E39-926A-664B-830F-B52E22C56F43}"/>
                  </a:ext>
                </a:extLst>
              </p:cNvPr>
              <p:cNvSpPr/>
              <p:nvPr/>
            </p:nvSpPr>
            <p:spPr>
              <a:xfrm>
                <a:off x="11543544" y="215032"/>
                <a:ext cx="6088438" cy="188364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pPr algn="ctr"/>
                <a:r>
                  <a:rPr lang="ro-RO" sz="3500" b="1" dirty="0"/>
                  <a:t>5</a:t>
                </a:r>
                <a:r>
                  <a:rPr lang="ro-MD" sz="3500" b="1" dirty="0"/>
                  <a:t>1</a:t>
                </a:r>
                <a:r>
                  <a:rPr lang="ro-RO" sz="3500" b="1" dirty="0"/>
                  <a:t>.</a:t>
                </a:r>
                <a:r>
                  <a:rPr lang="ro-MD" sz="3500" b="1" dirty="0"/>
                  <a:t>48</a:t>
                </a:r>
                <a:r>
                  <a:rPr lang="ro-RO" sz="3500" b="1" dirty="0"/>
                  <a:t>%</a:t>
                </a:r>
                <a:endParaRPr sz="3500" b="1" dirty="0"/>
              </a:p>
            </p:txBody>
          </p:sp>
        </p:grpSp>
      </p:grpSp>
      <p:graphicFrame>
        <p:nvGraphicFramePr>
          <p:cNvPr id="27" name="Diagramă 26">
            <a:extLst>
              <a:ext uri="{FF2B5EF4-FFF2-40B4-BE49-F238E27FC236}">
                <a16:creationId xmlns:a16="http://schemas.microsoft.com/office/drawing/2014/main" id="{3FF213AE-C45E-46EF-9CFC-FD9E96688CD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4395"/>
              </p:ext>
            </p:extLst>
          </p:nvPr>
        </p:nvGraphicFramePr>
        <p:xfrm>
          <a:off x="1518964" y="3690122"/>
          <a:ext cx="21869907" cy="96585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8" name="TextBox 49">
            <a:extLst>
              <a:ext uri="{FF2B5EF4-FFF2-40B4-BE49-F238E27FC236}">
                <a16:creationId xmlns:a16="http://schemas.microsoft.com/office/drawing/2014/main" id="{69631805-3806-4010-B49E-ADA19901D86E}"/>
              </a:ext>
            </a:extLst>
          </p:cNvPr>
          <p:cNvSpPr txBox="1"/>
          <p:nvPr/>
        </p:nvSpPr>
        <p:spPr>
          <a:xfrm>
            <a:off x="8982612" y="3947998"/>
            <a:ext cx="9922076" cy="117981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o-MD" sz="4000" b="1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Total decese  6.695 (</a:t>
            </a:r>
            <a:r>
              <a:rPr lang="ro-MD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26.09.2021</a:t>
            </a:r>
            <a:r>
              <a:rPr kumimoji="0" lang="ro-MD" sz="4000" b="1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)</a:t>
            </a: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MD" sz="3000" b="1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1140419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464A306C-BBE5-4AD0-BE02-F15D73C52DD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64383549"/>
              </p:ext>
            </p:extLst>
          </p:nvPr>
        </p:nvGraphicFramePr>
        <p:xfrm>
          <a:off x="1513816" y="2971801"/>
          <a:ext cx="22470134" cy="99303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25" name="Straight Connector 5">
            <a:extLst>
              <a:ext uri="{FF2B5EF4-FFF2-40B4-BE49-F238E27FC236}">
                <a16:creationId xmlns:a16="http://schemas.microsoft.com/office/drawing/2014/main" id="{62784D1D-3A85-4E1A-A97B-D42264E6E8FA}"/>
              </a:ext>
            </a:extLst>
          </p:cNvPr>
          <p:cNvCxnSpPr>
            <a:cxnSpLocks/>
          </p:cNvCxnSpPr>
          <p:nvPr/>
        </p:nvCxnSpPr>
        <p:spPr>
          <a:xfrm>
            <a:off x="2562134" y="6782512"/>
            <a:ext cx="21121352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2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83467" y="12902138"/>
            <a:ext cx="240770" cy="43088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r>
              <a:rPr lang="ro-MD" dirty="0"/>
              <a:t>.</a:t>
            </a:r>
            <a:endParaRPr dirty="0"/>
          </a:p>
        </p:txBody>
      </p:sp>
      <p:sp>
        <p:nvSpPr>
          <p:cNvPr id="23" name="CasetăText 22">
            <a:extLst>
              <a:ext uri="{FF2B5EF4-FFF2-40B4-BE49-F238E27FC236}">
                <a16:creationId xmlns:a16="http://schemas.microsoft.com/office/drawing/2014/main" id="{F6F6F5E0-0250-40CD-B2E5-F6DF7923FA00}"/>
              </a:ext>
            </a:extLst>
          </p:cNvPr>
          <p:cNvSpPr txBox="1"/>
          <p:nvPr/>
        </p:nvSpPr>
        <p:spPr>
          <a:xfrm>
            <a:off x="1513815" y="448561"/>
            <a:ext cx="21282390" cy="193899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/>
            <a:r>
              <a:rPr lang="ro-MD" sz="6000" kern="1200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Mortalitatea totală la 100 mii populație distribuită după teritorii administrative (26</a:t>
            </a:r>
            <a:r>
              <a:rPr lang="en-US" sz="6000" kern="1200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</a:t>
            </a:r>
            <a:r>
              <a:rPr lang="ro-MD" sz="6000" kern="1200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09.2021) COVID-19 </a:t>
            </a:r>
          </a:p>
        </p:txBody>
      </p:sp>
      <p:sp>
        <p:nvSpPr>
          <p:cNvPr id="22" name="Rectangle 1">
            <a:extLst>
              <a:ext uri="{FF2B5EF4-FFF2-40B4-BE49-F238E27FC236}">
                <a16:creationId xmlns:a16="http://schemas.microsoft.com/office/drawing/2014/main" id="{867D159E-271C-4226-BCD5-62574D5DD8E3}"/>
              </a:ext>
            </a:extLst>
          </p:cNvPr>
          <p:cNvSpPr/>
          <p:nvPr/>
        </p:nvSpPr>
        <p:spPr>
          <a:xfrm>
            <a:off x="12611560" y="4683835"/>
            <a:ext cx="886492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o-MD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Mortalitatea totală la 100 mii </a:t>
            </a:r>
            <a:r>
              <a:rPr lang="ro-MD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RM – 193</a:t>
            </a:r>
          </a:p>
        </p:txBody>
      </p:sp>
    </p:spTree>
    <p:extLst>
      <p:ext uri="{BB962C8B-B14F-4D97-AF65-F5344CB8AC3E}">
        <p14:creationId xmlns:p14="http://schemas.microsoft.com/office/powerpoint/2010/main" val="16142536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5865F527-10D7-4D89-B572-345E3800547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36341655"/>
              </p:ext>
            </p:extLst>
          </p:nvPr>
        </p:nvGraphicFramePr>
        <p:xfrm>
          <a:off x="1688008" y="2937753"/>
          <a:ext cx="22256886" cy="105836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25" name="Straight Connector 5">
            <a:extLst>
              <a:ext uri="{FF2B5EF4-FFF2-40B4-BE49-F238E27FC236}">
                <a16:creationId xmlns:a16="http://schemas.microsoft.com/office/drawing/2014/main" id="{62784D1D-3A85-4E1A-A97B-D42264E6E8FA}"/>
              </a:ext>
            </a:extLst>
          </p:cNvPr>
          <p:cNvCxnSpPr>
            <a:cxnSpLocks/>
          </p:cNvCxnSpPr>
          <p:nvPr/>
        </p:nvCxnSpPr>
        <p:spPr>
          <a:xfrm>
            <a:off x="3173692" y="8720971"/>
            <a:ext cx="20108896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2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83467" y="12902138"/>
            <a:ext cx="240770" cy="43088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r>
              <a:rPr lang="ro-MD" dirty="0"/>
              <a:t>.</a:t>
            </a:r>
            <a:endParaRPr dirty="0"/>
          </a:p>
        </p:txBody>
      </p:sp>
      <p:sp>
        <p:nvSpPr>
          <p:cNvPr id="23" name="CasetăText 22">
            <a:extLst>
              <a:ext uri="{FF2B5EF4-FFF2-40B4-BE49-F238E27FC236}">
                <a16:creationId xmlns:a16="http://schemas.microsoft.com/office/drawing/2014/main" id="{F6F6F5E0-0250-40CD-B2E5-F6DF7923FA00}"/>
              </a:ext>
            </a:extLst>
          </p:cNvPr>
          <p:cNvSpPr txBox="1"/>
          <p:nvPr/>
        </p:nvSpPr>
        <p:spPr>
          <a:xfrm>
            <a:off x="1513815" y="448561"/>
            <a:ext cx="21282390" cy="193899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/>
            <a:r>
              <a:rPr lang="ro-MD" sz="6000" kern="1200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Mortalitatea săptămânală la 100 mii populație distribuită după teritorii administrative (26.09.2021) COVID-19 </a:t>
            </a:r>
          </a:p>
        </p:txBody>
      </p:sp>
      <p:sp>
        <p:nvSpPr>
          <p:cNvPr id="22" name="Rectangle 1">
            <a:extLst>
              <a:ext uri="{FF2B5EF4-FFF2-40B4-BE49-F238E27FC236}">
                <a16:creationId xmlns:a16="http://schemas.microsoft.com/office/drawing/2014/main" id="{867D159E-271C-4226-BCD5-62574D5DD8E3}"/>
              </a:ext>
            </a:extLst>
          </p:cNvPr>
          <p:cNvSpPr/>
          <p:nvPr/>
        </p:nvSpPr>
        <p:spPr>
          <a:xfrm>
            <a:off x="11905441" y="4683835"/>
            <a:ext cx="1027717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o-MD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Mortalitatea săptămânală la 100 mii </a:t>
            </a:r>
            <a:r>
              <a:rPr lang="ro-MD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RM – 2,9</a:t>
            </a:r>
          </a:p>
        </p:txBody>
      </p:sp>
    </p:spTree>
    <p:extLst>
      <p:ext uri="{BB962C8B-B14F-4D97-AF65-F5344CB8AC3E}">
        <p14:creationId xmlns:p14="http://schemas.microsoft.com/office/powerpoint/2010/main" val="31519023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C5D143-D5D2-8C41-B51D-DEBE974782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MD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Cazuri de import</a:t>
            </a:r>
            <a:br>
              <a:rPr lang="en-MD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o-MD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en-US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MD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ro-MD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en-MD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o-MD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</a:t>
            </a:r>
            <a:r>
              <a:rPr lang="en-MD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.0</a:t>
            </a:r>
            <a:r>
              <a:rPr lang="ro-RO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en-MD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.2021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0C296EA-1437-794D-A480-4F43C8242D7B}"/>
              </a:ext>
            </a:extLst>
          </p:cNvPr>
          <p:cNvSpPr txBox="1"/>
          <p:nvPr/>
        </p:nvSpPr>
        <p:spPr>
          <a:xfrm>
            <a:off x="10603097" y="1541778"/>
            <a:ext cx="1098400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MD" sz="4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Cazuri total de import – </a:t>
            </a:r>
            <a:r>
              <a:rPr lang="en-US" sz="4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ro-MD" sz="4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554</a:t>
            </a:r>
            <a:r>
              <a:rPr lang="ro-MD" sz="4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MD" sz="4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cazuri</a:t>
            </a:r>
          </a:p>
          <a:p>
            <a:pPr algn="l"/>
            <a:r>
              <a:rPr lang="en-MD" sz="4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Cazuri de import în săptămâna </a:t>
            </a:r>
            <a:r>
              <a:rPr lang="ro-MD" sz="4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38 </a:t>
            </a:r>
            <a:r>
              <a:rPr lang="en-MD" sz="44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din 2021</a:t>
            </a:r>
          </a:p>
          <a:p>
            <a:pPr algn="l"/>
            <a:r>
              <a:rPr lang="ro-MD" sz="4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111</a:t>
            </a:r>
            <a:r>
              <a:rPr lang="en-MD" sz="4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 cazuri de import</a:t>
            </a:r>
          </a:p>
        </p:txBody>
      </p:sp>
      <p:sp>
        <p:nvSpPr>
          <p:cNvPr id="6" name="TextBox 2">
            <a:extLst>
              <a:ext uri="{FF2B5EF4-FFF2-40B4-BE49-F238E27FC236}">
                <a16:creationId xmlns:a16="http://schemas.microsoft.com/office/drawing/2014/main" id="{C2A92F98-9DC5-4473-9DF9-713DA7788453}"/>
              </a:ext>
            </a:extLst>
          </p:cNvPr>
          <p:cNvSpPr txBox="1"/>
          <p:nvPr/>
        </p:nvSpPr>
        <p:spPr>
          <a:xfrm>
            <a:off x="2946699" y="3565951"/>
            <a:ext cx="46590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MD" sz="4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</a:t>
            </a:r>
            <a:r>
              <a:rPr lang="en-MD" sz="4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.0</a:t>
            </a:r>
            <a:r>
              <a:rPr lang="ro-RO" sz="4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en-MD" sz="4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.2021</a:t>
            </a: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73E34360-C2A3-FB43-9698-7F456EDDDBB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30405736"/>
              </p:ext>
            </p:extLst>
          </p:nvPr>
        </p:nvGraphicFramePr>
        <p:xfrm>
          <a:off x="9484242" y="3665436"/>
          <a:ext cx="14268893" cy="95725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0338120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2192000" y="0"/>
            <a:ext cx="12192000" cy="13716000"/>
          </a:xfrm>
          <a:prstGeom prst="rect">
            <a:avLst/>
          </a:prstGeom>
          <a:solidFill>
            <a:srgbClr val="F3F3F3"/>
          </a:solidFill>
        </p:spPr>
      </p:sp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r="1369"/>
          <a:stretch>
            <a:fillRect/>
          </a:stretch>
        </p:blipFill>
        <p:spPr>
          <a:xfrm>
            <a:off x="12192000" y="2555250"/>
            <a:ext cx="12192000" cy="9270991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625600" y="3592733"/>
            <a:ext cx="9574835" cy="23708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825500" rtl="0" eaLnBrk="1" fontAlgn="auto" latinLnBrk="0" hangingPunct="0">
              <a:lnSpc>
                <a:spcPts val="9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0" cap="none" spc="0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ea typeface="Arimo Bold" panose="020B0604020202020204" charset="0"/>
                <a:cs typeface="Times New Roman" panose="02020603050405020304" pitchFamily="18" charset="0"/>
                <a:sym typeface="Helvetica Neue"/>
              </a:rPr>
              <a:t>Procesul</a:t>
            </a: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ea typeface="Arimo Bold" panose="020B0604020202020204" charset="0"/>
                <a:cs typeface="Times New Roman" panose="02020603050405020304" pitchFamily="18" charset="0"/>
                <a:sym typeface="Helvetica Neue"/>
              </a:rPr>
              <a:t> de </a:t>
            </a:r>
            <a:r>
              <a:rPr kumimoji="0" lang="en-US" sz="6000" b="1" i="0" u="none" strike="noStrike" kern="0" cap="none" spc="0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ea typeface="Arimo Bold" panose="020B0604020202020204" charset="0"/>
                <a:cs typeface="Times New Roman" panose="02020603050405020304" pitchFamily="18" charset="0"/>
                <a:sym typeface="Helvetica Neue"/>
              </a:rPr>
              <a:t>vaccinare</a:t>
            </a: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ea typeface="Arimo Bold" panose="020B0604020202020204" charset="0"/>
                <a:cs typeface="Times New Roman" panose="02020603050405020304" pitchFamily="18" charset="0"/>
                <a:sym typeface="Helvetica Neue"/>
              </a:rPr>
              <a:t> </a:t>
            </a:r>
            <a:r>
              <a:rPr kumimoji="0" lang="en-US" sz="6000" b="1" i="0" u="none" strike="noStrike" kern="0" cap="none" spc="0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ea typeface="Arimo Bold" panose="020B0604020202020204" charset="0"/>
                <a:cs typeface="Times New Roman" panose="02020603050405020304" pitchFamily="18" charset="0"/>
                <a:sym typeface="Helvetica Neue"/>
              </a:rPr>
              <a:t>împotriva</a:t>
            </a: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ea typeface="Arimo Bold" panose="020B0604020202020204" charset="0"/>
                <a:cs typeface="Times New Roman" panose="02020603050405020304" pitchFamily="18" charset="0"/>
                <a:sym typeface="Helvetica Neue"/>
              </a:rPr>
              <a:t> COVID-19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-1706342" y="12105759"/>
            <a:ext cx="6663883" cy="11541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825500" rtl="0" eaLnBrk="1" fontAlgn="auto" latinLnBrk="0" hangingPunct="0">
              <a:lnSpc>
                <a:spcPts val="447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9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DejaVu Serif"/>
              <a:sym typeface="Helvetica Neue"/>
            </a:endParaRPr>
          </a:p>
          <a:p>
            <a:pPr marL="0" marR="0" lvl="0" indent="0" algn="ctr" defTabSz="825500" rtl="0" eaLnBrk="1" fontAlgn="auto" latinLnBrk="0" hangingPunct="0">
              <a:lnSpc>
                <a:spcPts val="447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26.09.2021</a:t>
            </a:r>
          </a:p>
        </p:txBody>
      </p:sp>
      <p:sp>
        <p:nvSpPr>
          <p:cNvPr id="8" name="CasetăText 7">
            <a:extLst>
              <a:ext uri="{FF2B5EF4-FFF2-40B4-BE49-F238E27FC236}">
                <a16:creationId xmlns:a16="http://schemas.microsoft.com/office/drawing/2014/main" id="{84B5CCA2-B14C-4EDF-96F4-7030CFE90F81}"/>
              </a:ext>
            </a:extLst>
          </p:cNvPr>
          <p:cNvSpPr txBox="1"/>
          <p:nvPr/>
        </p:nvSpPr>
        <p:spPr>
          <a:xfrm>
            <a:off x="1367805" y="1315200"/>
            <a:ext cx="9300196" cy="6694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ts val="44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-31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mo Bold" panose="020B0604020202020204" charset="0"/>
                <a:cs typeface="Times New Roman" panose="02020603050405020304" pitchFamily="18" charset="0"/>
                <a:sym typeface="Helvetica Neue"/>
              </a:rPr>
              <a:t>Vaccinarea</a:t>
            </a:r>
            <a:r>
              <a:rPr kumimoji="0" lang="en-US" sz="4000" b="1" i="0" u="none" strike="noStrike" kern="1200" cap="none" spc="-31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mo Bold" panose="020B0604020202020204" charset="0"/>
                <a:cs typeface="Times New Roman" panose="02020603050405020304" pitchFamily="18" charset="0"/>
                <a:sym typeface="Helvetica Neue"/>
              </a:rPr>
              <a:t> </a:t>
            </a:r>
            <a:r>
              <a:rPr kumimoji="0" lang="en-US" sz="4000" b="1" i="0" u="none" strike="noStrike" kern="1200" cap="none" spc="-31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mo Bold" panose="020B0604020202020204" charset="0"/>
                <a:cs typeface="Times New Roman" panose="02020603050405020304" pitchFamily="18" charset="0"/>
                <a:sym typeface="Helvetica Neue"/>
              </a:rPr>
              <a:t>salvează</a:t>
            </a:r>
            <a:r>
              <a:rPr kumimoji="0" lang="en-US" sz="4000" b="1" i="0" u="none" strike="noStrike" kern="1200" cap="none" spc="-31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mo Bold" panose="020B0604020202020204" charset="0"/>
                <a:cs typeface="Times New Roman" panose="02020603050405020304" pitchFamily="18" charset="0"/>
                <a:sym typeface="Helvetica Neue"/>
              </a:rPr>
              <a:t> </a:t>
            </a:r>
            <a:r>
              <a:rPr kumimoji="0" lang="en-US" sz="4000" b="1" i="0" u="none" strike="noStrike" kern="1200" cap="none" spc="-31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mo Bold" panose="020B0604020202020204" charset="0"/>
                <a:cs typeface="Times New Roman" panose="02020603050405020304" pitchFamily="18" charset="0"/>
                <a:sym typeface="Helvetica Neue"/>
              </a:rPr>
              <a:t>vieți</a:t>
            </a:r>
            <a:endParaRPr kumimoji="0" lang="en-US" sz="4000" b="1" i="0" u="none" strike="noStrike" kern="1200" cap="none" spc="-31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Arimo Bold" panose="020B0604020202020204" charset="0"/>
              <a:cs typeface="Times New Roman" panose="02020603050405020304" pitchFamily="18" charset="0"/>
              <a:sym typeface="Helvetica Neue"/>
            </a:endParaRPr>
          </a:p>
        </p:txBody>
      </p:sp>
      <p:pic>
        <p:nvPicPr>
          <p:cNvPr id="11" name="Imagine 10">
            <a:extLst>
              <a:ext uri="{FF2B5EF4-FFF2-40B4-BE49-F238E27FC236}">
                <a16:creationId xmlns:a16="http://schemas.microsoft.com/office/drawing/2014/main" id="{C112FB47-3D2E-4206-9A20-B1CFB5D119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4571" y="9410740"/>
            <a:ext cx="1641999" cy="1780187"/>
          </a:xfrm>
          <a:prstGeom prst="rect">
            <a:avLst/>
          </a:prstGeom>
        </p:spPr>
      </p:pic>
      <p:pic>
        <p:nvPicPr>
          <p:cNvPr id="12" name="Imagine 11">
            <a:extLst>
              <a:ext uri="{FF2B5EF4-FFF2-40B4-BE49-F238E27FC236}">
                <a16:creationId xmlns:a16="http://schemas.microsoft.com/office/drawing/2014/main" id="{A494526D-6B85-4B3F-AF2B-968156E2AA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98398" y="9678447"/>
            <a:ext cx="3950551" cy="910415"/>
          </a:xfrm>
          <a:prstGeom prst="rect">
            <a:avLst/>
          </a:prstGeom>
        </p:spPr>
      </p:pic>
      <p:pic>
        <p:nvPicPr>
          <p:cNvPr id="13" name="Imagine 12">
            <a:extLst>
              <a:ext uri="{FF2B5EF4-FFF2-40B4-BE49-F238E27FC236}">
                <a16:creationId xmlns:a16="http://schemas.microsoft.com/office/drawing/2014/main" id="{AA3D225F-8B2A-4715-8048-1483D3233A1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7953" y="9029431"/>
            <a:ext cx="5233567" cy="2161496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tăText 1">
            <a:extLst>
              <a:ext uri="{FF2B5EF4-FFF2-40B4-BE49-F238E27FC236}">
                <a16:creationId xmlns:a16="http://schemas.microsoft.com/office/drawing/2014/main" id="{DBED5460-B831-448D-978C-49407EA00697}"/>
              </a:ext>
            </a:extLst>
          </p:cNvPr>
          <p:cNvSpPr txBox="1"/>
          <p:nvPr/>
        </p:nvSpPr>
        <p:spPr>
          <a:xfrm>
            <a:off x="1090428" y="1625601"/>
            <a:ext cx="2271114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Loturi</a:t>
            </a: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de </a:t>
            </a:r>
            <a:r>
              <a:rPr kumimoji="0" lang="en-US" sz="60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vaccin</a:t>
            </a: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anti-</a:t>
            </a:r>
            <a:r>
              <a:rPr kumimoji="0" lang="ro-RO" sz="6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COVID</a:t>
            </a: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-19 </a:t>
            </a:r>
            <a:r>
              <a:rPr kumimoji="0" lang="en-US" sz="60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recepționate</a:t>
            </a: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  <a:endParaRPr kumimoji="0" lang="ro-RO" sz="6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 Neue"/>
            </a:endParaRPr>
          </a:p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în</a:t>
            </a: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R</a:t>
            </a:r>
            <a:r>
              <a:rPr kumimoji="0" lang="ro-RO" sz="60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epublica</a:t>
            </a: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Moldova</a:t>
            </a:r>
            <a:endParaRPr kumimoji="0" lang="ru-RU" sz="6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 Neue"/>
            </a:endParaRPr>
          </a:p>
        </p:txBody>
      </p:sp>
      <p:graphicFrame>
        <p:nvGraphicFramePr>
          <p:cNvPr id="4" name="Diagramă 3">
            <a:extLst>
              <a:ext uri="{FF2B5EF4-FFF2-40B4-BE49-F238E27FC236}">
                <a16:creationId xmlns:a16="http://schemas.microsoft.com/office/drawing/2014/main" id="{166C92F0-73F8-4438-99F3-A2C10AD6D941}"/>
              </a:ext>
            </a:extLst>
          </p:cNvPr>
          <p:cNvGraphicFramePr>
            <a:graphicFrameLocks/>
          </p:cNvGraphicFramePr>
          <p:nvPr/>
        </p:nvGraphicFramePr>
        <p:xfrm>
          <a:off x="1524000" y="4419600"/>
          <a:ext cx="21844000" cy="701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394202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2" y="0"/>
            <a:ext cx="10195005" cy="13716000"/>
          </a:xfrm>
          <a:prstGeom prst="rect">
            <a:avLst/>
          </a:prstGeom>
          <a:solidFill>
            <a:srgbClr val="F3F3F3"/>
          </a:solidFill>
        </p:spPr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304801" y="5435600"/>
            <a:ext cx="10195004" cy="7646253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304801" y="3115340"/>
            <a:ext cx="9347199" cy="9498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ts val="8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Proporția</a:t>
            </a: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  <a:r>
              <a:rPr kumimoji="0" lang="en-US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dozelor</a:t>
            </a: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  <a:r>
              <a:rPr kumimoji="0" lang="en-US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utilizate</a:t>
            </a: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</a:p>
        </p:txBody>
      </p:sp>
      <p:graphicFrame>
        <p:nvGraphicFramePr>
          <p:cNvPr id="5" name="Tabel 4">
            <a:extLst>
              <a:ext uri="{FF2B5EF4-FFF2-40B4-BE49-F238E27FC236}">
                <a16:creationId xmlns:a16="http://schemas.microsoft.com/office/drawing/2014/main" id="{B7F069BD-0671-4937-BBDE-F1D41D5BADF9}"/>
              </a:ext>
            </a:extLst>
          </p:cNvPr>
          <p:cNvGraphicFramePr>
            <a:graphicFrameLocks noGrp="1"/>
          </p:cNvGraphicFramePr>
          <p:nvPr/>
        </p:nvGraphicFramePr>
        <p:xfrm>
          <a:off x="10713493" y="2692400"/>
          <a:ext cx="12886949" cy="8257700"/>
        </p:xfrm>
        <a:graphic>
          <a:graphicData uri="http://schemas.openxmlformats.org/drawingml/2006/table">
            <a:tbl>
              <a:tblPr/>
              <a:tblGrid>
                <a:gridCol w="4278414">
                  <a:extLst>
                    <a:ext uri="{9D8B030D-6E8A-4147-A177-3AD203B41FA5}">
                      <a16:colId xmlns:a16="http://schemas.microsoft.com/office/drawing/2014/main" val="2720204091"/>
                    </a:ext>
                  </a:extLst>
                </a:gridCol>
                <a:gridCol w="1543493">
                  <a:extLst>
                    <a:ext uri="{9D8B030D-6E8A-4147-A177-3AD203B41FA5}">
                      <a16:colId xmlns:a16="http://schemas.microsoft.com/office/drawing/2014/main" val="3501019258"/>
                    </a:ext>
                  </a:extLst>
                </a:gridCol>
                <a:gridCol w="1528334">
                  <a:extLst>
                    <a:ext uri="{9D8B030D-6E8A-4147-A177-3AD203B41FA5}">
                      <a16:colId xmlns:a16="http://schemas.microsoft.com/office/drawing/2014/main" val="2370804235"/>
                    </a:ext>
                  </a:extLst>
                </a:gridCol>
                <a:gridCol w="2183908">
                  <a:extLst>
                    <a:ext uri="{9D8B030D-6E8A-4147-A177-3AD203B41FA5}">
                      <a16:colId xmlns:a16="http://schemas.microsoft.com/office/drawing/2014/main" val="1799687909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1771278903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304357358"/>
                    </a:ext>
                  </a:extLst>
                </a:gridCol>
              </a:tblGrid>
              <a:tr h="1706880">
                <a:tc>
                  <a:txBody>
                    <a:bodyPr/>
                    <a:lstStyle/>
                    <a:p>
                      <a:pPr algn="ctr" rtl="0" fontAlgn="ctr">
                        <a:lnSpc>
                          <a:spcPct val="100000"/>
                        </a:lnSpc>
                      </a:pPr>
                      <a:endParaRPr lang="en-US" sz="4000" b="0" i="0" u="none" strike="noStrike" dirty="0" err="1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160" marR="10160" marT="10160" marB="0" anchor="ctr">
                    <a:lnL w="6350" cap="flat" cmpd="sng" algn="ctr">
                      <a:solidFill>
                        <a:srgbClr val="C6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6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6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5EA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lnSpc>
                          <a:spcPct val="100000"/>
                        </a:lnSpc>
                      </a:pPr>
                      <a:r>
                        <a:rPr lang="ro-MD" sz="3200" b="0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Doza 1</a:t>
                      </a:r>
                    </a:p>
                  </a:txBody>
                  <a:tcPr marL="10160" marR="10160" marT="10160" marB="0" anchor="ctr">
                    <a:lnL w="6350" cap="flat" cmpd="sng" algn="ctr">
                      <a:solidFill>
                        <a:srgbClr val="C6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6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6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5EA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lnSpc>
                          <a:spcPct val="100000"/>
                        </a:lnSpc>
                      </a:pPr>
                      <a:r>
                        <a:rPr lang="ro-MD" sz="3200" b="0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Doza 2</a:t>
                      </a:r>
                    </a:p>
                  </a:txBody>
                  <a:tcPr marL="10160" marR="10160" marT="10160" marB="0" anchor="ctr">
                    <a:lnL w="6350" cap="flat" cmpd="sng" algn="ctr">
                      <a:solidFill>
                        <a:srgbClr val="C6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6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6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5EA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lnSpc>
                          <a:spcPct val="100000"/>
                        </a:lnSpc>
                      </a:pPr>
                      <a:r>
                        <a:rPr lang="ro-MD" sz="3200" b="0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 doze administrate</a:t>
                      </a:r>
                    </a:p>
                  </a:txBody>
                  <a:tcPr marL="10160" marR="10160" marT="10160" marB="0" anchor="ctr">
                    <a:lnL w="6350" cap="flat" cmpd="sng" algn="ctr">
                      <a:solidFill>
                        <a:srgbClr val="C6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6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6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5EA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lnSpc>
                          <a:spcPct val="100000"/>
                        </a:lnSpc>
                      </a:pPr>
                      <a:r>
                        <a:rPr lang="ro-MD" sz="3200" b="0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Doze recepționate</a:t>
                      </a:r>
                    </a:p>
                  </a:txBody>
                  <a:tcPr marL="10160" marR="10160" marT="10160" marB="0" anchor="ctr">
                    <a:lnL w="6350" cap="flat" cmpd="sng" algn="ctr">
                      <a:solidFill>
                        <a:srgbClr val="C6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6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6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5EA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lnSpc>
                          <a:spcPct val="100000"/>
                        </a:lnSpc>
                      </a:pPr>
                      <a:r>
                        <a:rPr lang="ro-MD" sz="3200" b="0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utilizat</a:t>
                      </a:r>
                    </a:p>
                  </a:txBody>
                  <a:tcPr marL="10160" marR="10160" marT="10160" marB="0" anchor="ctr">
                    <a:lnL w="6350" cap="flat" cmpd="sng" algn="ctr">
                      <a:solidFill>
                        <a:srgbClr val="C6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6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6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5EA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0312601"/>
                  </a:ext>
                </a:extLst>
              </a:tr>
              <a:tr h="894429">
                <a:tc>
                  <a:txBody>
                    <a:bodyPr/>
                    <a:lstStyle/>
                    <a:p>
                      <a:pPr algn="ctr" rtl="0" fontAlgn="ctr">
                        <a:lnSpc>
                          <a:spcPct val="100000"/>
                        </a:lnSpc>
                      </a:pPr>
                      <a:r>
                        <a:rPr lang="ro-MD" sz="3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AstraZeneca</a:t>
                      </a:r>
                      <a:endParaRPr lang="ro-MD" sz="3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160" marR="10160" marT="101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288007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274734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562741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570100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99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65521331"/>
                  </a:ext>
                </a:extLst>
              </a:tr>
              <a:tr h="987552">
                <a:tc>
                  <a:txBody>
                    <a:bodyPr/>
                    <a:lstStyle/>
                    <a:p>
                      <a:pPr algn="ctr" rtl="0" fontAlgn="ctr">
                        <a:lnSpc>
                          <a:spcPct val="100000"/>
                        </a:lnSpc>
                      </a:pPr>
                      <a:r>
                        <a:rPr lang="ro-MD" sz="3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Gam</a:t>
                      </a:r>
                      <a:r>
                        <a:rPr lang="ro-MD" sz="3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-COVID-VAC (Sputnik-V)</a:t>
                      </a:r>
                    </a:p>
                  </a:txBody>
                  <a:tcPr marL="10160" marR="10160" marT="101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102927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101410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204337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206000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99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36860360"/>
                  </a:ext>
                </a:extLst>
              </a:tr>
              <a:tr h="985520">
                <a:tc>
                  <a:txBody>
                    <a:bodyPr/>
                    <a:lstStyle/>
                    <a:p>
                      <a:pPr algn="ctr" rtl="0" fontAlgn="ctr">
                        <a:lnSpc>
                          <a:spcPct val="100000"/>
                        </a:lnSpc>
                      </a:pPr>
                      <a:r>
                        <a:rPr lang="ro-MD" sz="3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Pfizer/</a:t>
                      </a:r>
                      <a:r>
                        <a:rPr lang="ro-MD" sz="3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BioNTech</a:t>
                      </a:r>
                      <a:r>
                        <a:rPr lang="ro-MD" sz="3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</a:t>
                      </a:r>
                      <a:r>
                        <a:rPr lang="ro-MD" sz="3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Comirnaty</a:t>
                      </a:r>
                      <a:endParaRPr lang="ro-MD" sz="3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160" marR="10160" marT="101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143765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128614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272379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400140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68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49996476"/>
                  </a:ext>
                </a:extLst>
              </a:tr>
              <a:tr h="894429">
                <a:tc>
                  <a:txBody>
                    <a:bodyPr/>
                    <a:lstStyle/>
                    <a:p>
                      <a:pPr algn="ctr" rtl="0" fontAlgn="ctr">
                        <a:lnSpc>
                          <a:spcPct val="100000"/>
                        </a:lnSpc>
                      </a:pPr>
                      <a:r>
                        <a:rPr lang="ro-MD" sz="3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Sinopharm</a:t>
                      </a:r>
                      <a:endParaRPr lang="ro-MD" sz="3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160" marR="10160" marT="101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33584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30090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63674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152000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32578196"/>
                  </a:ext>
                </a:extLst>
              </a:tr>
              <a:tr h="894429">
                <a:tc>
                  <a:txBody>
                    <a:bodyPr/>
                    <a:lstStyle/>
                    <a:p>
                      <a:pPr algn="ctr" rtl="0" fontAlgn="ctr">
                        <a:lnSpc>
                          <a:spcPct val="100000"/>
                        </a:lnSpc>
                      </a:pPr>
                      <a:r>
                        <a:rPr lang="ro-MD" sz="3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Sinovac</a:t>
                      </a:r>
                      <a:endParaRPr lang="ro-MD" sz="3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160" marR="10160" marT="101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44691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43033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87724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100000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88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10250245"/>
                  </a:ext>
                </a:extLst>
              </a:tr>
              <a:tr h="894429">
                <a:tc>
                  <a:txBody>
                    <a:bodyPr/>
                    <a:lstStyle/>
                    <a:p>
                      <a:pPr algn="ctr" rtl="0" fontAlgn="ctr">
                        <a:lnSpc>
                          <a:spcPct val="100000"/>
                        </a:lnSpc>
                      </a:pPr>
                      <a:r>
                        <a:rPr lang="ro-MD" sz="3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Janssen</a:t>
                      </a:r>
                      <a:endParaRPr lang="ro-MD" sz="3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160" marR="10160" marT="101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193517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193517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302500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96812055"/>
                  </a:ext>
                </a:extLst>
              </a:tr>
              <a:tr h="758224">
                <a:tc>
                  <a:txBody>
                    <a:bodyPr/>
                    <a:lstStyle/>
                    <a:p>
                      <a:pPr algn="ctr" rtl="0" fontAlgn="ctr">
                        <a:lnSpc>
                          <a:spcPct val="100000"/>
                        </a:lnSpc>
                      </a:pPr>
                      <a:r>
                        <a:rPr lang="ro-MD" sz="3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</a:t>
                      </a:r>
                    </a:p>
                  </a:txBody>
                  <a:tcPr marL="10160" marR="10160" marT="101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806491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577881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1384372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1730740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6549646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4787277" y="0"/>
            <a:ext cx="9596724" cy="13716000"/>
          </a:xfrm>
          <a:prstGeom prst="rect">
            <a:avLst/>
          </a:prstGeom>
          <a:solidFill>
            <a:srgbClr val="F3F3F3"/>
          </a:solidFill>
        </p:spPr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4912722" y="3687213"/>
            <a:ext cx="9471279" cy="7103459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118067" y="1597385"/>
            <a:ext cx="11327467" cy="19757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825500" rtl="0" eaLnBrk="1" fontAlgn="auto" latinLnBrk="0" hangingPunct="0">
              <a:lnSpc>
                <a:spcPts val="8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Datele</a:t>
            </a: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  <a:r>
              <a:rPr kumimoji="0" lang="en-US" sz="60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campaniei</a:t>
            </a: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de </a:t>
            </a:r>
            <a:r>
              <a:rPr kumimoji="0" lang="en-US" sz="60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vaccinare</a:t>
            </a: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  <a:r>
              <a:rPr kumimoji="0" lang="ro-RO" sz="6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COVID</a:t>
            </a: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-19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71600" y="4398532"/>
            <a:ext cx="10464333" cy="22594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825500" rtl="0" eaLnBrk="1" fontAlgn="auto" latinLnBrk="0" hangingPunct="0">
              <a:lnSpc>
                <a:spcPts val="597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0" cap="none" spc="-43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Start </a:t>
            </a:r>
            <a:r>
              <a:rPr kumimoji="0" lang="en-US" sz="4000" b="0" i="0" u="none" strike="noStrike" kern="0" cap="none" spc="-43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campanie</a:t>
            </a:r>
            <a:r>
              <a:rPr kumimoji="0" lang="en-US" sz="4000" b="0" i="0" u="none" strike="noStrike" kern="0" cap="none" spc="-43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de </a:t>
            </a:r>
            <a:r>
              <a:rPr kumimoji="0" lang="en-US" sz="4000" b="0" i="0" u="none" strike="noStrike" kern="0" cap="none" spc="-43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vaccinare</a:t>
            </a:r>
            <a:r>
              <a:rPr kumimoji="0" lang="en-US" sz="4000" b="0" i="0" u="none" strike="noStrike" kern="0" cap="none" spc="-43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anti COVID-19:</a:t>
            </a:r>
          </a:p>
          <a:p>
            <a:pPr marL="0" marR="0" lvl="0" indent="0" algn="l" defTabSz="825500" rtl="0" eaLnBrk="1" fontAlgn="auto" latinLnBrk="0" hangingPunct="0">
              <a:lnSpc>
                <a:spcPts val="597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0" cap="none" spc="-43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2 </a:t>
            </a:r>
            <a:r>
              <a:rPr kumimoji="0" lang="en-US" sz="4000" b="0" i="0" u="none" strike="noStrike" kern="0" cap="none" spc="-43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martie</a:t>
            </a:r>
            <a:r>
              <a:rPr kumimoji="0" lang="en-US" sz="4000" b="0" i="0" u="none" strike="noStrike" kern="0" cap="none" spc="-43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2021</a:t>
            </a:r>
          </a:p>
          <a:p>
            <a:pPr marL="0" marR="0" lvl="0" indent="0" algn="l" defTabSz="825500" rtl="0" eaLnBrk="1" fontAlgn="auto" latinLnBrk="0" hangingPunct="0">
              <a:lnSpc>
                <a:spcPts val="597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0" cap="none" spc="-43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Total doze administrate: </a:t>
            </a:r>
            <a:r>
              <a:rPr kumimoji="0" lang="ru-RU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sym typeface="Helvetica Neue"/>
              </a:rPr>
              <a:t>1</a:t>
            </a: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sym typeface="Helvetica Neue"/>
              </a:rPr>
              <a:t>.</a:t>
            </a:r>
            <a:r>
              <a:rPr kumimoji="0" lang="ru-RU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sym typeface="Helvetica Neue"/>
              </a:rPr>
              <a:t>384</a:t>
            </a: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sym typeface="Helvetica Neue"/>
              </a:rPr>
              <a:t>.</a:t>
            </a:r>
            <a:r>
              <a:rPr kumimoji="0" lang="ru-RU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sym typeface="Helvetica Neue"/>
              </a:rPr>
              <a:t>372</a:t>
            </a:r>
            <a:r>
              <a:rPr kumimoji="0" lang="ru-RU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/>
                <a:sym typeface="Helvetica Neue"/>
              </a:rPr>
              <a:t> </a:t>
            </a:r>
            <a:endParaRPr kumimoji="0" lang="en-US" sz="4000" b="1" i="0" u="none" strike="noStrike" kern="0" cap="none" spc="-43" normalizeH="0" baseline="0" noProof="0" dirty="0">
              <a:ln>
                <a:noFill/>
              </a:ln>
              <a:solidFill>
                <a:srgbClr val="242423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 Neue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371600" y="7238944"/>
            <a:ext cx="12852400" cy="68647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825500" rtl="0" eaLnBrk="1" fontAlgn="auto" latinLnBrk="0" hangingPunct="0">
              <a:lnSpc>
                <a:spcPts val="541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867" b="1" i="0" u="none" strike="noStrike" kern="0" cap="none" spc="-39" normalizeH="0" baseline="0" noProof="0" dirty="0">
              <a:ln>
                <a:noFill/>
              </a:ln>
              <a:solidFill>
                <a:srgbClr val="242423"/>
              </a:solidFill>
              <a:effectLst/>
              <a:uLnTx/>
              <a:uFillTx/>
              <a:latin typeface="Heebo Regular Bold"/>
              <a:sym typeface="Helvetica Neue"/>
            </a:endParaRPr>
          </a:p>
          <a:p>
            <a:pPr marL="0" marR="0" lvl="0" indent="0" algn="l" defTabSz="825500" rtl="0" eaLnBrk="1" fontAlgn="auto" latinLnBrk="0" hangingPunct="0">
              <a:lnSpc>
                <a:spcPts val="541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0" cap="none" spc="-39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Acoperirea</a:t>
            </a:r>
            <a:r>
              <a:rPr kumimoji="0" lang="en-US" sz="4000" b="1" i="0" u="none" strike="noStrike" kern="0" cap="none" spc="-39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  <a:r>
              <a:rPr kumimoji="0" lang="en-US" sz="4000" b="1" i="0" u="none" strike="noStrike" kern="0" cap="none" spc="-39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vaccinală</a:t>
            </a:r>
            <a:r>
              <a:rPr kumimoji="0" lang="en-US" sz="4000" b="1" i="0" u="none" strike="noStrike" kern="0" cap="none" spc="-39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:</a:t>
            </a:r>
          </a:p>
          <a:p>
            <a:pPr marL="0" marR="0" lvl="0" indent="0" algn="l" defTabSz="825500" rtl="0" eaLnBrk="1" fontAlgn="auto" latinLnBrk="0" hangingPunct="0">
              <a:lnSpc>
                <a:spcPts val="541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0" cap="none" spc="-39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Acoperirea</a:t>
            </a:r>
            <a:r>
              <a:rPr kumimoji="0" lang="en-US" sz="4000" b="0" i="0" u="none" strike="noStrike" kern="0" cap="none" spc="-39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  <a:r>
              <a:rPr kumimoji="0" lang="en-US" sz="4000" b="0" i="0" u="none" strike="noStrike" kern="0" cap="none" spc="-39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națională</a:t>
            </a:r>
            <a:r>
              <a:rPr kumimoji="0" lang="en-US" sz="4000" b="0" i="0" u="none" strike="noStrike" kern="0" cap="none" spc="-39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cu o </a:t>
            </a:r>
            <a:r>
              <a:rPr kumimoji="0" lang="en-US" sz="4000" b="0" i="0" u="none" strike="noStrike" kern="0" cap="none" spc="-39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doză</a:t>
            </a:r>
            <a:r>
              <a:rPr kumimoji="0" lang="en-US" sz="4000" b="0" i="0" u="none" strike="noStrike" kern="0" cap="none" spc="-39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: </a:t>
            </a:r>
            <a:r>
              <a:rPr kumimoji="0" lang="en-US" sz="4000" b="1" i="0" u="none" strike="noStrike" kern="0" cap="none" spc="-39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23,57 %</a:t>
            </a:r>
          </a:p>
          <a:p>
            <a:pPr marL="0" marR="0" lvl="0" indent="0" algn="l" defTabSz="825500" rtl="0" eaLnBrk="1" fontAlgn="auto" latinLnBrk="0" hangingPunct="0">
              <a:lnSpc>
                <a:spcPts val="541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0" cap="none" spc="-39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Acoperirea</a:t>
            </a:r>
            <a:r>
              <a:rPr kumimoji="0" lang="en-US" sz="4000" b="0" i="0" u="none" strike="noStrike" kern="0" cap="none" spc="-39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  <a:r>
              <a:rPr kumimoji="0" lang="en-US" sz="4000" b="0" i="0" u="none" strike="noStrike" kern="0" cap="none" spc="-39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națională</a:t>
            </a:r>
            <a:r>
              <a:rPr kumimoji="0" lang="en-US" sz="4000" b="0" i="0" u="none" strike="noStrike" kern="0" cap="none" spc="-39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cu </a:t>
            </a:r>
            <a:r>
              <a:rPr kumimoji="0" lang="en-US" sz="4000" b="0" i="0" u="none" strike="noStrike" kern="0" cap="none" spc="-39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schemă</a:t>
            </a:r>
            <a:r>
              <a:rPr kumimoji="0" lang="en-US" sz="4000" b="0" i="0" u="none" strike="noStrike" kern="0" cap="none" spc="-39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  <a:r>
              <a:rPr kumimoji="0" lang="en-US" sz="4000" b="0" i="0" u="none" strike="noStrike" kern="0" cap="none" spc="-39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completă</a:t>
            </a:r>
            <a:r>
              <a:rPr kumimoji="0" lang="en-US" sz="4000" b="0" i="0" u="none" strike="noStrike" kern="0" cap="none" spc="-39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: </a:t>
            </a:r>
            <a:r>
              <a:rPr kumimoji="0" lang="en-US" sz="4000" b="1" i="0" u="none" strike="noStrike" kern="0" cap="none" spc="-39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22,55 %</a:t>
            </a:r>
          </a:p>
          <a:p>
            <a:pPr marL="0" marR="0" lvl="0" indent="0" algn="l" defTabSz="825500" rtl="0" eaLnBrk="1" fontAlgn="auto" latinLnBrk="0" hangingPunct="0">
              <a:lnSpc>
                <a:spcPts val="541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0" cap="none" spc="-39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Lucrători</a:t>
            </a:r>
            <a:r>
              <a:rPr kumimoji="0" lang="en-US" sz="4000" b="0" i="0" u="none" strike="noStrike" kern="0" cap="none" spc="-39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  <a:r>
              <a:rPr kumimoji="0" lang="en-US" sz="4000" b="0" i="0" u="none" strike="noStrike" kern="0" cap="none" spc="-39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medicali</a:t>
            </a:r>
            <a:r>
              <a:rPr kumimoji="0" lang="en-US" sz="4000" b="0" i="0" u="none" strike="noStrike" kern="0" cap="none" spc="-39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  <a:r>
              <a:rPr kumimoji="0" lang="en-US" sz="4000" b="0" i="0" u="none" strike="noStrike" kern="0" cap="none" spc="-39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vaccinați</a:t>
            </a:r>
            <a:r>
              <a:rPr kumimoji="0" lang="en-US" sz="4000" b="0" i="0" u="none" strike="noStrike" kern="0" cap="none" spc="-39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cu o </a:t>
            </a:r>
            <a:r>
              <a:rPr kumimoji="0" lang="en-US" sz="4000" b="0" i="0" u="none" strike="noStrike" kern="0" cap="none" spc="-39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doză</a:t>
            </a:r>
            <a:r>
              <a:rPr kumimoji="0" lang="en-US" sz="4000" b="0" i="0" u="none" strike="noStrike" kern="0" cap="none" spc="-39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: </a:t>
            </a:r>
            <a:r>
              <a:rPr kumimoji="0" lang="en-US" sz="4000" b="1" i="0" u="none" strike="noStrike" kern="0" cap="none" spc="-39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90,22 %</a:t>
            </a:r>
          </a:p>
          <a:p>
            <a:pPr marL="0" marR="0" lvl="0" indent="0" algn="l" defTabSz="825500" rtl="0" eaLnBrk="1" fontAlgn="auto" latinLnBrk="0" hangingPunct="0">
              <a:lnSpc>
                <a:spcPts val="541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0" cap="none" spc="-39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Lucrători</a:t>
            </a:r>
            <a:r>
              <a:rPr kumimoji="0" lang="en-US" sz="4000" b="0" i="0" u="none" strike="noStrike" kern="0" cap="none" spc="-39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  <a:r>
              <a:rPr kumimoji="0" lang="en-US" sz="4000" b="0" i="0" u="none" strike="noStrike" kern="0" cap="none" spc="-39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medicali</a:t>
            </a:r>
            <a:r>
              <a:rPr kumimoji="0" lang="en-US" sz="4000" b="0" i="0" u="none" strike="noStrike" kern="0" cap="none" spc="-39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  <a:r>
              <a:rPr kumimoji="0" lang="en-US" sz="4000" b="0" i="0" u="none" strike="noStrike" kern="0" cap="none" spc="-39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vaccinați</a:t>
            </a:r>
            <a:r>
              <a:rPr kumimoji="0" lang="en-US" sz="4000" b="0" i="0" u="none" strike="noStrike" kern="0" cap="none" spc="-39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cu </a:t>
            </a:r>
            <a:r>
              <a:rPr kumimoji="0" lang="en-US" sz="4000" b="0" i="0" u="none" strike="noStrike" kern="0" cap="none" spc="-39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schemă</a:t>
            </a:r>
            <a:r>
              <a:rPr kumimoji="0" lang="en-US" sz="4000" b="0" i="0" u="none" strike="noStrike" kern="0" cap="none" spc="-39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  <a:r>
              <a:rPr kumimoji="0" lang="en-US" sz="4000" b="0" i="0" u="none" strike="noStrike" kern="0" cap="none" spc="-39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completă</a:t>
            </a:r>
            <a:r>
              <a:rPr kumimoji="0" lang="en-US" sz="4000" b="0" i="0" u="none" strike="noStrike" kern="0" cap="none" spc="-39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: </a:t>
            </a:r>
            <a:r>
              <a:rPr kumimoji="0" lang="en-US" sz="4000" b="1" i="0" u="none" strike="noStrike" kern="0" cap="none" spc="-39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88,93 %</a:t>
            </a:r>
          </a:p>
          <a:p>
            <a:pPr marL="0" marR="0" lvl="0" indent="0" algn="l" defTabSz="825500" rtl="0" eaLnBrk="1" fontAlgn="auto" latinLnBrk="0" hangingPunct="0">
              <a:lnSpc>
                <a:spcPts val="541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0" cap="none" spc="-39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 </a:t>
            </a:r>
          </a:p>
          <a:p>
            <a:pPr marL="0" marR="0" lvl="0" indent="0" algn="ctr" defTabSz="825500" rtl="0" eaLnBrk="1" fontAlgn="auto" latinLnBrk="0" hangingPunct="0">
              <a:lnSpc>
                <a:spcPts val="541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867" b="1" i="0" u="none" strike="noStrike" kern="0" cap="none" spc="-39" normalizeH="0" baseline="0" noProof="0" dirty="0">
              <a:ln>
                <a:noFill/>
              </a:ln>
              <a:solidFill>
                <a:srgbClr val="242423"/>
              </a:solidFill>
              <a:effectLst/>
              <a:uLnTx/>
              <a:uFillTx/>
              <a:latin typeface="Helvetica Neue"/>
              <a:sym typeface="Helvetica Neue"/>
            </a:endParaRPr>
          </a:p>
          <a:p>
            <a:pPr marL="0" marR="0" lvl="0" indent="0" algn="ctr" defTabSz="825500" rtl="0" eaLnBrk="1" fontAlgn="auto" latinLnBrk="0" hangingPunct="0">
              <a:lnSpc>
                <a:spcPts val="541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867" b="1" i="0" u="none" strike="noStrike" kern="0" cap="none" spc="-39" normalizeH="0" baseline="0" noProof="0" dirty="0">
              <a:ln>
                <a:noFill/>
              </a:ln>
              <a:solidFill>
                <a:srgbClr val="242423"/>
              </a:solidFill>
              <a:effectLst/>
              <a:uLnTx/>
              <a:uFillTx/>
              <a:latin typeface="Heebo Regular Bold"/>
              <a:sym typeface="Helvetica Neue"/>
            </a:endParaRPr>
          </a:p>
          <a:p>
            <a:pPr marL="0" marR="0" lvl="0" indent="0" algn="ctr" defTabSz="825500" rtl="0" eaLnBrk="1" fontAlgn="auto" latinLnBrk="0" hangingPunct="0">
              <a:lnSpc>
                <a:spcPts val="5413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867" b="1" i="0" u="none" strike="noStrike" kern="0" cap="none" spc="-39" normalizeH="0" baseline="0" noProof="0" dirty="0">
              <a:ln>
                <a:noFill/>
              </a:ln>
              <a:solidFill>
                <a:srgbClr val="242423"/>
              </a:solidFill>
              <a:effectLst/>
              <a:uLnTx/>
              <a:uFillTx/>
              <a:latin typeface="Heebo Regular Bold"/>
              <a:sym typeface="Helvetica Neue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4787277" y="0"/>
            <a:ext cx="9596724" cy="13716000"/>
          </a:xfrm>
          <a:prstGeom prst="rect">
            <a:avLst/>
          </a:prstGeom>
          <a:solidFill>
            <a:srgbClr val="F3F3F3"/>
          </a:solidFill>
        </p:spPr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4912722" y="3605905"/>
            <a:ext cx="9471279" cy="7103459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2018523" y="884367"/>
            <a:ext cx="11073933" cy="19705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ts val="8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Datele</a:t>
            </a: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  <a:r>
              <a:rPr kumimoji="0" lang="en-US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campaniei</a:t>
            </a: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de </a:t>
            </a:r>
            <a:r>
              <a:rPr kumimoji="0" lang="en-US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vaccinare</a:t>
            </a: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  <a:r>
              <a:rPr kumimoji="0" lang="ro-RO" sz="6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COVID</a:t>
            </a: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-19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71600" y="7238944"/>
            <a:ext cx="11073933" cy="27097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ts val="541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867" b="0" i="0" u="none" strike="noStrike" kern="1200" cap="none" spc="-39" normalizeH="0" baseline="0" noProof="0" dirty="0">
              <a:ln>
                <a:noFill/>
              </a:ln>
              <a:solidFill>
                <a:srgbClr val="242423"/>
              </a:solidFill>
              <a:effectLst/>
              <a:uLnTx/>
              <a:uFillTx/>
              <a:latin typeface="Heebo Regular Bold"/>
              <a:ea typeface="+mn-ea"/>
              <a:cs typeface="+mn-cs"/>
              <a:sym typeface="Helvetica Neue"/>
            </a:endParaRPr>
          </a:p>
          <a:p>
            <a:pPr marL="0" marR="0" lvl="0" indent="0" algn="l" defTabSz="1219170" rtl="0" eaLnBrk="1" fontAlgn="auto" latinLnBrk="0" hangingPunct="1">
              <a:lnSpc>
                <a:spcPts val="541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867" b="0" i="0" u="none" strike="noStrike" kern="1200" cap="none" spc="-39" normalizeH="0" baseline="0" noProof="0" dirty="0">
              <a:ln>
                <a:noFill/>
              </a:ln>
              <a:solidFill>
                <a:srgbClr val="242423"/>
              </a:solidFill>
              <a:effectLst/>
              <a:uLnTx/>
              <a:uFillTx/>
              <a:latin typeface="Heebo Regular Bold"/>
              <a:ea typeface="+mn-ea"/>
              <a:cs typeface="+mn-cs"/>
              <a:sym typeface="Helvetica Neue"/>
            </a:endParaRPr>
          </a:p>
          <a:p>
            <a:pPr marL="0" marR="0" lvl="0" indent="0" algn="l" defTabSz="1219170" rtl="0" eaLnBrk="1" fontAlgn="auto" latinLnBrk="0" hangingPunct="1">
              <a:lnSpc>
                <a:spcPts val="541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867" b="0" i="0" u="none" strike="noStrike" kern="1200" cap="none" spc="-39" normalizeH="0" baseline="0" noProof="0" dirty="0">
              <a:ln>
                <a:noFill/>
              </a:ln>
              <a:solidFill>
                <a:srgbClr val="242423"/>
              </a:solidFill>
              <a:effectLst/>
              <a:uLnTx/>
              <a:uFillTx/>
              <a:latin typeface="Heebo Regular Bold"/>
              <a:ea typeface="+mn-ea"/>
              <a:cs typeface="+mn-cs"/>
              <a:sym typeface="Helvetica Neue"/>
            </a:endParaRPr>
          </a:p>
          <a:p>
            <a:pPr marL="0" marR="0" lvl="0" indent="0" algn="l" defTabSz="1219170" rtl="0" eaLnBrk="1" fontAlgn="auto" latinLnBrk="0" hangingPunct="1">
              <a:lnSpc>
                <a:spcPts val="5413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867" b="0" i="0" u="none" strike="noStrike" kern="1200" cap="none" spc="-39" normalizeH="0" baseline="0" noProof="0" dirty="0">
              <a:ln>
                <a:noFill/>
              </a:ln>
              <a:solidFill>
                <a:srgbClr val="242423"/>
              </a:solidFill>
              <a:effectLst/>
              <a:uLnTx/>
              <a:uFillTx/>
              <a:latin typeface="Heebo Regular Bold"/>
              <a:ea typeface="+mn-ea"/>
              <a:cs typeface="+mn-cs"/>
              <a:sym typeface="Helvetica Neue"/>
            </a:endParaRPr>
          </a:p>
        </p:txBody>
      </p:sp>
      <p:graphicFrame>
        <p:nvGraphicFramePr>
          <p:cNvPr id="9" name="Diagramă 8">
            <a:extLst>
              <a:ext uri="{FF2B5EF4-FFF2-40B4-BE49-F238E27FC236}">
                <a16:creationId xmlns:a16="http://schemas.microsoft.com/office/drawing/2014/main" id="{4BD80886-B13A-4823-BF31-CF88788BBAB2}"/>
              </a:ext>
            </a:extLst>
          </p:cNvPr>
          <p:cNvGraphicFramePr>
            <a:graphicFrameLocks/>
          </p:cNvGraphicFramePr>
          <p:nvPr/>
        </p:nvGraphicFramePr>
        <p:xfrm>
          <a:off x="1155405" y="3605905"/>
          <a:ext cx="13106400" cy="8229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874738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1727200" y="863600"/>
            <a:ext cx="20523200" cy="9620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ts val="8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Acoperirea</a:t>
            </a: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vaccinal</a:t>
            </a:r>
            <a:r>
              <a:rPr kumimoji="0" lang="ro-RO" sz="6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ă pe categorii de vârstă (%)</a:t>
            </a: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 Neue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371600" y="7238944"/>
            <a:ext cx="11073933" cy="27097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ts val="541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867" b="0" i="0" u="none" strike="noStrike" kern="1200" cap="none" spc="-39" normalizeH="0" baseline="0" noProof="0" dirty="0">
              <a:ln>
                <a:noFill/>
              </a:ln>
              <a:solidFill>
                <a:srgbClr val="242423"/>
              </a:solidFill>
              <a:effectLst/>
              <a:uLnTx/>
              <a:uFillTx/>
              <a:latin typeface="Heebo Regular Bold"/>
              <a:ea typeface="+mn-ea"/>
              <a:cs typeface="+mn-cs"/>
              <a:sym typeface="Helvetica Neue"/>
            </a:endParaRPr>
          </a:p>
          <a:p>
            <a:pPr marL="0" marR="0" lvl="0" indent="0" algn="l" defTabSz="1219170" rtl="0" eaLnBrk="1" fontAlgn="auto" latinLnBrk="0" hangingPunct="1">
              <a:lnSpc>
                <a:spcPts val="541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867" b="0" i="0" u="none" strike="noStrike" kern="1200" cap="none" spc="-39" normalizeH="0" baseline="0" noProof="0" dirty="0">
              <a:ln>
                <a:noFill/>
              </a:ln>
              <a:solidFill>
                <a:srgbClr val="242423"/>
              </a:solidFill>
              <a:effectLst/>
              <a:uLnTx/>
              <a:uFillTx/>
              <a:latin typeface="Heebo Regular Bold"/>
              <a:ea typeface="+mn-ea"/>
              <a:cs typeface="+mn-cs"/>
              <a:sym typeface="Helvetica Neue"/>
            </a:endParaRPr>
          </a:p>
          <a:p>
            <a:pPr marL="0" marR="0" lvl="0" indent="0" algn="l" defTabSz="1219170" rtl="0" eaLnBrk="1" fontAlgn="auto" latinLnBrk="0" hangingPunct="1">
              <a:lnSpc>
                <a:spcPts val="541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867" b="0" i="0" u="none" strike="noStrike" kern="1200" cap="none" spc="-39" normalizeH="0" baseline="0" noProof="0" dirty="0">
              <a:ln>
                <a:noFill/>
              </a:ln>
              <a:solidFill>
                <a:srgbClr val="242423"/>
              </a:solidFill>
              <a:effectLst/>
              <a:uLnTx/>
              <a:uFillTx/>
              <a:latin typeface="Heebo Regular Bold"/>
              <a:ea typeface="+mn-ea"/>
              <a:cs typeface="+mn-cs"/>
              <a:sym typeface="Helvetica Neue"/>
            </a:endParaRPr>
          </a:p>
          <a:p>
            <a:pPr marL="0" marR="0" lvl="0" indent="0" algn="l" defTabSz="1219170" rtl="0" eaLnBrk="1" fontAlgn="auto" latinLnBrk="0" hangingPunct="1">
              <a:lnSpc>
                <a:spcPts val="5413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867" b="0" i="0" u="none" strike="noStrike" kern="1200" cap="none" spc="-39" normalizeH="0" baseline="0" noProof="0" dirty="0">
              <a:ln>
                <a:noFill/>
              </a:ln>
              <a:solidFill>
                <a:srgbClr val="242423"/>
              </a:solidFill>
              <a:effectLst/>
              <a:uLnTx/>
              <a:uFillTx/>
              <a:latin typeface="Heebo Regular Bold"/>
              <a:ea typeface="+mn-ea"/>
              <a:cs typeface="+mn-cs"/>
              <a:sym typeface="Helvetica Neue"/>
            </a:endParaRPr>
          </a:p>
        </p:txBody>
      </p:sp>
      <p:graphicFrame>
        <p:nvGraphicFramePr>
          <p:cNvPr id="7" name="Diagramă 6">
            <a:extLst>
              <a:ext uri="{FF2B5EF4-FFF2-40B4-BE49-F238E27FC236}">
                <a16:creationId xmlns:a16="http://schemas.microsoft.com/office/drawing/2014/main" id="{F666FD01-3714-46B0-8F84-6A349C600999}"/>
              </a:ext>
            </a:extLst>
          </p:cNvPr>
          <p:cNvGraphicFramePr>
            <a:graphicFrameLocks/>
          </p:cNvGraphicFramePr>
          <p:nvPr/>
        </p:nvGraphicFramePr>
        <p:xfrm>
          <a:off x="1371600" y="2692400"/>
          <a:ext cx="21640800" cy="9347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4824582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1727200" y="768020"/>
            <a:ext cx="21844000" cy="20518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ts val="8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Datele</a:t>
            </a: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  <a:r>
              <a:rPr kumimoji="0" lang="ro-MD" sz="6000" b="1" i="0" u="none" strike="noStrike" kern="120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săptămânale </a:t>
            </a:r>
            <a:r>
              <a:rPr kumimoji="0" lang="ro-MD" sz="6000" b="1" i="0" u="none" strike="noStrike" kern="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a </a:t>
            </a:r>
            <a:r>
              <a:rPr kumimoji="0" lang="en-US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campaniei</a:t>
            </a: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de </a:t>
            </a:r>
            <a:r>
              <a:rPr kumimoji="0" lang="en-US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vaccinare</a:t>
            </a: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  <a:r>
              <a:rPr kumimoji="0" lang="ro-RO" sz="6000" b="1" i="0" u="none" strike="noStrike" kern="120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COVID</a:t>
            </a: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-19</a:t>
            </a:r>
            <a:endParaRPr kumimoji="0" lang="ro-MD" sz="6000" b="1" i="0" u="none" strike="noStrike" kern="1200" cap="none" spc="0" normalizeH="0" baseline="0" noProof="0" dirty="0">
              <a:ln>
                <a:noFill/>
              </a:ln>
              <a:solidFill>
                <a:srgbClr val="242423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 Neue"/>
            </a:endParaRPr>
          </a:p>
          <a:p>
            <a:pPr marL="0" marR="0" lvl="0" indent="0" algn="ctr" defTabSz="1219170" rtl="0" eaLnBrk="1" fontAlgn="auto" latinLnBrk="0" hangingPunct="1">
              <a:lnSpc>
                <a:spcPts val="8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667" b="0" i="0" u="none" strike="noStrike" kern="1200" cap="none" spc="0" normalizeH="0" baseline="0" noProof="0" dirty="0">
              <a:ln>
                <a:noFill/>
              </a:ln>
              <a:solidFill>
                <a:srgbClr val="242423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 Neue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371600" y="7238944"/>
            <a:ext cx="11073933" cy="27097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ts val="541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867" b="0" i="0" u="none" strike="noStrike" kern="1200" cap="none" spc="-39" normalizeH="0" baseline="0" noProof="0" dirty="0">
              <a:ln>
                <a:noFill/>
              </a:ln>
              <a:solidFill>
                <a:srgbClr val="242423"/>
              </a:solidFill>
              <a:effectLst/>
              <a:uLnTx/>
              <a:uFillTx/>
              <a:latin typeface="Heebo Regular Bold"/>
              <a:ea typeface="+mn-ea"/>
              <a:cs typeface="+mn-cs"/>
              <a:sym typeface="Helvetica Neue"/>
            </a:endParaRPr>
          </a:p>
          <a:p>
            <a:pPr marL="0" marR="0" lvl="0" indent="0" algn="l" defTabSz="1219170" rtl="0" eaLnBrk="1" fontAlgn="auto" latinLnBrk="0" hangingPunct="1">
              <a:lnSpc>
                <a:spcPts val="541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867" b="0" i="0" u="none" strike="noStrike" kern="1200" cap="none" spc="-39" normalizeH="0" baseline="0" noProof="0" dirty="0">
              <a:ln>
                <a:noFill/>
              </a:ln>
              <a:solidFill>
                <a:srgbClr val="242423"/>
              </a:solidFill>
              <a:effectLst/>
              <a:uLnTx/>
              <a:uFillTx/>
              <a:latin typeface="Heebo Regular Bold"/>
              <a:ea typeface="+mn-ea"/>
              <a:cs typeface="+mn-cs"/>
              <a:sym typeface="Helvetica Neue"/>
            </a:endParaRPr>
          </a:p>
          <a:p>
            <a:pPr marL="0" marR="0" lvl="0" indent="0" algn="l" defTabSz="1219170" rtl="0" eaLnBrk="1" fontAlgn="auto" latinLnBrk="0" hangingPunct="1">
              <a:lnSpc>
                <a:spcPts val="541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867" b="0" i="0" u="none" strike="noStrike" kern="1200" cap="none" spc="-39" normalizeH="0" baseline="0" noProof="0" dirty="0">
              <a:ln>
                <a:noFill/>
              </a:ln>
              <a:solidFill>
                <a:srgbClr val="242423"/>
              </a:solidFill>
              <a:effectLst/>
              <a:uLnTx/>
              <a:uFillTx/>
              <a:latin typeface="Heebo Regular Bold"/>
              <a:ea typeface="+mn-ea"/>
              <a:cs typeface="+mn-cs"/>
              <a:sym typeface="Helvetica Neue"/>
            </a:endParaRPr>
          </a:p>
          <a:p>
            <a:pPr marL="0" marR="0" lvl="0" indent="0" algn="l" defTabSz="1219170" rtl="0" eaLnBrk="1" fontAlgn="auto" latinLnBrk="0" hangingPunct="1">
              <a:lnSpc>
                <a:spcPts val="5413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867" b="0" i="0" u="none" strike="noStrike" kern="1200" cap="none" spc="-39" normalizeH="0" baseline="0" noProof="0" dirty="0">
              <a:ln>
                <a:noFill/>
              </a:ln>
              <a:solidFill>
                <a:srgbClr val="242423"/>
              </a:solidFill>
              <a:effectLst/>
              <a:uLnTx/>
              <a:uFillTx/>
              <a:latin typeface="Heebo Regular Bold"/>
              <a:ea typeface="+mn-ea"/>
              <a:cs typeface="+mn-cs"/>
              <a:sym typeface="Helvetica Neue"/>
            </a:endParaRPr>
          </a:p>
        </p:txBody>
      </p:sp>
      <p:graphicFrame>
        <p:nvGraphicFramePr>
          <p:cNvPr id="5" name="Chart 8">
            <a:extLst>
              <a:ext uri="{FF2B5EF4-FFF2-40B4-BE49-F238E27FC236}">
                <a16:creationId xmlns:a16="http://schemas.microsoft.com/office/drawing/2014/main" id="{B79C19E9-4DB8-4C25-B2E8-AAE2E9AAB56E}"/>
              </a:ext>
            </a:extLst>
          </p:cNvPr>
          <p:cNvGraphicFramePr/>
          <p:nvPr/>
        </p:nvGraphicFramePr>
        <p:xfrm>
          <a:off x="1118067" y="3098800"/>
          <a:ext cx="22656333" cy="10261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6640786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tăText 3">
            <a:extLst>
              <a:ext uri="{FF2B5EF4-FFF2-40B4-BE49-F238E27FC236}">
                <a16:creationId xmlns:a16="http://schemas.microsoft.com/office/drawing/2014/main" id="{8FDF7B8C-F373-419C-B8D7-BB55CBFF7320}"/>
              </a:ext>
            </a:extLst>
          </p:cNvPr>
          <p:cNvSpPr txBox="1"/>
          <p:nvPr/>
        </p:nvSpPr>
        <p:spPr>
          <a:xfrm>
            <a:off x="3048000" y="1676401"/>
            <a:ext cx="185928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0" cap="none" spc="0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Acoperirea</a:t>
            </a: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vaccinal</a:t>
            </a:r>
            <a:r>
              <a:rPr kumimoji="0" lang="ro-RO" sz="6000" b="1" i="0" u="none" strike="noStrike" kern="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ă în teritorii </a:t>
            </a:r>
            <a:endParaRPr kumimoji="0" lang="ru-RU" sz="6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 Neue"/>
            </a:endParaRPr>
          </a:p>
        </p:txBody>
      </p:sp>
      <p:graphicFrame>
        <p:nvGraphicFramePr>
          <p:cNvPr id="6" name="Diagramă 5">
            <a:extLst>
              <a:ext uri="{FF2B5EF4-FFF2-40B4-BE49-F238E27FC236}">
                <a16:creationId xmlns:a16="http://schemas.microsoft.com/office/drawing/2014/main" id="{98467290-3A3E-4D12-951E-32C0E71A5FB2}"/>
              </a:ext>
            </a:extLst>
          </p:cNvPr>
          <p:cNvGraphicFramePr>
            <a:graphicFrameLocks/>
          </p:cNvGraphicFramePr>
          <p:nvPr/>
        </p:nvGraphicFramePr>
        <p:xfrm>
          <a:off x="1066800" y="3098800"/>
          <a:ext cx="22250400" cy="9855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43986380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11747500" y="12613390"/>
            <a:ext cx="2777373" cy="739327"/>
            <a:chOff x="0" y="0"/>
            <a:chExt cx="4349750" cy="115788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349750" cy="1157888"/>
            </a:xfrm>
            <a:custGeom>
              <a:avLst/>
              <a:gdLst/>
              <a:ahLst/>
              <a:cxnLst/>
              <a:rect l="l" t="t" r="r" b="b"/>
              <a:pathLst>
                <a:path w="4349750" h="1157888">
                  <a:moveTo>
                    <a:pt x="0" y="0"/>
                  </a:moveTo>
                  <a:lnTo>
                    <a:pt x="4349750" y="0"/>
                  </a:lnTo>
                  <a:lnTo>
                    <a:pt x="4349750" y="1157888"/>
                  </a:lnTo>
                  <a:lnTo>
                    <a:pt x="0" y="1157888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15455901" y="12539902"/>
            <a:ext cx="2222500" cy="591621"/>
            <a:chOff x="0" y="0"/>
            <a:chExt cx="4349750" cy="115788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349750" cy="1157888"/>
            </a:xfrm>
            <a:custGeom>
              <a:avLst/>
              <a:gdLst/>
              <a:ahLst/>
              <a:cxnLst/>
              <a:rect l="l" t="t" r="r" b="b"/>
              <a:pathLst>
                <a:path w="4349750" h="1157888">
                  <a:moveTo>
                    <a:pt x="0" y="0"/>
                  </a:moveTo>
                  <a:lnTo>
                    <a:pt x="4349750" y="0"/>
                  </a:lnTo>
                  <a:lnTo>
                    <a:pt x="4349750" y="1157888"/>
                  </a:lnTo>
                  <a:lnTo>
                    <a:pt x="0" y="1157888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l="9897" r="9897"/>
          <a:stretch>
            <a:fillRect/>
          </a:stretch>
        </p:blipFill>
        <p:spPr>
          <a:xfrm>
            <a:off x="20820832" y="1311223"/>
            <a:ext cx="3156769" cy="3935911"/>
          </a:xfrm>
          <a:prstGeom prst="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2187945" y="2507421"/>
            <a:ext cx="6908800" cy="11221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825500" rtl="0" eaLnBrk="1" fontAlgn="auto" latinLnBrk="0" hangingPunct="0">
              <a:lnSpc>
                <a:spcPts val="452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733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Startul</a:t>
            </a:r>
            <a:r>
              <a:rPr kumimoji="0" lang="en-US" sz="3733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  <a:r>
              <a:rPr kumimoji="0" lang="en-US" sz="3733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campaniei</a:t>
            </a:r>
            <a:r>
              <a:rPr kumimoji="0" lang="en-US" sz="3733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de </a:t>
            </a:r>
            <a:r>
              <a:rPr kumimoji="0" lang="en-US" sz="40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vaccinare</a:t>
            </a:r>
            <a:r>
              <a:rPr kumimoji="0" lang="en-US" sz="3733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, </a:t>
            </a:r>
          </a:p>
          <a:p>
            <a:pPr marL="0" marR="0" lvl="0" indent="0" algn="ctr" defTabSz="825500" rtl="0" eaLnBrk="1" fontAlgn="auto" latinLnBrk="0" hangingPunct="0">
              <a:lnSpc>
                <a:spcPts val="452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733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2 </a:t>
            </a:r>
            <a:r>
              <a:rPr kumimoji="0" lang="en-US" sz="3733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martie</a:t>
            </a:r>
            <a:r>
              <a:rPr kumimoji="0" lang="en-US" sz="3733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2021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5980771" y="5387783"/>
            <a:ext cx="7996829" cy="37278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just" defTabSz="825500" rtl="0" eaLnBrk="1" fontAlgn="auto" latinLnBrk="0" hangingPunct="0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-25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Proporția</a:t>
            </a:r>
            <a:r>
              <a:rPr kumimoji="0" lang="en-US" sz="3200" b="0" i="0" u="none" strike="noStrike" kern="0" cap="none" spc="-2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  <a:r>
              <a:rPr kumimoji="0" lang="en-US" sz="3200" b="0" i="0" u="none" strike="noStrike" kern="0" cap="none" spc="-25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medie</a:t>
            </a:r>
            <a:r>
              <a:rPr kumimoji="0" lang="en-US" sz="3200" b="0" i="0" u="none" strike="noStrike" kern="0" cap="none" spc="-2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  <a:r>
              <a:rPr kumimoji="0" lang="en-US" sz="3200" b="0" i="0" u="none" strike="noStrike" kern="0" cap="none" spc="-25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săptămânală</a:t>
            </a:r>
            <a:r>
              <a:rPr kumimoji="0" lang="en-US" sz="3200" b="0" i="0" u="none" strike="noStrike" kern="0" cap="none" spc="-2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a </a:t>
            </a:r>
            <a:r>
              <a:rPr kumimoji="0" lang="en-US" sz="3200" b="0" i="0" u="none" strike="noStrike" kern="0" cap="none" spc="-25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lucrătorilor</a:t>
            </a:r>
            <a:r>
              <a:rPr kumimoji="0" lang="en-US" sz="3200" b="0" i="0" u="none" strike="noStrike" kern="0" cap="none" spc="-2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din </a:t>
            </a:r>
            <a:r>
              <a:rPr kumimoji="0" lang="en-US" sz="3200" b="0" i="0" u="none" strike="noStrike" kern="0" cap="none" spc="-25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domeniul</a:t>
            </a:r>
            <a:r>
              <a:rPr kumimoji="0" lang="en-US" sz="3200" b="0" i="0" u="none" strike="noStrike" kern="0" cap="none" spc="-2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medical </a:t>
            </a:r>
            <a:r>
              <a:rPr kumimoji="0" lang="en-US" sz="3200" b="0" i="0" u="none" strike="noStrike" kern="0" cap="none" spc="-25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infectați</a:t>
            </a:r>
            <a:r>
              <a:rPr kumimoji="0" lang="en-US" sz="3200" b="0" i="0" u="none" strike="noStrike" kern="0" cap="none" spc="-2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cu COVID-19 din </a:t>
            </a:r>
            <a:r>
              <a:rPr kumimoji="0" lang="en-US" sz="3200" b="0" i="0" u="none" strike="noStrike" kern="0" cap="none" spc="-25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totalul</a:t>
            </a:r>
            <a:r>
              <a:rPr kumimoji="0" lang="en-US" sz="3200" b="0" i="0" u="none" strike="noStrike" kern="0" cap="none" spc="-2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de </a:t>
            </a:r>
            <a:r>
              <a:rPr kumimoji="0" lang="en-US" sz="3200" b="0" i="0" u="none" strike="noStrike" kern="0" cap="none" spc="-25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cazuri</a:t>
            </a:r>
            <a:r>
              <a:rPr kumimoji="0" lang="en-US" sz="3200" b="0" i="0" u="none" strike="noStrike" kern="0" cap="none" spc="-2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a </a:t>
            </a:r>
            <a:r>
              <a:rPr kumimoji="0" lang="en-US" sz="3200" b="0" i="0" u="none" strike="noStrike" kern="0" cap="none" spc="-25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constituit</a:t>
            </a:r>
            <a:r>
              <a:rPr kumimoji="0" lang="en-US" sz="3200" b="0" i="0" u="none" strike="noStrike" kern="0" cap="none" spc="-2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:</a:t>
            </a:r>
          </a:p>
          <a:p>
            <a:pPr marL="566374" marR="0" lvl="1" indent="-283186" algn="just" defTabSz="8255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3200" b="1" i="0" u="none" strike="noStrike" kern="0" cap="none" spc="-25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Toată</a:t>
            </a:r>
            <a:r>
              <a:rPr kumimoji="0" lang="en-US" sz="3200" b="1" i="0" u="none" strike="noStrike" kern="0" cap="none" spc="-2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  <a:r>
              <a:rPr kumimoji="0" lang="en-US" sz="3200" b="1" i="0" u="none" strike="noStrike" kern="0" cap="none" spc="-25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perioada</a:t>
            </a:r>
            <a:r>
              <a:rPr kumimoji="0" lang="en-US" sz="3200" b="1" i="0" u="none" strike="noStrike" kern="0" cap="none" spc="-2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- 12% </a:t>
            </a:r>
            <a:r>
              <a:rPr kumimoji="0" lang="en-GB" sz="3733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CI [10,02 - 13,97]</a:t>
            </a:r>
            <a:endParaRPr kumimoji="0" lang="en-US" sz="3200" b="1" i="0" u="none" strike="noStrike" kern="0" cap="none" spc="-25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 Neue"/>
            </a:endParaRPr>
          </a:p>
          <a:p>
            <a:pPr marL="566374" marR="0" lvl="1" indent="-283186" algn="just" defTabSz="8255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3200" b="1" i="0" u="none" strike="noStrike" kern="0" cap="none" spc="-25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Săptămâna</a:t>
            </a:r>
            <a:r>
              <a:rPr kumimoji="0" lang="en-US" sz="3200" b="1" i="0" u="none" strike="noStrike" kern="0" cap="none" spc="-25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38-  2,5 %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14402" y="441134"/>
            <a:ext cx="22859993" cy="9233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825500" rtl="0" eaLnBrk="1" fontAlgn="auto" latinLnBrk="0" hangingPunct="0">
              <a:lnSpc>
                <a:spcPts val="7172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0" cap="none" spc="-5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Impactul</a:t>
            </a:r>
            <a:r>
              <a:rPr kumimoji="0" lang="en-US" sz="6000" b="1" i="0" u="none" strike="noStrike" kern="0" cap="none" spc="-5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  <a:r>
              <a:rPr kumimoji="0" lang="en-US" sz="6000" b="1" i="0" u="none" strike="noStrike" kern="0" cap="none" spc="-5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vaccinării</a:t>
            </a:r>
            <a:r>
              <a:rPr kumimoji="0" lang="en-US" sz="6000" b="1" i="0" u="none" strike="noStrike" kern="0" cap="none" spc="-5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  <a:r>
              <a:rPr kumimoji="0" lang="ro-RO" sz="6000" b="1" i="0" u="none" strike="noStrike" kern="0" cap="none" spc="-5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COVID</a:t>
            </a:r>
            <a:r>
              <a:rPr kumimoji="0" lang="en-US" sz="6000" b="1" i="0" u="none" strike="noStrike" kern="0" cap="none" spc="-5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-19 </a:t>
            </a:r>
            <a:r>
              <a:rPr kumimoji="0" lang="en-US" sz="6000" b="1" i="0" u="none" strike="noStrike" kern="0" cap="none" spc="-5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asupra</a:t>
            </a:r>
            <a:r>
              <a:rPr kumimoji="0" lang="en-US" sz="6000" b="1" i="0" u="none" strike="noStrike" kern="0" cap="none" spc="-5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  <a:r>
              <a:rPr kumimoji="0" lang="en-US" sz="6000" b="1" i="0" u="none" strike="noStrike" kern="0" cap="none" spc="-5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infectării</a:t>
            </a:r>
            <a:r>
              <a:rPr kumimoji="0" lang="en-US" sz="6000" b="1" i="0" u="none" strike="noStrike" kern="0" cap="none" spc="-5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  <a:r>
              <a:rPr kumimoji="0" lang="en-US" sz="6000" b="1" i="0" u="none" strike="noStrike" kern="0" cap="none" spc="-5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lucrătorilor</a:t>
            </a:r>
            <a:r>
              <a:rPr kumimoji="0" lang="en-US" sz="6000" b="1" i="0" u="none" strike="noStrike" kern="0" cap="none" spc="-5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  <a:r>
              <a:rPr kumimoji="0" lang="en-US" sz="6000" b="1" i="0" u="none" strike="noStrike" kern="0" cap="none" spc="-5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medicali</a:t>
            </a:r>
            <a:endParaRPr kumimoji="0" lang="en-US" sz="6000" b="1" i="0" u="none" strike="noStrike" kern="0" cap="none" spc="-51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 Neue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5141A62A-85C6-4F3C-BCAB-4273FA557F5B}"/>
              </a:ext>
            </a:extLst>
          </p:cNvPr>
          <p:cNvSpPr/>
          <p:nvPr/>
        </p:nvSpPr>
        <p:spPr>
          <a:xfrm>
            <a:off x="12376300" y="6211171"/>
            <a:ext cx="3423677" cy="7141546"/>
          </a:xfrm>
          <a:prstGeom prst="ellipse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x-none" sz="4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"/>
            </a:endParaRP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0EAD8545-9E7E-4EDB-A596-ED0EF6B72247}"/>
              </a:ext>
            </a:extLst>
          </p:cNvPr>
          <p:cNvCxnSpPr>
            <a:cxnSpLocks/>
          </p:cNvCxnSpPr>
          <p:nvPr/>
        </p:nvCxnSpPr>
        <p:spPr>
          <a:xfrm>
            <a:off x="5642345" y="4389969"/>
            <a:ext cx="0" cy="182120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4" name="Diagramă 13">
            <a:extLst>
              <a:ext uri="{FF2B5EF4-FFF2-40B4-BE49-F238E27FC236}">
                <a16:creationId xmlns:a16="http://schemas.microsoft.com/office/drawing/2014/main" id="{ECB04C50-F56C-44D1-819A-50C10B8F4C68}"/>
              </a:ext>
            </a:extLst>
          </p:cNvPr>
          <p:cNvGraphicFramePr>
            <a:graphicFrameLocks/>
          </p:cNvGraphicFramePr>
          <p:nvPr/>
        </p:nvGraphicFramePr>
        <p:xfrm>
          <a:off x="914402" y="5247135"/>
          <a:ext cx="14579593" cy="77797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511851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" y="0"/>
            <a:ext cx="10713497" cy="13716000"/>
          </a:xfrm>
          <a:prstGeom prst="rect">
            <a:avLst/>
          </a:prstGeom>
          <a:solidFill>
            <a:srgbClr val="F3F3F3"/>
          </a:solidFill>
        </p:spPr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683555" y="4148841"/>
            <a:ext cx="7346388" cy="7346388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79674" y="1371600"/>
            <a:ext cx="9986727" cy="9678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825500" rtl="0" eaLnBrk="1" fontAlgn="auto" latinLnBrk="0" hangingPunct="0">
              <a:lnSpc>
                <a:spcPts val="8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0" cap="none" spc="0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Cazuri</a:t>
            </a: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de </a:t>
            </a:r>
            <a:r>
              <a:rPr kumimoji="0" lang="en-US" sz="6000" b="1" i="0" u="none" strike="noStrike" kern="0" cap="none" spc="0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infecție</a:t>
            </a: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 </a:t>
            </a:r>
            <a:r>
              <a:rPr kumimoji="0" lang="ro-RO" sz="6000" b="1" i="0" u="none" strike="noStrike" kern="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COVID</a:t>
            </a: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-19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1612327" y="3423444"/>
            <a:ext cx="12192000" cy="501355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825500" rtl="0" eaLnBrk="1" fontAlgn="auto" latinLnBrk="0" hangingPunct="0">
              <a:lnSpc>
                <a:spcPts val="485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0" cap="none" spc="-35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Testați</a:t>
            </a:r>
            <a:r>
              <a:rPr kumimoji="0" lang="en-US" sz="4000" b="1" i="0" u="none" strike="noStrike" kern="0" cap="none" spc="-35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  <a:r>
              <a:rPr kumimoji="0" lang="en-US" sz="4000" b="1" i="0" u="none" strike="noStrike" kern="0" cap="none" spc="-35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pozitiv</a:t>
            </a:r>
            <a:r>
              <a:rPr kumimoji="0" lang="en-US" sz="4000" b="1" i="0" u="none" strike="noStrike" kern="0" cap="none" spc="-35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la SARS-CoV-2 </a:t>
            </a:r>
            <a:r>
              <a:rPr kumimoji="0" lang="en-US" sz="4000" b="1" i="0" u="none" strike="noStrike" kern="0" cap="none" spc="-35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în</a:t>
            </a:r>
            <a:r>
              <a:rPr kumimoji="0" lang="en-US" sz="4000" b="1" i="0" u="none" strike="noStrike" kern="0" cap="none" spc="-35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  <a:r>
              <a:rPr kumimoji="0" lang="en-US" sz="4000" b="1" i="0" u="none" strike="noStrike" kern="0" cap="none" spc="-35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săptămâna</a:t>
            </a:r>
            <a:r>
              <a:rPr kumimoji="0" lang="en-US" sz="4000" b="1" i="0" u="none" strike="noStrike" kern="0" cap="none" spc="-35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38:</a:t>
            </a:r>
          </a:p>
          <a:p>
            <a:pPr marL="0" marR="0" lvl="0" indent="0" algn="l" defTabSz="825500" rtl="0" eaLnBrk="1" fontAlgn="auto" latinLnBrk="0" hangingPunct="0">
              <a:lnSpc>
                <a:spcPts val="485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1" i="0" u="none" strike="noStrike" kern="0" cap="none" spc="-35" normalizeH="0" baseline="0" noProof="0" dirty="0">
              <a:ln>
                <a:noFill/>
              </a:ln>
              <a:solidFill>
                <a:srgbClr val="242423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 Neue"/>
            </a:endParaRPr>
          </a:p>
          <a:p>
            <a:pPr marL="609585" marR="0" lvl="0" indent="-609585" algn="l" defTabSz="825500" rtl="0" eaLnBrk="1" fontAlgn="auto" latinLnBrk="0" hangingPunct="0">
              <a:lnSpc>
                <a:spcPts val="485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4000" b="1" i="0" u="none" strike="noStrike" kern="0" cap="none" spc="-35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82 % </a:t>
            </a:r>
            <a:r>
              <a:rPr kumimoji="0" lang="en-US" sz="4000" b="0" i="0" u="none" strike="noStrike" kern="0" cap="none" spc="-35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din </a:t>
            </a:r>
            <a:r>
              <a:rPr kumimoji="0" lang="en-US" sz="4000" b="0" i="0" u="none" strike="noStrike" kern="0" cap="none" spc="-35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cazurile</a:t>
            </a:r>
            <a:r>
              <a:rPr kumimoji="0" lang="en-US" sz="4000" b="0" i="0" u="none" strike="noStrike" kern="0" cap="none" spc="-35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COVID-19 positive au </a:t>
            </a:r>
            <a:r>
              <a:rPr kumimoji="0" lang="en-US" sz="4000" b="0" i="0" u="none" strike="noStrike" kern="0" cap="none" spc="-35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fost</a:t>
            </a:r>
            <a:r>
              <a:rPr kumimoji="0" lang="en-US" sz="4000" b="0" i="0" u="none" strike="noStrike" kern="0" cap="none" spc="-35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  <a:r>
              <a:rPr kumimoji="0" lang="en-US" sz="4000" b="0" i="0" u="none" strike="noStrike" kern="0" cap="none" spc="-35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înregistrate</a:t>
            </a:r>
            <a:r>
              <a:rPr kumimoji="0" lang="en-US" sz="4000" b="0" i="0" u="none" strike="noStrike" kern="0" cap="none" spc="-35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la </a:t>
            </a:r>
            <a:r>
              <a:rPr kumimoji="0" lang="en-US" sz="4000" b="0" i="0" u="none" strike="noStrike" kern="0" cap="none" spc="-35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persoanele</a:t>
            </a:r>
            <a:r>
              <a:rPr kumimoji="0" lang="en-US" sz="4000" b="0" i="0" u="none" strike="noStrike" kern="0" cap="none" spc="-35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  <a:r>
              <a:rPr kumimoji="0" lang="en-US" sz="4000" b="0" i="0" u="none" strike="noStrike" kern="0" cap="none" spc="-35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nevaccinate</a:t>
            </a:r>
            <a:r>
              <a:rPr kumimoji="0" lang="en-US" sz="4000" b="1" i="0" u="none" strike="noStrike" kern="0" cap="none" spc="-35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;</a:t>
            </a:r>
          </a:p>
          <a:p>
            <a:pPr marL="609585" marR="0" lvl="0" indent="-609585" algn="l" defTabSz="825500" rtl="0" eaLnBrk="1" fontAlgn="auto" latinLnBrk="0" hangingPunct="0">
              <a:lnSpc>
                <a:spcPts val="485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4000" b="1" i="0" u="none" strike="noStrike" kern="0" cap="none" spc="-35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2 % </a:t>
            </a:r>
            <a:r>
              <a:rPr kumimoji="0" lang="en-US" sz="4000" b="0" i="0" u="none" strike="noStrike" kern="0" cap="none" spc="-35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au </a:t>
            </a:r>
            <a:r>
              <a:rPr kumimoji="0" lang="en-US" sz="4000" b="0" i="0" u="none" strike="noStrike" kern="0" cap="none" spc="-35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fost</a:t>
            </a:r>
            <a:r>
              <a:rPr kumimoji="0" lang="en-US" sz="4000" b="0" i="0" u="none" strike="noStrike" kern="0" cap="none" spc="-35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  <a:r>
              <a:rPr kumimoji="0" lang="en-US" sz="4000" b="0" i="0" u="none" strike="noStrike" kern="0" cap="none" spc="-35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vaccinați</a:t>
            </a:r>
            <a:r>
              <a:rPr kumimoji="0" lang="en-US" sz="4000" b="0" i="0" u="none" strike="noStrike" kern="0" cap="none" spc="-35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cu </a:t>
            </a:r>
            <a:r>
              <a:rPr kumimoji="0" lang="en-US" sz="4000" b="0" i="0" u="none" strike="noStrike" kern="0" cap="none" spc="-35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schemă</a:t>
            </a:r>
            <a:r>
              <a:rPr kumimoji="0" lang="en-US" sz="4000" b="0" i="0" u="none" strike="noStrike" kern="0" cap="none" spc="-35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  <a:r>
              <a:rPr kumimoji="0" lang="en-US" sz="4000" b="0" i="0" u="none" strike="noStrike" kern="0" cap="none" spc="-35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incompletă</a:t>
            </a:r>
            <a:r>
              <a:rPr kumimoji="0" lang="en-US" sz="4000" b="0" i="0" u="none" strike="noStrike" kern="0" cap="none" spc="-35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;</a:t>
            </a:r>
          </a:p>
          <a:p>
            <a:pPr marL="0" marR="0" lvl="0" indent="0" algn="ctr" defTabSz="825500" rtl="0" eaLnBrk="1" fontAlgn="auto" latinLnBrk="0" hangingPunct="0">
              <a:lnSpc>
                <a:spcPts val="485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733" b="1" i="0" u="none" strike="noStrike" kern="0" cap="none" spc="-35" normalizeH="0" baseline="0" noProof="0" dirty="0">
              <a:ln>
                <a:noFill/>
              </a:ln>
              <a:solidFill>
                <a:srgbClr val="242423"/>
              </a:solidFill>
              <a:effectLst/>
              <a:uLnTx/>
              <a:uFillTx/>
              <a:latin typeface="Helvetica Neue Medium"/>
              <a:cs typeface="Times New Roman" panose="02020603050405020304" pitchFamily="18" charset="0"/>
              <a:sym typeface="Helvetica Neue"/>
            </a:endParaRPr>
          </a:p>
          <a:p>
            <a:pPr marL="0" marR="0" lvl="0" indent="0" algn="ctr" defTabSz="825500" rtl="0" eaLnBrk="1" fontAlgn="auto" latinLnBrk="0" hangingPunct="0">
              <a:lnSpc>
                <a:spcPts val="485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733" b="1" i="0" u="none" strike="noStrike" kern="0" cap="none" spc="-35" normalizeH="0" baseline="0" noProof="0" dirty="0">
              <a:ln>
                <a:noFill/>
              </a:ln>
              <a:solidFill>
                <a:srgbClr val="242423"/>
              </a:solidFill>
              <a:effectLst/>
              <a:uLnTx/>
              <a:uFillTx/>
              <a:latin typeface="Helvetica Neue Medium"/>
              <a:cs typeface="Times New Roman" panose="02020603050405020304" pitchFamily="18" charset="0"/>
              <a:sym typeface="Helvetica Neue"/>
            </a:endParaRPr>
          </a:p>
          <a:p>
            <a:pPr marL="0" marR="0" lvl="0" indent="0" algn="ctr" defTabSz="825500" rtl="0" eaLnBrk="1" fontAlgn="auto" latinLnBrk="0" hangingPunct="0">
              <a:lnSpc>
                <a:spcPts val="485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733" b="1" i="0" u="none" strike="noStrike" kern="0" cap="none" spc="-33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Helvetica Neue Medium"/>
                <a:cs typeface="Times New Roman" panose="02020603050405020304" pitchFamily="18" charset="0"/>
                <a:sym typeface="Helvetica Neue"/>
              </a:rPr>
              <a:t> </a:t>
            </a:r>
            <a:endParaRPr kumimoji="0" lang="en-US" sz="3465" b="1" i="0" u="none" strike="noStrike" kern="0" cap="none" spc="-33" normalizeH="0" baseline="0" noProof="0" dirty="0">
              <a:ln>
                <a:noFill/>
              </a:ln>
              <a:solidFill>
                <a:srgbClr val="242423"/>
              </a:solidFill>
              <a:effectLst/>
              <a:uLnTx/>
              <a:uFillTx/>
              <a:latin typeface="Heebo Regular"/>
              <a:sym typeface="Helvetica Neue"/>
            </a:endParaRPr>
          </a:p>
        </p:txBody>
      </p:sp>
      <p:pic>
        <p:nvPicPr>
          <p:cNvPr id="7" name="Picture 5">
            <a:extLst>
              <a:ext uri="{FF2B5EF4-FFF2-40B4-BE49-F238E27FC236}">
                <a16:creationId xmlns:a16="http://schemas.microsoft.com/office/drawing/2014/main" id="{519AC6EC-CFE0-4D8D-9CF9-0876A13ABCF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9588371" y="6265996"/>
            <a:ext cx="3112075" cy="3112075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4787277" y="0"/>
            <a:ext cx="9596724" cy="13716000"/>
          </a:xfrm>
          <a:prstGeom prst="rect">
            <a:avLst/>
          </a:prstGeom>
          <a:solidFill>
            <a:srgbClr val="F3F3F3"/>
          </a:solidFill>
        </p:spPr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5065507" y="5564203"/>
            <a:ext cx="9040263" cy="678019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371601" y="2959019"/>
            <a:ext cx="13415676" cy="79610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733" b="1" i="0" u="none" strike="noStrike" kern="0" cap="none" spc="0" normalizeH="0" baseline="0" noProof="0" dirty="0">
              <a:ln>
                <a:noFill/>
              </a:ln>
              <a:solidFill>
                <a:srgbClr val="242423"/>
              </a:solidFill>
              <a:effectLst/>
              <a:uLnTx/>
              <a:uFillTx/>
              <a:latin typeface="YACkoCJbd3A 0"/>
              <a:sym typeface="Helvetica Neue"/>
            </a:endParaRPr>
          </a:p>
          <a:p>
            <a:pPr marL="0" marR="0" lvl="0" indent="0" algn="l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0" i="0" u="none" strike="noStrike" kern="0" cap="none" spc="0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În</a:t>
            </a:r>
            <a:r>
              <a:rPr kumimoji="0" lang="en-GB" sz="4000" b="0" i="0" u="none" strike="noStrike" kern="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total au </a:t>
            </a:r>
            <a:r>
              <a:rPr kumimoji="0" lang="en-GB" sz="4000" b="0" i="0" u="none" strike="noStrike" kern="0" cap="none" spc="0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fost</a:t>
            </a:r>
            <a:r>
              <a:rPr kumimoji="0" lang="en-GB" sz="4000" b="0" i="0" u="none" strike="noStrike" kern="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administrate: </a:t>
            </a:r>
            <a:r>
              <a:rPr kumimoji="0" lang="ru-RU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sym typeface="Helvetica Neue"/>
              </a:rPr>
              <a:t>1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sym typeface="Helvetica Neue"/>
              </a:rPr>
              <a:t>.</a:t>
            </a:r>
            <a:r>
              <a:rPr kumimoji="0" lang="ru-RU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sym typeface="Helvetica Neue"/>
              </a:rPr>
              <a:t>384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sym typeface="Helvetica Neue"/>
              </a:rPr>
              <a:t>.</a:t>
            </a:r>
            <a:r>
              <a:rPr kumimoji="0" lang="ru-RU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sym typeface="Helvetica Neue"/>
              </a:rPr>
              <a:t>372</a:t>
            </a: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/>
                <a:sym typeface="Helvetica Neue"/>
              </a:rPr>
              <a:t> </a:t>
            </a:r>
            <a:r>
              <a:rPr kumimoji="0" lang="en-GB" sz="4000" b="0" i="0" u="none" strike="noStrike" kern="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doze</a:t>
            </a:r>
          </a:p>
          <a:p>
            <a:pPr marL="0" marR="0" lvl="0" indent="0" algn="l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0" i="0" u="none" strike="noStrike" kern="0" cap="none" spc="0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În</a:t>
            </a:r>
            <a:r>
              <a:rPr kumimoji="0" lang="en-GB" sz="4000" b="0" i="0" u="none" strike="noStrike" kern="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total au </a:t>
            </a:r>
            <a:r>
              <a:rPr kumimoji="0" lang="en-GB" sz="4000" b="0" i="0" u="none" strike="noStrike" kern="0" cap="none" spc="0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fost</a:t>
            </a:r>
            <a:r>
              <a:rPr kumimoji="0" lang="en-GB" sz="4000" b="0" i="0" u="none" strike="noStrike" kern="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  <a:r>
              <a:rPr kumimoji="0" lang="en-GB" sz="4000" b="0" i="0" u="none" strike="noStrike" kern="0" cap="none" spc="0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raportate</a:t>
            </a:r>
            <a:r>
              <a:rPr kumimoji="0" lang="en-GB" sz="4000" b="0" i="0" u="none" strike="noStrike" kern="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:</a:t>
            </a:r>
            <a:r>
              <a:rPr kumimoji="0" lang="ro-MO" sz="4000" b="0" i="0" u="none" strike="noStrike" kern="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  <a:r>
              <a:rPr kumimoji="0" lang="ro-MO" sz="4000" b="1" i="0" u="none" strike="noStrike" kern="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1.</a:t>
            </a: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497 </a:t>
            </a:r>
            <a:r>
              <a:rPr kumimoji="0" lang="en-GB" sz="4000" b="1" i="0" u="none" strike="noStrike" kern="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EAPI </a:t>
            </a:r>
          </a:p>
          <a:p>
            <a:pPr marL="0" marR="0" lvl="0" indent="0" algn="l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4000" b="0" i="0" u="none" strike="noStrike" kern="0" cap="none" spc="0" normalizeH="0" baseline="0" noProof="0" dirty="0">
              <a:ln>
                <a:noFill/>
              </a:ln>
              <a:solidFill>
                <a:srgbClr val="242423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 Neue"/>
            </a:endParaRPr>
          </a:p>
          <a:p>
            <a:pPr marL="0" marR="0" lvl="0" indent="0" algn="l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1" i="0" u="none" strike="noStrike" kern="0" cap="none" spc="0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Proporția</a:t>
            </a:r>
            <a:r>
              <a:rPr kumimoji="0" lang="en-GB" sz="4000" b="1" i="0" u="none" strike="noStrike" kern="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EAPI: </a:t>
            </a:r>
            <a:r>
              <a:rPr kumimoji="0" lang="ro-MO" sz="4000" b="1" i="0" u="none" strike="noStrike" kern="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0.</a:t>
            </a: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1</a:t>
            </a:r>
            <a:r>
              <a:rPr kumimoji="0" lang="en-GB" sz="4000" b="1" i="0" u="none" strike="noStrike" kern="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%</a:t>
            </a:r>
          </a:p>
          <a:p>
            <a:pPr marL="0" marR="0" lvl="0" indent="0" algn="l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4000" b="0" i="0" u="none" strike="noStrike" kern="0" cap="none" spc="0" normalizeH="0" baseline="0" noProof="0" dirty="0">
              <a:ln>
                <a:noFill/>
              </a:ln>
              <a:solidFill>
                <a:srgbClr val="242423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 Neue"/>
            </a:endParaRPr>
          </a:p>
          <a:p>
            <a:pPr marL="0" marR="0" lvl="0" indent="0" algn="l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1" i="0" u="none" strike="noStrike" kern="0" cap="none" spc="0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Forme</a:t>
            </a:r>
            <a:r>
              <a:rPr kumimoji="0" lang="en-GB" sz="4000" b="1" i="0" u="none" strike="noStrike" kern="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  <a:r>
              <a:rPr kumimoji="0" lang="en-GB" sz="4000" b="1" i="0" u="none" strike="noStrike" kern="0" cap="none" spc="0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ușoare</a:t>
            </a:r>
            <a:r>
              <a:rPr kumimoji="0" lang="en-GB" sz="4000" b="1" i="0" u="none" strike="noStrike" kern="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  <a:r>
              <a:rPr kumimoji="0" lang="en-GB" sz="4000" b="0" i="0" u="none" strike="noStrike" kern="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– </a:t>
            </a: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91,9</a:t>
            </a:r>
            <a:r>
              <a:rPr kumimoji="0" lang="en-GB" sz="4000" b="1" i="0" u="none" strike="noStrike" kern="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% </a:t>
            </a:r>
            <a:r>
              <a:rPr kumimoji="0" lang="en-GB" sz="4000" b="0" i="0" u="none" strike="noStrike" kern="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(1.</a:t>
            </a:r>
            <a:r>
              <a:rPr kumimoji="0" lang="en-US" sz="4000" b="0" i="0" u="none" strike="noStrike" kern="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377 </a:t>
            </a:r>
            <a:r>
              <a:rPr kumimoji="0" lang="en-GB" sz="4000" b="0" i="0" u="none" strike="noStrike" kern="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EAPI): </a:t>
            </a:r>
          </a:p>
          <a:p>
            <a:pPr marL="0" marR="0" lvl="0" indent="0" algn="l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4000" b="0" i="0" u="none" strike="noStrike" kern="0" cap="none" spc="0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durere</a:t>
            </a:r>
            <a:r>
              <a:rPr kumimoji="0" lang="en-GB" sz="4000" b="0" i="0" u="none" strike="noStrike" kern="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  <a:r>
              <a:rPr kumimoji="0" lang="en-GB" sz="4000" b="0" i="0" u="none" strike="noStrike" kern="0" cap="none" spc="0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locală</a:t>
            </a:r>
            <a:r>
              <a:rPr kumimoji="0" lang="en-GB" sz="4000" b="0" i="0" u="none" strike="noStrike" kern="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, </a:t>
            </a:r>
            <a:r>
              <a:rPr kumimoji="0" lang="en-GB" sz="4000" b="0" i="0" u="none" strike="noStrike" kern="0" cap="none" spc="0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febră</a:t>
            </a:r>
            <a:r>
              <a:rPr kumimoji="0" lang="en-GB" sz="4000" b="0" i="0" u="none" strike="noStrike" kern="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  <a:r>
              <a:rPr kumimoji="0" lang="en-GB" sz="4000" b="0" i="0" u="none" strike="noStrike" kern="0" cap="none" spc="0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până</a:t>
            </a:r>
            <a:r>
              <a:rPr kumimoji="0" lang="en-GB" sz="4000" b="0" i="0" u="none" strike="noStrike" kern="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la 38</a:t>
            </a:r>
            <a:r>
              <a:rPr kumimoji="0" lang="ro-RO" sz="4000" b="0" i="0" u="none" strike="noStrike" kern="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.</a:t>
            </a:r>
            <a:r>
              <a:rPr kumimoji="0" lang="en-GB" sz="4000" b="0" i="0" u="none" strike="noStrike" kern="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5, </a:t>
            </a:r>
            <a:r>
              <a:rPr kumimoji="0" lang="en-GB" sz="4000" b="0" i="0" u="none" strike="noStrike" kern="0" cap="none" spc="0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oboseală</a:t>
            </a:r>
            <a:r>
              <a:rPr kumimoji="0" lang="en-GB" sz="4000" b="0" i="0" u="none" strike="noStrike" kern="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, </a:t>
            </a:r>
            <a:r>
              <a:rPr kumimoji="0" lang="en-GB" sz="4000" b="0" i="0" u="none" strike="noStrike" kern="0" cap="none" spc="0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dureri</a:t>
            </a:r>
            <a:r>
              <a:rPr kumimoji="0" lang="en-GB" sz="4000" b="0" i="0" u="none" strike="noStrike" kern="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  <a:r>
              <a:rPr kumimoji="0" lang="en-GB" sz="4000" b="0" i="0" u="none" strike="noStrike" kern="0" cap="none" spc="0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musculare</a:t>
            </a:r>
            <a:r>
              <a:rPr kumimoji="0" lang="en-GB" sz="4000" b="0" i="0" u="none" strike="noStrike" kern="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  <a:r>
              <a:rPr kumimoji="0" lang="en-GB" sz="4000" b="0" i="0" u="none" strike="noStrike" kern="0" cap="none" spc="0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și</a:t>
            </a:r>
            <a:r>
              <a:rPr kumimoji="0" lang="en-GB" sz="4000" b="0" i="0" u="none" strike="noStrike" kern="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  <a:r>
              <a:rPr kumimoji="0" lang="en-GB" sz="4000" b="0" i="0" u="none" strike="noStrike" kern="0" cap="none" spc="0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articulare</a:t>
            </a:r>
            <a:r>
              <a:rPr kumimoji="0" lang="en-GB" sz="4000" b="0" i="0" u="none" strike="noStrike" kern="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, etc.</a:t>
            </a:r>
          </a:p>
          <a:p>
            <a:pPr marL="0" marR="0" lvl="0" indent="0" algn="l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4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 Neue"/>
            </a:endParaRPr>
          </a:p>
          <a:p>
            <a:pPr marL="0" marR="0" lvl="0" indent="0" algn="l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1" i="0" u="none" strike="noStrike" kern="0" cap="none" spc="0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Forme</a:t>
            </a:r>
            <a:r>
              <a:rPr kumimoji="0" lang="en-GB" sz="4000" b="1" i="0" u="none" strike="noStrike" kern="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moderate </a:t>
            </a:r>
            <a:r>
              <a:rPr kumimoji="0" lang="en-GB" sz="4000" b="0" i="0" u="none" strike="noStrike" kern="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– </a:t>
            </a: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8,01</a:t>
            </a:r>
            <a:r>
              <a:rPr kumimoji="0" lang="en-GB" sz="4000" b="1" i="0" u="none" strike="noStrike" kern="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% </a:t>
            </a:r>
            <a:r>
              <a:rPr kumimoji="0" lang="en-GB" sz="4000" b="0" i="0" u="none" strike="noStrike" kern="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(</a:t>
            </a:r>
            <a:r>
              <a:rPr kumimoji="0" lang="en-US" sz="4000" b="0" i="0" u="none" strike="noStrike" kern="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120 </a:t>
            </a:r>
            <a:r>
              <a:rPr kumimoji="0" lang="en-GB" sz="4000" b="0" i="0" u="none" strike="noStrike" kern="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EAPI): </a:t>
            </a:r>
          </a:p>
          <a:p>
            <a:pPr marL="0" marR="0" lvl="0" indent="0" algn="l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4000" b="0" i="0" u="none" strike="noStrike" kern="0" cap="none" spc="0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febră</a:t>
            </a:r>
            <a:r>
              <a:rPr kumimoji="0" lang="en-GB" sz="4000" b="0" i="0" u="none" strike="noStrike" kern="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de la 38</a:t>
            </a:r>
            <a:r>
              <a:rPr kumimoji="0" lang="ro-RO" sz="4000" b="0" i="0" u="none" strike="noStrike" kern="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.</a:t>
            </a:r>
            <a:r>
              <a:rPr kumimoji="0" lang="en-GB" sz="4000" b="0" i="0" u="none" strike="noStrike" kern="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5, </a:t>
            </a:r>
            <a:r>
              <a:rPr kumimoji="0" lang="en-GB" sz="4000" b="0" i="0" u="none" strike="noStrike" kern="0" cap="none" spc="0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reacție</a:t>
            </a:r>
            <a:r>
              <a:rPr kumimoji="0" lang="en-GB" sz="4000" b="0" i="0" u="none" strike="noStrike" kern="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  <a:r>
              <a:rPr kumimoji="0" lang="en-GB" sz="4000" b="0" i="0" u="none" strike="noStrike" kern="0" cap="none" spc="0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alergică</a:t>
            </a:r>
            <a:endParaRPr kumimoji="0" lang="en-GB" sz="4000" b="0" i="0" u="none" strike="noStrike" kern="0" cap="none" spc="0" normalizeH="0" baseline="0" noProof="0" dirty="0">
              <a:ln>
                <a:noFill/>
              </a:ln>
              <a:solidFill>
                <a:srgbClr val="242423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 Neue"/>
            </a:endParaRPr>
          </a:p>
          <a:p>
            <a:pPr marL="0" marR="0" lvl="0" indent="0" algn="l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4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 Neue"/>
            </a:endParaRP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8029601" y="1623819"/>
            <a:ext cx="3112075" cy="3112075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1371600" y="619559"/>
            <a:ext cx="11073933" cy="19705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825500" rtl="0" eaLnBrk="1" fontAlgn="auto" latinLnBrk="0" hangingPunct="0">
              <a:lnSpc>
                <a:spcPts val="8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0" cap="none" spc="0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Evenimente</a:t>
            </a: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adverse post </a:t>
            </a:r>
            <a:r>
              <a:rPr kumimoji="0" lang="en-US" sz="6000" b="1" i="0" u="none" strike="noStrike" kern="0" cap="none" spc="0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imunizare</a:t>
            </a: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(EAPI)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616" b="55737"/>
          <a:stretch>
            <a:fillRect/>
          </a:stretch>
        </p:blipFill>
        <p:spPr>
          <a:xfrm>
            <a:off x="0" y="0"/>
            <a:ext cx="24384000" cy="7050681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1908466" y="7417223"/>
            <a:ext cx="11461898" cy="59798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396949" y="4896028"/>
            <a:ext cx="13381091" cy="11912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825500" rtl="0" eaLnBrk="1" fontAlgn="auto" latinLnBrk="0" hangingPunct="0">
              <a:lnSpc>
                <a:spcPts val="1023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0" cap="none" spc="0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ea typeface="Arimo Bold" panose="020B0604020202020204" charset="0"/>
                <a:cs typeface="Times New Roman" panose="02020603050405020304" pitchFamily="18" charset="0"/>
                <a:sym typeface="Helvetica Neue"/>
              </a:rPr>
              <a:t>Surse</a:t>
            </a:r>
            <a:r>
              <a:rPr kumimoji="0" lang="en-US" sz="7200" b="1" i="0" u="none" strike="noStrike" kern="0" cap="none" spc="0" normalizeH="0" baseline="0" noProof="0" dirty="0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ea typeface="Arimo Bold" panose="020B0604020202020204" charset="0"/>
                <a:cs typeface="Times New Roman" panose="02020603050405020304" pitchFamily="18" charset="0"/>
                <a:sym typeface="Helvetica Neue"/>
              </a:rPr>
              <a:t> de </a:t>
            </a:r>
            <a:r>
              <a:rPr kumimoji="0" lang="en-US" sz="7200" b="1" i="0" u="none" strike="noStrike" kern="0" cap="none" spc="0" normalizeH="0" baseline="0" noProof="0" dirty="0" err="1">
                <a:ln>
                  <a:noFill/>
                </a:ln>
                <a:solidFill>
                  <a:srgbClr val="242423"/>
                </a:solidFill>
                <a:effectLst/>
                <a:uLnTx/>
                <a:uFillTx/>
                <a:latin typeface="Times New Roman" panose="02020603050405020304" pitchFamily="18" charset="0"/>
                <a:ea typeface="Arimo Bold" panose="020B0604020202020204" charset="0"/>
                <a:cs typeface="Times New Roman" panose="02020603050405020304" pitchFamily="18" charset="0"/>
                <a:sym typeface="Helvetica Neue"/>
              </a:rPr>
              <a:t>informare</a:t>
            </a:r>
            <a:endParaRPr kumimoji="0" lang="en-US" sz="7200" b="1" i="0" u="none" strike="noStrike" kern="0" cap="none" spc="0" normalizeH="0" baseline="0" noProof="0" dirty="0">
              <a:ln>
                <a:noFill/>
              </a:ln>
              <a:solidFill>
                <a:srgbClr val="242423"/>
              </a:solidFill>
              <a:effectLst/>
              <a:uLnTx/>
              <a:uFillTx/>
              <a:latin typeface="Times New Roman" panose="02020603050405020304" pitchFamily="18" charset="0"/>
              <a:ea typeface="Arimo Bold" panose="020B0604020202020204" charset="0"/>
              <a:cs typeface="Times New Roman" panose="02020603050405020304" pitchFamily="18" charset="0"/>
              <a:sym typeface="Helvetica Neue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6569473" y="8178801"/>
            <a:ext cx="12700" cy="886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825500" rtl="0" eaLnBrk="1" fontAlgn="auto" latinLnBrk="0" hangingPunct="0">
              <a:lnSpc>
                <a:spcPts val="8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40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"/>
              <a:sym typeface="Helvetica Neue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609600" y="7614742"/>
            <a:ext cx="13381091" cy="74035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Pagini</a:t>
            </a: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  <a:r>
              <a:rPr kumimoji="0" lang="en-US" sz="60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oficiale</a:t>
            </a: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:</a:t>
            </a:r>
          </a:p>
          <a:p>
            <a:pPr marL="1168660" marR="0" lvl="1" indent="-584329" algn="l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  <a:hlinkClick r:id="rId4"/>
              </a:rPr>
              <a:t>https://vaccinare.gov.md/</a:t>
            </a:r>
            <a:r>
              <a:rPr kumimoji="0" lang="ro-RO" sz="6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</a:p>
          <a:p>
            <a:pPr marL="1168660" marR="0" lvl="1" indent="-584329" algn="l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  <a:hlinkClick r:id="rId5"/>
              </a:rPr>
              <a:t>https://covidinfo.md/</a:t>
            </a:r>
            <a:r>
              <a:rPr kumimoji="0" lang="ro-RO" sz="6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 </a:t>
            </a:r>
          </a:p>
          <a:p>
            <a:pPr marL="1168660" marR="0" lvl="1" indent="-584329" algn="l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  <a:hlinkClick r:id="rId6"/>
              </a:rPr>
              <a:t>https://msmps.gov.md/</a:t>
            </a:r>
            <a:r>
              <a:rPr kumimoji="0" lang="ro-RO" sz="6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  <a:endParaRPr kumimoji="0" lang="en-US" sz="6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 Neue"/>
            </a:endParaRPr>
          </a:p>
          <a:p>
            <a:pPr marL="1168660" marR="0" lvl="1" indent="-584329" algn="l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  <a:hlinkClick r:id="rId7"/>
              </a:rPr>
              <a:t>http://ansp.md/</a:t>
            </a:r>
            <a:endParaRPr kumimoji="0" lang="en-US" sz="6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 Neue"/>
            </a:endParaRPr>
          </a:p>
          <a:p>
            <a:pPr marL="1168660" marR="0" lvl="1" indent="-584329" algn="l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60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viber</a:t>
            </a: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: vb.me/</a:t>
            </a:r>
            <a:r>
              <a:rPr kumimoji="0" lang="en-US" sz="60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sanatate</a:t>
            </a:r>
            <a:r>
              <a:rPr kumimoji="0" lang="ro-RO" sz="6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  <a:endParaRPr kumimoji="0" lang="en-US" sz="6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 Neue"/>
            </a:endParaRPr>
          </a:p>
          <a:p>
            <a:pPr marL="1168660" marR="0" lvl="1" indent="-584329" algn="ctr" defTabSz="825500" rtl="0" eaLnBrk="1" fontAlgn="auto" latinLnBrk="0" hangingPunct="0">
              <a:lnSpc>
                <a:spcPts val="757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en-US" sz="5412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mo Bold"/>
              <a:sym typeface="Helvetica Neue"/>
            </a:endParaRPr>
          </a:p>
          <a:p>
            <a:pPr marL="0" marR="0" lvl="0" indent="0" algn="ctr" defTabSz="825500" rtl="0" eaLnBrk="1" fontAlgn="auto" latinLnBrk="0" hangingPunct="0">
              <a:lnSpc>
                <a:spcPts val="757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12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mo Bold"/>
              <a:sym typeface="Helvetica Neue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8636001" y="4057083"/>
            <a:ext cx="9471279" cy="7103459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5873316" y="2349505"/>
            <a:ext cx="7877369" cy="5908028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5240000" y="6344905"/>
            <a:ext cx="9144000" cy="685800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135891" y="7382828"/>
            <a:ext cx="8720661" cy="6540496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1126530" y="2437799"/>
            <a:ext cx="9201860" cy="6901395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5080000" y="660400"/>
            <a:ext cx="17003421" cy="19705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825500" rtl="0" eaLnBrk="1" fontAlgn="auto" latinLnBrk="0" hangingPunct="0">
              <a:lnSpc>
                <a:spcPts val="8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0" cap="none" spc="0" normalizeH="0" baseline="0" noProof="0" dirty="0" err="1">
                <a:ln>
                  <a:noFill/>
                </a:ln>
                <a:solidFill>
                  <a:srgbClr val="041A3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Fii</a:t>
            </a: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041A3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  <a:r>
              <a:rPr kumimoji="0" lang="en-US" sz="6000" b="1" i="0" u="none" strike="noStrike" kern="0" cap="none" spc="0" normalizeH="0" baseline="0" noProof="0" dirty="0" err="1">
                <a:ln>
                  <a:noFill/>
                </a:ln>
                <a:solidFill>
                  <a:srgbClr val="041A3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în</a:t>
            </a: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041A3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  <a:r>
              <a:rPr kumimoji="0" lang="en-US" sz="6000" b="1" i="0" u="none" strike="noStrike" kern="0" cap="none" spc="0" normalizeH="0" baseline="0" noProof="0" dirty="0" err="1">
                <a:ln>
                  <a:noFill/>
                </a:ln>
                <a:solidFill>
                  <a:srgbClr val="041A3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siguranță</a:t>
            </a: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041A3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! </a:t>
            </a:r>
          </a:p>
          <a:p>
            <a:pPr marL="0" marR="0" lvl="0" indent="0" algn="ctr" defTabSz="825500" rtl="0" eaLnBrk="1" fontAlgn="auto" latinLnBrk="0" hangingPunct="0">
              <a:lnSpc>
                <a:spcPts val="8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0" cap="none" spc="0" normalizeH="0" baseline="0" noProof="0" dirty="0" err="1">
                <a:ln>
                  <a:noFill/>
                </a:ln>
                <a:solidFill>
                  <a:srgbClr val="041A3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Vaccinează-te</a:t>
            </a: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041A3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</a:t>
            </a:r>
            <a:r>
              <a:rPr kumimoji="0" lang="en-US" sz="6000" b="1" i="0" u="none" strike="noStrike" kern="0" cap="none" spc="0" normalizeH="0" baseline="0" noProof="0" dirty="0" err="1">
                <a:ln>
                  <a:noFill/>
                </a:ln>
                <a:solidFill>
                  <a:srgbClr val="041A3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împotriva</a:t>
            </a: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041A3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 #covid19​!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ine 5">
            <a:extLst>
              <a:ext uri="{FF2B5EF4-FFF2-40B4-BE49-F238E27FC236}">
                <a16:creationId xmlns:a16="http://schemas.microsoft.com/office/drawing/2014/main" id="{78F7265F-F03D-469B-B337-D6EE60683B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3011" y="4550735"/>
            <a:ext cx="11277977" cy="3866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5173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Atlas">
  <a:themeElements>
    <a:clrScheme name="Atlas">
      <a:dk1>
        <a:sysClr val="windowText" lastClr="000000"/>
      </a:dk1>
      <a:lt1>
        <a:sysClr val="window" lastClr="FFFFFF"/>
      </a:lt1>
      <a:dk2>
        <a:srgbClr val="454545"/>
      </a:dk2>
      <a:lt2>
        <a:srgbClr val="E0E0E0"/>
      </a:lt2>
      <a:accent1>
        <a:srgbClr val="10B6F4"/>
      </a:accent1>
      <a:accent2>
        <a:srgbClr val="3C78C3"/>
      </a:accent2>
      <a:accent3>
        <a:srgbClr val="9F52D0"/>
      </a:accent3>
      <a:accent4>
        <a:srgbClr val="D64198"/>
      </a:accent4>
      <a:accent5>
        <a:srgbClr val="DA2228"/>
      </a:accent5>
      <a:accent6>
        <a:srgbClr val="F18318"/>
      </a:accent6>
      <a:hlink>
        <a:srgbClr val="38DDEC"/>
      </a:hlink>
      <a:folHlink>
        <a:srgbClr val="A8DEE8"/>
      </a:folHlink>
    </a:clrScheme>
    <a:fontScheme name="Atlas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tlas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alpha val="60000"/>
                <a:satMod val="109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0000"/>
            </a:schemeClr>
          </a:solidFill>
          <a:prstDash val="solid"/>
        </a:ln>
        <a:ln w="15875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0" h="0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10000">
              <a:schemeClr val="phClr">
                <a:tint val="94000"/>
                <a:lumMod val="116000"/>
              </a:schemeClr>
            </a:gs>
            <a:gs pos="100000">
              <a:schemeClr val="phClr">
                <a:tint val="98000"/>
                <a:shade val="86000"/>
                <a:satMod val="90000"/>
                <a:lumMod val="88000"/>
              </a:schemeClr>
            </a:gs>
          </a:gsLst>
          <a:path path="circle">
            <a:fillToRect l="50000" t="15000" r="50000" b="169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tlas" id="{5156B0E4-0EB1-49FE-A26B-15F6F698AEC6}" vid="{C0CB9708-C445-4049-9D7F-4C8684E69AF3}"/>
    </a:ext>
  </a:extLst>
</a:theme>
</file>

<file path=ppt/theme/theme3.xml><?xml version="1.0" encoding="utf-8"?>
<a:theme xmlns:a="http://schemas.openxmlformats.org/drawingml/2006/main" name="1_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4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0563C1"/>
    </a:folHlink>
  </a:clrScheme>
  <a:fontScheme name="Sheets">
    <a:majorFont>
      <a:latin typeface="Calibri"/>
      <a:ea typeface="Calibri"/>
      <a:cs typeface="Calibri"/>
    </a:majorFont>
    <a:minorFont>
      <a:latin typeface="Calibri"/>
      <a:ea typeface="Calibri"/>
      <a:cs typeface="Calibri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Sheets">
    <a:dk1>
      <a:srgbClr val="000000"/>
    </a:dk1>
    <a:lt1>
      <a:srgbClr val="FFFFFF"/>
    </a:lt1>
    <a:dk2>
      <a:srgbClr val="000000"/>
    </a:dk2>
    <a:lt2>
      <a:srgbClr val="FFFFFF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0563C1"/>
    </a:folHlink>
  </a:clrScheme>
  <a:fontScheme name="Sheets">
    <a:majorFont>
      <a:latin typeface="Calibri"/>
      <a:ea typeface="Calibri"/>
      <a:cs typeface="Calibri"/>
    </a:majorFont>
    <a:minorFont>
      <a:latin typeface="Calibri"/>
      <a:ea typeface="Calibri"/>
      <a:cs typeface="Calibri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25562</TotalTime>
  <Words>1206</Words>
  <Application>Microsoft Office PowerPoint</Application>
  <PresentationFormat>Custom</PresentationFormat>
  <Paragraphs>254</Paragraphs>
  <Slides>31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19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31</vt:i4>
      </vt:variant>
    </vt:vector>
  </HeadingPairs>
  <TitlesOfParts>
    <vt:vector size="53" baseType="lpstr">
      <vt:lpstr>Arial</vt:lpstr>
      <vt:lpstr>Arimo Bold</vt:lpstr>
      <vt:lpstr>Calibri</vt:lpstr>
      <vt:lpstr>Calibri Light</vt:lpstr>
      <vt:lpstr>Cambria</vt:lpstr>
      <vt:lpstr>DejaVu Serif</vt:lpstr>
      <vt:lpstr>Heebo Regular</vt:lpstr>
      <vt:lpstr>Heebo Regular Bold</vt:lpstr>
      <vt:lpstr>Helvetica Neue</vt:lpstr>
      <vt:lpstr>Helvetica Neue Light</vt:lpstr>
      <vt:lpstr>Helvetica Neue Medium</vt:lpstr>
      <vt:lpstr>Montserrat Black</vt:lpstr>
      <vt:lpstr>Montserrat Bold</vt:lpstr>
      <vt:lpstr>Open Sans</vt:lpstr>
      <vt:lpstr>Open Sans SemiBold</vt:lpstr>
      <vt:lpstr>Rockwell</vt:lpstr>
      <vt:lpstr>Times New Roman</vt:lpstr>
      <vt:lpstr>Wingdings</vt:lpstr>
      <vt:lpstr>YACkoCJbd3A 0</vt:lpstr>
      <vt:lpstr>White</vt:lpstr>
      <vt:lpstr>Atlas</vt:lpstr>
      <vt:lpstr>1_White</vt:lpstr>
      <vt:lpstr>Raport săptămânal    </vt:lpstr>
      <vt:lpstr>COVID-19 (26.09.2021)  </vt:lpstr>
      <vt:lpstr>Indicatori COVID 26.09.2021</vt:lpstr>
      <vt:lpstr>PowerPoint Presentation</vt:lpstr>
      <vt:lpstr>Distribuția săptămânală a cazurilor, deceselor și vindecaților COVID-19</vt:lpstr>
      <vt:lpstr>PowerPoint Presentation</vt:lpstr>
      <vt:lpstr>PowerPoint Presentation</vt:lpstr>
      <vt:lpstr>PowerPoint Presentation</vt:lpstr>
      <vt:lpstr>Rt – GIS Numărul de reproducție efectiv 0.98</vt:lpstr>
      <vt:lpstr>Analiza descriptivă a cazurilor confirmate COVID-19 (cumulativ)</vt:lpstr>
      <vt:lpstr>Testarea angajaților din instituțiile medicale la COVID-19 </vt:lpstr>
      <vt:lpstr>Personalul instituțiilor medicale infectat cu COVID-19 (cumulativ)</vt:lpstr>
      <vt:lpstr>Copiii și femeile gravide confirmați COVID-19 (cumulativ)</vt:lpstr>
      <vt:lpstr>Analiza descriptivă a deceselor cauzate de COVID-19</vt:lpstr>
      <vt:lpstr>PowerPoint Presentation</vt:lpstr>
      <vt:lpstr>PowerPoint Presentation</vt:lpstr>
      <vt:lpstr>Cazuri de import 20.09 - 26.09.2021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Prezentarea Informațiilor actualizate</dc:title>
  <dc:creator>Ceban Alexei</dc:creator>
  <cp:lastModifiedBy>Valentin Mita</cp:lastModifiedBy>
  <cp:revision>788</cp:revision>
  <dcterms:modified xsi:type="dcterms:W3CDTF">2021-09-27T09:36:47Z</dcterms:modified>
</cp:coreProperties>
</file>