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2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charts/chart17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9" r:id="rId2"/>
    <p:sldMasterId id="2147483697" r:id="rId3"/>
  </p:sldMasterIdLst>
  <p:notesMasterIdLst>
    <p:notesMasterId r:id="rId35"/>
  </p:notesMasterIdLst>
  <p:sldIdLst>
    <p:sldId id="504" r:id="rId4"/>
    <p:sldId id="433" r:id="rId5"/>
    <p:sldId id="269" r:id="rId6"/>
    <p:sldId id="402" r:id="rId7"/>
    <p:sldId id="505" r:id="rId8"/>
    <p:sldId id="558" r:id="rId9"/>
    <p:sldId id="572" r:id="rId10"/>
    <p:sldId id="532" r:id="rId11"/>
    <p:sldId id="561" r:id="rId12"/>
    <p:sldId id="407" r:id="rId13"/>
    <p:sldId id="409" r:id="rId14"/>
    <p:sldId id="349" r:id="rId15"/>
    <p:sldId id="387" r:id="rId16"/>
    <p:sldId id="571" r:id="rId17"/>
    <p:sldId id="451" r:id="rId18"/>
    <p:sldId id="552" r:id="rId19"/>
    <p:sldId id="270" r:id="rId20"/>
    <p:sldId id="256" r:id="rId21"/>
    <p:sldId id="506" r:id="rId22"/>
    <p:sldId id="283" r:id="rId23"/>
    <p:sldId id="259" r:id="rId24"/>
    <p:sldId id="278" r:id="rId25"/>
    <p:sldId id="279" r:id="rId26"/>
    <p:sldId id="281" r:id="rId27"/>
    <p:sldId id="284" r:id="rId28"/>
    <p:sldId id="507" r:id="rId29"/>
    <p:sldId id="262" r:id="rId30"/>
    <p:sldId id="263" r:id="rId31"/>
    <p:sldId id="267" r:id="rId32"/>
    <p:sldId id="268" r:id="rId33"/>
    <p:sldId id="353" r:id="rId3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1486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Ciubotaru" initials="DC" lastIdx="1" clrIdx="0">
    <p:extLst>
      <p:ext uri="{19B8F6BF-5375-455C-9EA6-DF929625EA0E}">
        <p15:presenceInfo xmlns:p15="http://schemas.microsoft.com/office/powerpoint/2012/main" userId="fc2ca31c654db164" providerId="Windows Live"/>
      </p:ext>
    </p:extLst>
  </p:cmAuthor>
  <p:cmAuthor id="2" name="Valentin Mita" initials="VM" lastIdx="1" clrIdx="1">
    <p:extLst>
      <p:ext uri="{19B8F6BF-5375-455C-9EA6-DF929625EA0E}">
        <p15:presenceInfo xmlns:p15="http://schemas.microsoft.com/office/powerpoint/2012/main" userId="54c71881a436c61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010"/>
    <a:srgbClr val="FE0061"/>
    <a:srgbClr val="1D46F3"/>
    <a:srgbClr val="ADA9BB"/>
    <a:srgbClr val="007949"/>
    <a:srgbClr val="C8C8C8"/>
    <a:srgbClr val="008E40"/>
    <a:srgbClr val="00B1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62" autoAdjust="0"/>
    <p:restoredTop sz="96525" autoAdjust="0"/>
  </p:normalViewPr>
  <p:slideViewPr>
    <p:cSldViewPr snapToGrid="0">
      <p:cViewPr varScale="1">
        <p:scale>
          <a:sx n="22" d="100"/>
          <a:sy n="22" d="100"/>
        </p:scale>
        <p:origin x="1412" y="60"/>
      </p:cViewPr>
      <p:guideLst>
        <p:guide orient="horz" pos="4320"/>
        <p:guide pos="148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Raport%20saptaminal\Covid%20raportare\Cernelea\Europa%20incep%20au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decese%2001.11.202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decese%2001.11.2021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Raport%20saptaminal\Saptaminal_COVID-31.10.2021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4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Diagrama%20din%20Microsoft%20PowerPoint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5.xml"/><Relationship Id="rId1" Type="http://schemas.microsoft.com/office/2011/relationships/chartStyle" Target="style15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5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Raport%20saptaminal\COVID_MDA_R0_AC_31.10.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15%20Baza%20COVID-19%2031-10-20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Raport%20saptaminal\Saptaminal_COVID-31.10.20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decese%2001.11.202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527-46A8-9398-C272F5851EF4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527-46A8-9398-C272F5851EF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Foaie1!$H$101:$H$140</c:f>
              <c:strCache>
                <c:ptCount val="40"/>
                <c:pt idx="0">
                  <c:v>Estonia</c:v>
                </c:pt>
                <c:pt idx="1">
                  <c:v>Letonia</c:v>
                </c:pt>
                <c:pt idx="2">
                  <c:v>Lituania</c:v>
                </c:pt>
                <c:pt idx="3">
                  <c:v>Slovenia</c:v>
                </c:pt>
                <c:pt idx="4">
                  <c:v>Croaţia</c:v>
                </c:pt>
                <c:pt idx="5">
                  <c:v>Muntenegru</c:v>
                </c:pt>
                <c:pt idx="6">
                  <c:v>Serbia</c:v>
                </c:pt>
                <c:pt idx="7">
                  <c:v>Slovacia</c:v>
                </c:pt>
                <c:pt idx="8">
                  <c:v>Bulgaria</c:v>
                </c:pt>
                <c:pt idx="9">
                  <c:v>România</c:v>
                </c:pt>
                <c:pt idx="10">
                  <c:v>Regatul Unit</c:v>
                </c:pt>
                <c:pt idx="11">
                  <c:v>Belgia</c:v>
                </c:pt>
                <c:pt idx="12">
                  <c:v>Austria</c:v>
                </c:pt>
                <c:pt idx="13">
                  <c:v>Ucraina</c:v>
                </c:pt>
                <c:pt idx="14">
                  <c:v>Irlanda</c:v>
                </c:pt>
                <c:pt idx="15">
                  <c:v>Cehia</c:v>
                </c:pt>
                <c:pt idx="16">
                  <c:v>Olanda</c:v>
                </c:pt>
                <c:pt idx="17">
                  <c:v>Moldova</c:v>
                </c:pt>
                <c:pt idx="18">
                  <c:v>Grecia</c:v>
                </c:pt>
                <c:pt idx="19">
                  <c:v>Europa</c:v>
                </c:pt>
                <c:pt idx="20">
                  <c:v>Ungaria</c:v>
                </c:pt>
                <c:pt idx="21">
                  <c:v>Danemarca</c:v>
                </c:pt>
                <c:pt idx="22">
                  <c:v>Rusia</c:v>
                </c:pt>
                <c:pt idx="23">
                  <c:v>Luxemburg</c:v>
                </c:pt>
                <c:pt idx="24">
                  <c:v>Germania</c:v>
                </c:pt>
                <c:pt idx="25">
                  <c:v>Bielorusia</c:v>
                </c:pt>
                <c:pt idx="26">
                  <c:v>Polonia</c:v>
                </c:pt>
                <c:pt idx="27">
                  <c:v>Macedonia de Nord</c:v>
                </c:pt>
                <c:pt idx="28">
                  <c:v>Albania</c:v>
                </c:pt>
                <c:pt idx="29">
                  <c:v>Islanda</c:v>
                </c:pt>
                <c:pt idx="30">
                  <c:v>Norvegia</c:v>
                </c:pt>
                <c:pt idx="31">
                  <c:v>Bosnia si Hertegovina</c:v>
                </c:pt>
                <c:pt idx="32">
                  <c:v>Elveţia</c:v>
                </c:pt>
                <c:pt idx="33">
                  <c:v>Finlanda</c:v>
                </c:pt>
                <c:pt idx="34">
                  <c:v>Franţa</c:v>
                </c:pt>
                <c:pt idx="35">
                  <c:v>Portugalia</c:v>
                </c:pt>
                <c:pt idx="36">
                  <c:v>Italia</c:v>
                </c:pt>
                <c:pt idx="37">
                  <c:v>Suedia</c:v>
                </c:pt>
                <c:pt idx="38">
                  <c:v>Malta</c:v>
                </c:pt>
                <c:pt idx="39">
                  <c:v>Spania</c:v>
                </c:pt>
              </c:strCache>
            </c:strRef>
          </c:cat>
          <c:val>
            <c:numRef>
              <c:f>Foaie1!$K$101:$K$140</c:f>
              <c:numCache>
                <c:formatCode>0</c:formatCode>
                <c:ptCount val="40"/>
                <c:pt idx="0">
                  <c:v>898.60610985875826</c:v>
                </c:pt>
                <c:pt idx="1">
                  <c:v>891.40573166459762</c:v>
                </c:pt>
                <c:pt idx="2">
                  <c:v>767.53433804748488</c:v>
                </c:pt>
                <c:pt idx="3">
                  <c:v>766.50132399180893</c:v>
                </c:pt>
                <c:pt idx="4">
                  <c:v>614.58227415335602</c:v>
                </c:pt>
                <c:pt idx="5">
                  <c:v>539.97949606158818</c:v>
                </c:pt>
                <c:pt idx="6">
                  <c:v>512.51360537211838</c:v>
                </c:pt>
                <c:pt idx="7">
                  <c:v>500.35117019206638</c:v>
                </c:pt>
                <c:pt idx="8">
                  <c:v>480.44933621117383</c:v>
                </c:pt>
                <c:pt idx="9">
                  <c:v>451.58716343439954</c:v>
                </c:pt>
                <c:pt idx="10">
                  <c:v>412.43080549459535</c:v>
                </c:pt>
                <c:pt idx="11">
                  <c:v>369.21097218349882</c:v>
                </c:pt>
                <c:pt idx="12">
                  <c:v>356.75799928571263</c:v>
                </c:pt>
                <c:pt idx="13">
                  <c:v>352.42877865865188</c:v>
                </c:pt>
                <c:pt idx="14">
                  <c:v>313.64145774530965</c:v>
                </c:pt>
                <c:pt idx="15">
                  <c:v>311.00765717097232</c:v>
                </c:pt>
                <c:pt idx="16">
                  <c:v>287.97220700737995</c:v>
                </c:pt>
                <c:pt idx="17">
                  <c:v>262</c:v>
                </c:pt>
                <c:pt idx="18">
                  <c:v>249.26493786193606</c:v>
                </c:pt>
                <c:pt idx="19">
                  <c:v>208.13374675202797</c:v>
                </c:pt>
                <c:pt idx="20">
                  <c:v>203.51721031230036</c:v>
                </c:pt>
                <c:pt idx="21">
                  <c:v>195.36546177837729</c:v>
                </c:pt>
                <c:pt idx="22">
                  <c:v>186.37937012734821</c:v>
                </c:pt>
                <c:pt idx="23">
                  <c:v>168.87877006217241</c:v>
                </c:pt>
                <c:pt idx="24">
                  <c:v>156.73780377724796</c:v>
                </c:pt>
                <c:pt idx="25">
                  <c:v>147.52490290026083</c:v>
                </c:pt>
                <c:pt idx="26">
                  <c:v>138.4361847212939</c:v>
                </c:pt>
                <c:pt idx="27">
                  <c:v>133.73270739130018</c:v>
                </c:pt>
                <c:pt idx="28">
                  <c:v>125.41702727541949</c:v>
                </c:pt>
                <c:pt idx="29">
                  <c:v>123.47831139777449</c:v>
                </c:pt>
                <c:pt idx="30">
                  <c:v>123.46567022708336</c:v>
                </c:pt>
                <c:pt idx="31">
                  <c:v>116.63870308826706</c:v>
                </c:pt>
                <c:pt idx="32">
                  <c:v>116.10252541874036</c:v>
                </c:pt>
                <c:pt idx="33">
                  <c:v>78.797905974916503</c:v>
                </c:pt>
                <c:pt idx="34">
                  <c:v>62.641895716770826</c:v>
                </c:pt>
                <c:pt idx="35">
                  <c:v>54.277212716955013</c:v>
                </c:pt>
                <c:pt idx="36">
                  <c:v>51.006367783503784</c:v>
                </c:pt>
                <c:pt idx="37">
                  <c:v>37.169584732757556</c:v>
                </c:pt>
                <c:pt idx="38">
                  <c:v>23.019218790904247</c:v>
                </c:pt>
                <c:pt idx="39">
                  <c:v>22.28783206646554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27-46A8-9398-C272F5851E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55378112"/>
        <c:axId val="555381720"/>
      </c:barChart>
      <c:catAx>
        <c:axId val="55537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55381720"/>
        <c:crosses val="autoZero"/>
        <c:auto val="1"/>
        <c:lblAlgn val="ctr"/>
        <c:lblOffset val="100"/>
        <c:noMultiLvlLbl val="0"/>
      </c:catAx>
      <c:valAx>
        <c:axId val="555381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55378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'7790 mort'!$P$4:$P$40</c:f>
              <c:strCache>
                <c:ptCount val="37"/>
                <c:pt idx="0">
                  <c:v>Bălți</c:v>
                </c:pt>
                <c:pt idx="1">
                  <c:v>Edineț</c:v>
                </c:pt>
                <c:pt idx="2">
                  <c:v>Chișinău</c:v>
                </c:pt>
                <c:pt idx="3">
                  <c:v>Cimișlia</c:v>
                </c:pt>
                <c:pt idx="4">
                  <c:v>Glodeni</c:v>
                </c:pt>
                <c:pt idx="5">
                  <c:v>Dondușeni</c:v>
                </c:pt>
                <c:pt idx="6">
                  <c:v>Anenii Noi</c:v>
                </c:pt>
                <c:pt idx="7">
                  <c:v>Comrat</c:v>
                </c:pt>
                <c:pt idx="8">
                  <c:v>Ocnița</c:v>
                </c:pt>
                <c:pt idx="9">
                  <c:v>Taraclia</c:v>
                </c:pt>
                <c:pt idx="10">
                  <c:v>Drochia</c:v>
                </c:pt>
                <c:pt idx="11">
                  <c:v>Șoldănești</c:v>
                </c:pt>
                <c:pt idx="12">
                  <c:v>Ceadîr-Lunga</c:v>
                </c:pt>
                <c:pt idx="13">
                  <c:v>Basarabeasca</c:v>
                </c:pt>
                <c:pt idx="14">
                  <c:v>Ialoveni</c:v>
                </c:pt>
                <c:pt idx="15">
                  <c:v>Rîșcani</c:v>
                </c:pt>
                <c:pt idx="16">
                  <c:v>Hîncești</c:v>
                </c:pt>
                <c:pt idx="17">
                  <c:v>Orhei</c:v>
                </c:pt>
                <c:pt idx="18">
                  <c:v>Cahul</c:v>
                </c:pt>
                <c:pt idx="19">
                  <c:v>Soroca</c:v>
                </c:pt>
                <c:pt idx="20">
                  <c:v>Căușeni</c:v>
                </c:pt>
                <c:pt idx="21">
                  <c:v>Briceni</c:v>
                </c:pt>
                <c:pt idx="22">
                  <c:v>Strășeni</c:v>
                </c:pt>
                <c:pt idx="23">
                  <c:v>Sîngerei</c:v>
                </c:pt>
                <c:pt idx="24">
                  <c:v>Ungheni</c:v>
                </c:pt>
                <c:pt idx="25">
                  <c:v>Călărași</c:v>
                </c:pt>
                <c:pt idx="26">
                  <c:v>Rezina</c:v>
                </c:pt>
                <c:pt idx="27">
                  <c:v>Florești</c:v>
                </c:pt>
                <c:pt idx="28">
                  <c:v>Dubăsari</c:v>
                </c:pt>
                <c:pt idx="29">
                  <c:v>Fălești</c:v>
                </c:pt>
                <c:pt idx="30">
                  <c:v>Telenești</c:v>
                </c:pt>
                <c:pt idx="31">
                  <c:v>Criuleni</c:v>
                </c:pt>
                <c:pt idx="32">
                  <c:v>Ștefan Vodă</c:v>
                </c:pt>
                <c:pt idx="33">
                  <c:v>Nisporeni</c:v>
                </c:pt>
                <c:pt idx="34">
                  <c:v>Leova</c:v>
                </c:pt>
                <c:pt idx="35">
                  <c:v>Cantemir</c:v>
                </c:pt>
                <c:pt idx="36">
                  <c:v>Vulcănești</c:v>
                </c:pt>
              </c:strCache>
            </c:strRef>
          </c:cat>
          <c:val>
            <c:numRef>
              <c:f>'7790 mort'!$S$4:$S$40</c:f>
              <c:numCache>
                <c:formatCode>0</c:formatCode>
                <c:ptCount val="37"/>
                <c:pt idx="0">
                  <c:v>375.49388654853868</c:v>
                </c:pt>
                <c:pt idx="1">
                  <c:v>309.8710229821009</c:v>
                </c:pt>
                <c:pt idx="2">
                  <c:v>298.97380994559677</c:v>
                </c:pt>
                <c:pt idx="3">
                  <c:v>287.47266985180988</c:v>
                </c:pt>
                <c:pt idx="4">
                  <c:v>282.78132868487313</c:v>
                </c:pt>
                <c:pt idx="5">
                  <c:v>272.12717230230362</c:v>
                </c:pt>
                <c:pt idx="6">
                  <c:v>264.19601172595998</c:v>
                </c:pt>
                <c:pt idx="7">
                  <c:v>262.38772832778284</c:v>
                </c:pt>
                <c:pt idx="8">
                  <c:v>257.22588752748976</c:v>
                </c:pt>
                <c:pt idx="9">
                  <c:v>253.76156665726808</c:v>
                </c:pt>
                <c:pt idx="10">
                  <c:v>207.705108794935</c:v>
                </c:pt>
                <c:pt idx="11">
                  <c:v>206.88091594400046</c:v>
                </c:pt>
                <c:pt idx="12">
                  <c:v>204.59159768858351</c:v>
                </c:pt>
                <c:pt idx="13">
                  <c:v>204.24126542673386</c:v>
                </c:pt>
                <c:pt idx="14">
                  <c:v>197.4843531627879</c:v>
                </c:pt>
                <c:pt idx="15">
                  <c:v>193.54946356765055</c:v>
                </c:pt>
                <c:pt idx="16">
                  <c:v>187.35542088057048</c:v>
                </c:pt>
                <c:pt idx="17">
                  <c:v>181.19224497191519</c:v>
                </c:pt>
                <c:pt idx="18">
                  <c:v>180.32223163439039</c:v>
                </c:pt>
                <c:pt idx="19">
                  <c:v>178.39621800017838</c:v>
                </c:pt>
                <c:pt idx="20">
                  <c:v>174.9599305054262</c:v>
                </c:pt>
                <c:pt idx="21">
                  <c:v>172.44059986713594</c:v>
                </c:pt>
                <c:pt idx="22">
                  <c:v>167.3620982163327</c:v>
                </c:pt>
                <c:pt idx="23">
                  <c:v>163.43684333411161</c:v>
                </c:pt>
                <c:pt idx="24">
                  <c:v>162.93742066273848</c:v>
                </c:pt>
                <c:pt idx="25">
                  <c:v>159.56070494206941</c:v>
                </c:pt>
                <c:pt idx="26">
                  <c:v>159.1054736702539</c:v>
                </c:pt>
                <c:pt idx="27">
                  <c:v>157.17932274573414</c:v>
                </c:pt>
                <c:pt idx="28">
                  <c:v>143.60938247965532</c:v>
                </c:pt>
                <c:pt idx="29">
                  <c:v>139.98472893866125</c:v>
                </c:pt>
                <c:pt idx="30">
                  <c:v>136.3706803037347</c:v>
                </c:pt>
                <c:pt idx="31">
                  <c:v>131.09998465851243</c:v>
                </c:pt>
                <c:pt idx="32">
                  <c:v>123.1261735463416</c:v>
                </c:pt>
                <c:pt idx="33">
                  <c:v>114.00214592274679</c:v>
                </c:pt>
                <c:pt idx="34">
                  <c:v>110.00132001584019</c:v>
                </c:pt>
                <c:pt idx="35">
                  <c:v>100.89181154850915</c:v>
                </c:pt>
                <c:pt idx="36">
                  <c:v>86.20318089737512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43-4DE8-B717-5C0B487D7D2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08012080"/>
        <c:axId val="808013392"/>
      </c:barChart>
      <c:catAx>
        <c:axId val="80801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08013392"/>
        <c:crosses val="autoZero"/>
        <c:auto val="1"/>
        <c:lblAlgn val="ctr"/>
        <c:lblOffset val="100"/>
        <c:noMultiLvlLbl val="0"/>
      </c:catAx>
      <c:valAx>
        <c:axId val="808013392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08012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55438591160841E-2"/>
          <c:y val="3.4132451103977474E-2"/>
          <c:w val="0.91908595601021714"/>
          <c:h val="0.8040531485370153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'293 pivot'!$R$4:$R$37</c:f>
              <c:strCache>
                <c:ptCount val="34"/>
                <c:pt idx="0">
                  <c:v>Taraclia</c:v>
                </c:pt>
                <c:pt idx="1">
                  <c:v>Glodeni</c:v>
                </c:pt>
                <c:pt idx="2">
                  <c:v>Ocnița</c:v>
                </c:pt>
                <c:pt idx="3">
                  <c:v>Soroca</c:v>
                </c:pt>
                <c:pt idx="4">
                  <c:v>Bălți</c:v>
                </c:pt>
                <c:pt idx="5">
                  <c:v>Basarabeasca</c:v>
                </c:pt>
                <c:pt idx="6">
                  <c:v>Vulcănești</c:v>
                </c:pt>
                <c:pt idx="7">
                  <c:v>Drochia</c:v>
                </c:pt>
                <c:pt idx="8">
                  <c:v>Hîncești</c:v>
                </c:pt>
                <c:pt idx="9">
                  <c:v>Rîșcani</c:v>
                </c:pt>
                <c:pt idx="10">
                  <c:v>Sîngerei</c:v>
                </c:pt>
                <c:pt idx="11">
                  <c:v>Florești</c:v>
                </c:pt>
                <c:pt idx="12">
                  <c:v>Chișinău</c:v>
                </c:pt>
                <c:pt idx="13">
                  <c:v>Anenii Noi</c:v>
                </c:pt>
                <c:pt idx="14">
                  <c:v>Edineț</c:v>
                </c:pt>
                <c:pt idx="15">
                  <c:v>Comrat</c:v>
                </c:pt>
                <c:pt idx="16">
                  <c:v>Șoldănești</c:v>
                </c:pt>
                <c:pt idx="17">
                  <c:v>Cimișlia</c:v>
                </c:pt>
                <c:pt idx="18">
                  <c:v>Orhei</c:v>
                </c:pt>
                <c:pt idx="19">
                  <c:v>Cahul</c:v>
                </c:pt>
                <c:pt idx="20">
                  <c:v>Cantemir</c:v>
                </c:pt>
                <c:pt idx="21">
                  <c:v>Strășeni</c:v>
                </c:pt>
                <c:pt idx="22">
                  <c:v>Rezina</c:v>
                </c:pt>
                <c:pt idx="23">
                  <c:v>Telenești</c:v>
                </c:pt>
                <c:pt idx="24">
                  <c:v>Ungheni</c:v>
                </c:pt>
                <c:pt idx="25">
                  <c:v>Dondușeni</c:v>
                </c:pt>
                <c:pt idx="26">
                  <c:v>Leova</c:v>
                </c:pt>
                <c:pt idx="27">
                  <c:v>Fălești</c:v>
                </c:pt>
                <c:pt idx="28">
                  <c:v>Criuleni</c:v>
                </c:pt>
                <c:pt idx="29">
                  <c:v>Ialoveni</c:v>
                </c:pt>
                <c:pt idx="30">
                  <c:v>Ceadîr-Lunga</c:v>
                </c:pt>
                <c:pt idx="31">
                  <c:v>Ștefan Vodă</c:v>
                </c:pt>
                <c:pt idx="32">
                  <c:v>Călărași</c:v>
                </c:pt>
                <c:pt idx="33">
                  <c:v>Căușeni</c:v>
                </c:pt>
              </c:strCache>
            </c:strRef>
          </c:cat>
          <c:val>
            <c:numRef>
              <c:f>'293 pivot'!$U$4:$U$37</c:f>
              <c:numCache>
                <c:formatCode>0.0</c:formatCode>
                <c:ptCount val="34"/>
                <c:pt idx="0">
                  <c:v>17.942737036372492</c:v>
                </c:pt>
                <c:pt idx="1">
                  <c:v>17.431725740848346</c:v>
                </c:pt>
                <c:pt idx="2">
                  <c:v>13.744894753377318</c:v>
                </c:pt>
                <c:pt idx="3">
                  <c:v>13.37971635001338</c:v>
                </c:pt>
                <c:pt idx="4">
                  <c:v>13.076901521590898</c:v>
                </c:pt>
                <c:pt idx="5">
                  <c:v>13.036676516600034</c:v>
                </c:pt>
                <c:pt idx="6">
                  <c:v>12.930477134606265</c:v>
                </c:pt>
                <c:pt idx="7">
                  <c:v>12.512355951502109</c:v>
                </c:pt>
                <c:pt idx="8">
                  <c:v>12.426635058405186</c:v>
                </c:pt>
                <c:pt idx="9">
                  <c:v>11.679709008392706</c:v>
                </c:pt>
                <c:pt idx="10">
                  <c:v>11.059636015090259</c:v>
                </c:pt>
                <c:pt idx="11">
                  <c:v>10.059476655726986</c:v>
                </c:pt>
                <c:pt idx="12">
                  <c:v>9.8844926431133331</c:v>
                </c:pt>
                <c:pt idx="13">
                  <c:v>9.6509958621355239</c:v>
                </c:pt>
                <c:pt idx="14">
                  <c:v>9.5135840389241491</c:v>
                </c:pt>
                <c:pt idx="15">
                  <c:v>8.6501448899269064</c:v>
                </c:pt>
                <c:pt idx="16">
                  <c:v>8.5019554497534422</c:v>
                </c:pt>
                <c:pt idx="17">
                  <c:v>8.0978216859664762</c:v>
                </c:pt>
                <c:pt idx="18">
                  <c:v>7.7653819273677946</c:v>
                </c:pt>
                <c:pt idx="19">
                  <c:v>7.5483724870209929</c:v>
                </c:pt>
                <c:pt idx="20">
                  <c:v>7.2065579677506522</c:v>
                </c:pt>
                <c:pt idx="21">
                  <c:v>6.8778944472465495</c:v>
                </c:pt>
                <c:pt idx="22">
                  <c:v>6.6293947362605801</c:v>
                </c:pt>
                <c:pt idx="23">
                  <c:v>6.1986672865333956</c:v>
                </c:pt>
                <c:pt idx="24">
                  <c:v>5.6838635114908769</c:v>
                </c:pt>
                <c:pt idx="25">
                  <c:v>5.3886568772733394</c:v>
                </c:pt>
                <c:pt idx="26">
                  <c:v>4.400052800633607</c:v>
                </c:pt>
                <c:pt idx="27">
                  <c:v>3.4706957588097826</c:v>
                </c:pt>
                <c:pt idx="28">
                  <c:v>2.7893613757130304</c:v>
                </c:pt>
                <c:pt idx="29">
                  <c:v>2.0254805452593629</c:v>
                </c:pt>
                <c:pt idx="30">
                  <c:v>1.5617679212868969</c:v>
                </c:pt>
                <c:pt idx="31">
                  <c:v>1.5390771693292702</c:v>
                </c:pt>
                <c:pt idx="32">
                  <c:v>1.4374838283069316</c:v>
                </c:pt>
                <c:pt idx="33">
                  <c:v>1.223496017520463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6F-4DF6-8682-504D5D0775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7385160"/>
        <c:axId val="537394672"/>
      </c:barChart>
      <c:catAx>
        <c:axId val="537385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37394672"/>
        <c:crosses val="autoZero"/>
        <c:auto val="1"/>
        <c:lblAlgn val="ctr"/>
        <c:lblOffset val="100"/>
        <c:noMultiLvlLbl val="0"/>
      </c:catAx>
      <c:valAx>
        <c:axId val="537394672"/>
        <c:scaling>
          <c:orientation val="minMax"/>
          <c:max val="18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37385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Import!$E$5:$E$22</c:f>
              <c:strCache>
                <c:ptCount val="17"/>
                <c:pt idx="0">
                  <c:v>Austria</c:v>
                </c:pt>
                <c:pt idx="1">
                  <c:v>Danemarca</c:v>
                </c:pt>
                <c:pt idx="2">
                  <c:v>Grecia</c:v>
                </c:pt>
                <c:pt idx="3">
                  <c:v>Olanda</c:v>
                </c:pt>
                <c:pt idx="4">
                  <c:v>Olanda </c:v>
                </c:pt>
                <c:pt idx="5">
                  <c:v>Polonia</c:v>
                </c:pt>
                <c:pt idx="6">
                  <c:v>SUA</c:v>
                </c:pt>
                <c:pt idx="7">
                  <c:v>Turcia</c:v>
                </c:pt>
                <c:pt idx="8">
                  <c:v>Israel</c:v>
                </c:pt>
                <c:pt idx="9">
                  <c:v>Marea Britanie</c:v>
                </c:pt>
                <c:pt idx="10">
                  <c:v>Ucraina</c:v>
                </c:pt>
                <c:pt idx="11">
                  <c:v>Egipt</c:v>
                </c:pt>
                <c:pt idx="12">
                  <c:v>Franța</c:v>
                </c:pt>
                <c:pt idx="13">
                  <c:v>Rusia</c:v>
                </c:pt>
                <c:pt idx="14">
                  <c:v>România</c:v>
                </c:pt>
                <c:pt idx="15">
                  <c:v>Italia</c:v>
                </c:pt>
                <c:pt idx="16">
                  <c:v>Germania</c:v>
                </c:pt>
              </c:strCache>
            </c:strRef>
          </c:cat>
          <c:val>
            <c:numRef>
              <c:f>Import!$F$5:$F$22</c:f>
              <c:numCache>
                <c:formatCode>General</c:formatCode>
                <c:ptCount val="1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4</c:v>
                </c:pt>
                <c:pt idx="11">
                  <c:v>5</c:v>
                </c:pt>
                <c:pt idx="12">
                  <c:v>5</c:v>
                </c:pt>
                <c:pt idx="13">
                  <c:v>6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FB-4F5B-8F62-0310A0B3E1C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48740576"/>
        <c:axId val="748738280"/>
      </c:barChart>
      <c:catAx>
        <c:axId val="748740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8738280"/>
        <c:crosses val="autoZero"/>
        <c:auto val="1"/>
        <c:lblAlgn val="ctr"/>
        <c:lblOffset val="100"/>
        <c:noMultiLvlLbl val="0"/>
      </c:catAx>
      <c:valAx>
        <c:axId val="748738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8740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1460767258743823E-2"/>
          <c:y val="3.4064104758644298E-2"/>
          <c:w val="0.95173191723127637"/>
          <c:h val="0.7791646696336871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79646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'loturi sosite in tara'!$A$1:$A$7</c:f>
              <c:strCache>
                <c:ptCount val="7"/>
                <c:pt idx="0">
                  <c:v>Total</c:v>
                </c:pt>
                <c:pt idx="1">
                  <c:v>AstraZeneca</c:v>
                </c:pt>
                <c:pt idx="2">
                  <c:v>Janssen</c:v>
                </c:pt>
                <c:pt idx="3">
                  <c:v>Pfizer/BioNTech - Comirnaty</c:v>
                </c:pt>
                <c:pt idx="4">
                  <c:v>Gam-COVID-VAC (Sputnik-V)</c:v>
                </c:pt>
                <c:pt idx="5">
                  <c:v>Sinopharm</c:v>
                </c:pt>
                <c:pt idx="6">
                  <c:v>Sinovac</c:v>
                </c:pt>
              </c:strCache>
            </c:strRef>
          </c:cat>
          <c:val>
            <c:numRef>
              <c:f>'loturi sosite in tara'!$B$1:$B$7</c:f>
              <c:numCache>
                <c:formatCode>General</c:formatCode>
                <c:ptCount val="7"/>
                <c:pt idx="0">
                  <c:v>1911890</c:v>
                </c:pt>
                <c:pt idx="1">
                  <c:v>570100</c:v>
                </c:pt>
                <c:pt idx="2">
                  <c:v>302500</c:v>
                </c:pt>
                <c:pt idx="3">
                  <c:v>511290</c:v>
                </c:pt>
                <c:pt idx="4">
                  <c:v>206000</c:v>
                </c:pt>
                <c:pt idx="5">
                  <c:v>152000</c:v>
                </c:pt>
                <c:pt idx="6">
                  <c:v>170000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A2-4507-90EF-F3781826C4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08769496"/>
        <c:axId val="608770480"/>
      </c:barChart>
      <c:catAx>
        <c:axId val="608769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08770480"/>
        <c:crosses val="autoZero"/>
        <c:auto val="1"/>
        <c:lblAlgn val="ctr"/>
        <c:lblOffset val="100"/>
        <c:noMultiLvlLbl val="0"/>
      </c:catAx>
      <c:valAx>
        <c:axId val="608770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08769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1F497D">
                  <a:lumMod val="40000"/>
                  <a:lumOff val="6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BB-47ED-8967-A3DB6E8417DB}"/>
              </c:ext>
            </c:extLst>
          </c:dPt>
          <c:dPt>
            <c:idx val="1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BB-47ED-8967-A3DB6E8417DB}"/>
              </c:ext>
            </c:extLst>
          </c:dPt>
          <c:dLbls>
            <c:dLbl>
              <c:idx val="0"/>
              <c:layout>
                <c:manualLayout>
                  <c:x val="-0.11311644184011882"/>
                  <c:y val="-7.2709892744888371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 56%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9BB-47ED-8967-A3DB6E8417DB}"/>
                </c:ext>
              </c:extLst>
            </c:dLbl>
            <c:dLbl>
              <c:idx val="1"/>
              <c:layout>
                <c:manualLayout>
                  <c:x val="0.12102799650043744"/>
                  <c:y val="1.1146430770227795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44%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9BB-47ED-8967-A3DB6E8417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'[Diagrama din Microsoft PowerPoint]gen'!$A$1:$A$2</c:f>
              <c:strCache>
                <c:ptCount val="2"/>
                <c:pt idx="0">
                  <c:v>Femei</c:v>
                </c:pt>
                <c:pt idx="1">
                  <c:v>Bărbați</c:v>
                </c:pt>
              </c:strCache>
            </c:strRef>
          </c:cat>
          <c:val>
            <c:numRef>
              <c:f>'[Diagrama din Microsoft PowerPoint]gen'!$B$1:$B$2</c:f>
              <c:numCache>
                <c:formatCode>0</c:formatCode>
                <c:ptCount val="2"/>
                <c:pt idx="0">
                  <c:v>61</c:v>
                </c:pt>
                <c:pt idx="1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BB-47ED-8967-A3DB6E8417D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635235296292186E-2"/>
          <c:y val="3.6820759157822666E-2"/>
          <c:w val="0.96808029278030383"/>
          <c:h val="0.81562521396781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Foaie1!$E$1</c:f>
              <c:strCache>
                <c:ptCount val="1"/>
                <c:pt idx="0">
                  <c:v>AV% I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737089201877935E-3"/>
                  <c:y val="6.79353175282427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3407699037620298E-2"/>
                      <c:h val="8.04620278443455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4FB-433B-A48D-19C8525032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18</c:v>
                </c:pt>
                <c:pt idx="1">
                  <c:v>19-29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60-69</c:v>
                </c:pt>
                <c:pt idx="6">
                  <c:v>70-79</c:v>
                </c:pt>
                <c:pt idx="7">
                  <c:v>80+</c:v>
                </c:pt>
              </c:strCache>
            </c:strRef>
          </c:cat>
          <c:val>
            <c:numRef>
              <c:f>Foaie1!$E$2:$E$9</c:f>
              <c:numCache>
                <c:formatCode>0</c:formatCode>
                <c:ptCount val="8"/>
                <c:pt idx="0">
                  <c:v>1.8798755712176511</c:v>
                </c:pt>
                <c:pt idx="1">
                  <c:v>29.754477976965195</c:v>
                </c:pt>
                <c:pt idx="2">
                  <c:v>39.570558751264471</c:v>
                </c:pt>
                <c:pt idx="3">
                  <c:v>46.200821405772665</c:v>
                </c:pt>
                <c:pt idx="4">
                  <c:v>45.698910676904063</c:v>
                </c:pt>
                <c:pt idx="5">
                  <c:v>54.486202310369208</c:v>
                </c:pt>
                <c:pt idx="6">
                  <c:v>60.368221188718692</c:v>
                </c:pt>
                <c:pt idx="7">
                  <c:v>30.944830959029453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40-4D44-90EE-8064521A7A39}"/>
            </c:ext>
          </c:extLst>
        </c:ser>
        <c:ser>
          <c:idx val="1"/>
          <c:order val="1"/>
          <c:tx>
            <c:strRef>
              <c:f>Foaie1!$G$1</c:f>
              <c:strCache>
                <c:ptCount val="1"/>
                <c:pt idx="0">
                  <c:v>AV % cu schemă completă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40-4D44-90EE-8064521A7A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18</c:v>
                </c:pt>
                <c:pt idx="1">
                  <c:v>19-29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60-69</c:v>
                </c:pt>
                <c:pt idx="6">
                  <c:v>70-79</c:v>
                </c:pt>
                <c:pt idx="7">
                  <c:v>80+</c:v>
                </c:pt>
              </c:strCache>
            </c:strRef>
          </c:cat>
          <c:val>
            <c:numRef>
              <c:f>Foaie1!$G$2:$G$9</c:f>
              <c:numCache>
                <c:formatCode>0</c:formatCode>
                <c:ptCount val="8"/>
                <c:pt idx="0">
                  <c:v>1.6327360606520034</c:v>
                </c:pt>
                <c:pt idx="1">
                  <c:v>28.257190195224595</c:v>
                </c:pt>
                <c:pt idx="2">
                  <c:v>37.872749154644573</c:v>
                </c:pt>
                <c:pt idx="3">
                  <c:v>44.480756654528179</c:v>
                </c:pt>
                <c:pt idx="4">
                  <c:v>43.81496234409606</c:v>
                </c:pt>
                <c:pt idx="5">
                  <c:v>52.390546586833032</c:v>
                </c:pt>
                <c:pt idx="6">
                  <c:v>57.980259134417089</c:v>
                </c:pt>
                <c:pt idx="7">
                  <c:v>28.840298483916261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40-4D44-90EE-8064521A7A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10359608"/>
        <c:axId val="610354032"/>
      </c:barChart>
      <c:catAx>
        <c:axId val="610359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10354032"/>
        <c:crosses val="autoZero"/>
        <c:auto val="1"/>
        <c:lblAlgn val="ctr"/>
        <c:lblOffset val="100"/>
        <c:noMultiLvlLbl val="0"/>
      </c:catAx>
      <c:valAx>
        <c:axId val="610354032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10359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577859105639961"/>
          <c:y val="4.5286146296930223E-2"/>
          <c:w val="0.40648318608061323"/>
          <c:h val="7.21704895583704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  <c:userShapes r:id="rId5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8568347960084943E-2"/>
          <c:y val="8.4101663680379614E-3"/>
          <c:w val="0.96844835848382915"/>
          <c:h val="0.831682771173468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Foaie1!$C$1</c:f>
              <c:strCache>
                <c:ptCount val="1"/>
                <c:pt idx="0">
                  <c:v>Doza I</c:v>
                </c:pt>
              </c:strCache>
            </c:strRef>
          </c:tx>
          <c:spPr>
            <a:solidFill>
              <a:srgbClr val="FF644E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Foaie1!$B$2:$B$36</c:f>
              <c:strCache>
                <c:ptCount val="35"/>
                <c:pt idx="0">
                  <c:v>02-07.03.21</c:v>
                </c:pt>
                <c:pt idx="1">
                  <c:v>08-14.03.21</c:v>
                </c:pt>
                <c:pt idx="2">
                  <c:v>15-21.03.21</c:v>
                </c:pt>
                <c:pt idx="3">
                  <c:v>22-28.03.21</c:v>
                </c:pt>
                <c:pt idx="4">
                  <c:v>29.03-04.04.21</c:v>
                </c:pt>
                <c:pt idx="5">
                  <c:v>05-11.04.21</c:v>
                </c:pt>
                <c:pt idx="6">
                  <c:v>12-18.04.21</c:v>
                </c:pt>
                <c:pt idx="7">
                  <c:v>19-25.04.21</c:v>
                </c:pt>
                <c:pt idx="8">
                  <c:v>26.04-02.05.21</c:v>
                </c:pt>
                <c:pt idx="9">
                  <c:v>03-09.05.21</c:v>
                </c:pt>
                <c:pt idx="10">
                  <c:v>10-16.05.21</c:v>
                </c:pt>
                <c:pt idx="11">
                  <c:v>17-23.05.21</c:v>
                </c:pt>
                <c:pt idx="12">
                  <c:v>24-30.05.21</c:v>
                </c:pt>
                <c:pt idx="13">
                  <c:v>31.05-06.06.21</c:v>
                </c:pt>
                <c:pt idx="14">
                  <c:v>07-13.06.21</c:v>
                </c:pt>
                <c:pt idx="15">
                  <c:v>14-20.06.21</c:v>
                </c:pt>
                <c:pt idx="16">
                  <c:v>21-27.06.21</c:v>
                </c:pt>
                <c:pt idx="17">
                  <c:v>28.06-04.07.21</c:v>
                </c:pt>
                <c:pt idx="18">
                  <c:v>05-11.07.21</c:v>
                </c:pt>
                <c:pt idx="19">
                  <c:v>12-18.07.21</c:v>
                </c:pt>
                <c:pt idx="20">
                  <c:v>19-25.07.21</c:v>
                </c:pt>
                <c:pt idx="21">
                  <c:v>26.07-01.08.21</c:v>
                </c:pt>
                <c:pt idx="22">
                  <c:v>02-08.08.21</c:v>
                </c:pt>
                <c:pt idx="23">
                  <c:v>09-15.08.21</c:v>
                </c:pt>
                <c:pt idx="24">
                  <c:v>16-22.08.21</c:v>
                </c:pt>
                <c:pt idx="25">
                  <c:v>23-29.08.21</c:v>
                </c:pt>
                <c:pt idx="26">
                  <c:v>30.08-05.09.21</c:v>
                </c:pt>
                <c:pt idx="27">
                  <c:v>06-12.09.21</c:v>
                </c:pt>
                <c:pt idx="28">
                  <c:v>13-19.09.21</c:v>
                </c:pt>
                <c:pt idx="29">
                  <c:v>20-26.09.21</c:v>
                </c:pt>
                <c:pt idx="30">
                  <c:v>27.09-03.10.21</c:v>
                </c:pt>
                <c:pt idx="31">
                  <c:v>04-10.10.2021</c:v>
                </c:pt>
                <c:pt idx="32">
                  <c:v>11-17.10.2021</c:v>
                </c:pt>
                <c:pt idx="33">
                  <c:v>18-24.10.2021</c:v>
                </c:pt>
                <c:pt idx="34">
                  <c:v>25-31.10.2021</c:v>
                </c:pt>
              </c:strCache>
            </c:strRef>
          </c:cat>
          <c:val>
            <c:numRef>
              <c:f>Foaie1!$C$2:$C$36</c:f>
              <c:numCache>
                <c:formatCode>General</c:formatCode>
                <c:ptCount val="35"/>
                <c:pt idx="0">
                  <c:v>5390</c:v>
                </c:pt>
                <c:pt idx="1">
                  <c:v>7413</c:v>
                </c:pt>
                <c:pt idx="2">
                  <c:v>7621</c:v>
                </c:pt>
                <c:pt idx="3">
                  <c:v>15871</c:v>
                </c:pt>
                <c:pt idx="4">
                  <c:v>11049</c:v>
                </c:pt>
                <c:pt idx="5">
                  <c:v>17030</c:v>
                </c:pt>
                <c:pt idx="6">
                  <c:v>19977</c:v>
                </c:pt>
                <c:pt idx="7">
                  <c:v>25275</c:v>
                </c:pt>
                <c:pt idx="8">
                  <c:v>20791</c:v>
                </c:pt>
                <c:pt idx="9">
                  <c:v>33214</c:v>
                </c:pt>
                <c:pt idx="10">
                  <c:v>41949</c:v>
                </c:pt>
                <c:pt idx="11">
                  <c:v>56874</c:v>
                </c:pt>
                <c:pt idx="12">
                  <c:v>75713</c:v>
                </c:pt>
                <c:pt idx="13">
                  <c:v>26509</c:v>
                </c:pt>
                <c:pt idx="14">
                  <c:v>19905</c:v>
                </c:pt>
                <c:pt idx="15">
                  <c:v>15026</c:v>
                </c:pt>
                <c:pt idx="16">
                  <c:v>33145</c:v>
                </c:pt>
                <c:pt idx="17">
                  <c:v>29410</c:v>
                </c:pt>
                <c:pt idx="18">
                  <c:v>27014</c:v>
                </c:pt>
                <c:pt idx="19">
                  <c:v>16249</c:v>
                </c:pt>
                <c:pt idx="20">
                  <c:v>48940</c:v>
                </c:pt>
                <c:pt idx="21">
                  <c:v>57475</c:v>
                </c:pt>
                <c:pt idx="22">
                  <c:v>32093</c:v>
                </c:pt>
                <c:pt idx="23">
                  <c:v>28857</c:v>
                </c:pt>
                <c:pt idx="24">
                  <c:v>32017</c:v>
                </c:pt>
                <c:pt idx="25">
                  <c:v>27392</c:v>
                </c:pt>
                <c:pt idx="26">
                  <c:v>19072</c:v>
                </c:pt>
                <c:pt idx="27">
                  <c:v>18928</c:v>
                </c:pt>
                <c:pt idx="28">
                  <c:v>19151</c:v>
                </c:pt>
                <c:pt idx="29">
                  <c:v>17141</c:v>
                </c:pt>
                <c:pt idx="30">
                  <c:v>18491</c:v>
                </c:pt>
                <c:pt idx="31">
                  <c:v>19046</c:v>
                </c:pt>
                <c:pt idx="32">
                  <c:v>17866</c:v>
                </c:pt>
                <c:pt idx="33">
                  <c:v>22558</c:v>
                </c:pt>
                <c:pt idx="34">
                  <c:v>27978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A4-408B-97CB-EDF4A4ABC594}"/>
            </c:ext>
          </c:extLst>
        </c:ser>
        <c:ser>
          <c:idx val="1"/>
          <c:order val="1"/>
          <c:tx>
            <c:strRef>
              <c:f>Foaie1!$D$1</c:f>
              <c:strCache>
                <c:ptCount val="1"/>
                <c:pt idx="0">
                  <c:v>Doza II</c:v>
                </c:pt>
              </c:strCache>
            </c:strRef>
          </c:tx>
          <c:spPr>
            <a:solidFill>
              <a:srgbClr val="61D836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16"/>
              <c:layout>
                <c:manualLayout>
                  <c:x val="-8.7508933401187535E-17"/>
                  <c:y val="-1.682033273607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0A4-408B-97CB-EDF4A4ABC5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Foaie1!$B$2:$B$36</c:f>
              <c:strCache>
                <c:ptCount val="35"/>
                <c:pt idx="0">
                  <c:v>02-07.03.21</c:v>
                </c:pt>
                <c:pt idx="1">
                  <c:v>08-14.03.21</c:v>
                </c:pt>
                <c:pt idx="2">
                  <c:v>15-21.03.21</c:v>
                </c:pt>
                <c:pt idx="3">
                  <c:v>22-28.03.21</c:v>
                </c:pt>
                <c:pt idx="4">
                  <c:v>29.03-04.04.21</c:v>
                </c:pt>
                <c:pt idx="5">
                  <c:v>05-11.04.21</c:v>
                </c:pt>
                <c:pt idx="6">
                  <c:v>12-18.04.21</c:v>
                </c:pt>
                <c:pt idx="7">
                  <c:v>19-25.04.21</c:v>
                </c:pt>
                <c:pt idx="8">
                  <c:v>26.04-02.05.21</c:v>
                </c:pt>
                <c:pt idx="9">
                  <c:v>03-09.05.21</c:v>
                </c:pt>
                <c:pt idx="10">
                  <c:v>10-16.05.21</c:v>
                </c:pt>
                <c:pt idx="11">
                  <c:v>17-23.05.21</c:v>
                </c:pt>
                <c:pt idx="12">
                  <c:v>24-30.05.21</c:v>
                </c:pt>
                <c:pt idx="13">
                  <c:v>31.05-06.06.21</c:v>
                </c:pt>
                <c:pt idx="14">
                  <c:v>07-13.06.21</c:v>
                </c:pt>
                <c:pt idx="15">
                  <c:v>14-20.06.21</c:v>
                </c:pt>
                <c:pt idx="16">
                  <c:v>21-27.06.21</c:v>
                </c:pt>
                <c:pt idx="17">
                  <c:v>28.06-04.07.21</c:v>
                </c:pt>
                <c:pt idx="18">
                  <c:v>05-11.07.21</c:v>
                </c:pt>
                <c:pt idx="19">
                  <c:v>12-18.07.21</c:v>
                </c:pt>
                <c:pt idx="20">
                  <c:v>19-25.07.21</c:v>
                </c:pt>
                <c:pt idx="21">
                  <c:v>26.07-01.08.21</c:v>
                </c:pt>
                <c:pt idx="22">
                  <c:v>02-08.08.21</c:v>
                </c:pt>
                <c:pt idx="23">
                  <c:v>09-15.08.21</c:v>
                </c:pt>
                <c:pt idx="24">
                  <c:v>16-22.08.21</c:v>
                </c:pt>
                <c:pt idx="25">
                  <c:v>23-29.08.21</c:v>
                </c:pt>
                <c:pt idx="26">
                  <c:v>30.08-05.09.21</c:v>
                </c:pt>
                <c:pt idx="27">
                  <c:v>06-12.09.21</c:v>
                </c:pt>
                <c:pt idx="28">
                  <c:v>13-19.09.21</c:v>
                </c:pt>
                <c:pt idx="29">
                  <c:v>20-26.09.21</c:v>
                </c:pt>
                <c:pt idx="30">
                  <c:v>27.09-03.10.21</c:v>
                </c:pt>
                <c:pt idx="31">
                  <c:v>04-10.10.2021</c:v>
                </c:pt>
                <c:pt idx="32">
                  <c:v>11-17.10.2021</c:v>
                </c:pt>
                <c:pt idx="33">
                  <c:v>18-24.10.2021</c:v>
                </c:pt>
                <c:pt idx="34">
                  <c:v>25-31.10.2021</c:v>
                </c:pt>
              </c:strCache>
            </c:strRef>
          </c:cat>
          <c:val>
            <c:numRef>
              <c:f>Foaie1!$D$2:$D$36</c:f>
              <c:numCache>
                <c:formatCode>General</c:formatCode>
                <c:ptCount val="35"/>
                <c:pt idx="6">
                  <c:v>9898</c:v>
                </c:pt>
                <c:pt idx="7">
                  <c:v>1606</c:v>
                </c:pt>
                <c:pt idx="8">
                  <c:v>5602</c:v>
                </c:pt>
                <c:pt idx="9">
                  <c:v>6312</c:v>
                </c:pt>
                <c:pt idx="10">
                  <c:v>8520</c:v>
                </c:pt>
                <c:pt idx="11">
                  <c:v>7238</c:v>
                </c:pt>
                <c:pt idx="12">
                  <c:v>35223</c:v>
                </c:pt>
                <c:pt idx="13">
                  <c:v>34715</c:v>
                </c:pt>
                <c:pt idx="14">
                  <c:v>38932</c:v>
                </c:pt>
                <c:pt idx="15">
                  <c:v>76826</c:v>
                </c:pt>
                <c:pt idx="16">
                  <c:v>33660</c:v>
                </c:pt>
                <c:pt idx="17">
                  <c:v>21599</c:v>
                </c:pt>
                <c:pt idx="18">
                  <c:v>30375</c:v>
                </c:pt>
                <c:pt idx="19">
                  <c:v>51066</c:v>
                </c:pt>
                <c:pt idx="20">
                  <c:v>45037</c:v>
                </c:pt>
                <c:pt idx="21">
                  <c:v>27838</c:v>
                </c:pt>
                <c:pt idx="22">
                  <c:v>17210</c:v>
                </c:pt>
                <c:pt idx="23">
                  <c:v>21915</c:v>
                </c:pt>
                <c:pt idx="24">
                  <c:v>41307</c:v>
                </c:pt>
                <c:pt idx="25">
                  <c:v>20633</c:v>
                </c:pt>
                <c:pt idx="26">
                  <c:v>14378</c:v>
                </c:pt>
                <c:pt idx="27">
                  <c:v>11781</c:v>
                </c:pt>
                <c:pt idx="28">
                  <c:v>9358</c:v>
                </c:pt>
                <c:pt idx="29">
                  <c:v>6852</c:v>
                </c:pt>
                <c:pt idx="30">
                  <c:v>6376</c:v>
                </c:pt>
                <c:pt idx="31">
                  <c:v>6588</c:v>
                </c:pt>
                <c:pt idx="32">
                  <c:v>5377</c:v>
                </c:pt>
                <c:pt idx="33">
                  <c:v>6256</c:v>
                </c:pt>
                <c:pt idx="34">
                  <c:v>5864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A4-408B-97CB-EDF4A4ABC5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64646568"/>
        <c:axId val="564646240"/>
      </c:barChart>
      <c:catAx>
        <c:axId val="564646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64646240"/>
        <c:crosses val="autoZero"/>
        <c:auto val="1"/>
        <c:lblAlgn val="ctr"/>
        <c:lblOffset val="100"/>
        <c:noMultiLvlLbl val="0"/>
      </c:catAx>
      <c:valAx>
        <c:axId val="564646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64646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371171503634891"/>
          <c:y val="7.9541792110545059E-2"/>
          <c:w val="0.21450464257169408"/>
          <c:h val="2.58503647522000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AV!$G$1</c:f>
              <c:strCache>
                <c:ptCount val="1"/>
                <c:pt idx="0">
                  <c:v>AV I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AV!$A$2:$A$37</c:f>
              <c:strCache>
                <c:ptCount val="36"/>
                <c:pt idx="0">
                  <c:v>Chișinău</c:v>
                </c:pt>
                <c:pt idx="1">
                  <c:v>Soroca</c:v>
                </c:pt>
                <c:pt idx="2">
                  <c:v>TDS Nistrului</c:v>
                </c:pt>
                <c:pt idx="3">
                  <c:v>Dubăsari</c:v>
                </c:pt>
                <c:pt idx="4">
                  <c:v>Orhei</c:v>
                </c:pt>
                <c:pt idx="5">
                  <c:v>Bălți</c:v>
                </c:pt>
                <c:pt idx="6">
                  <c:v>Călărași</c:v>
                </c:pt>
                <c:pt idx="7">
                  <c:v>Cimislia</c:v>
                </c:pt>
                <c:pt idx="8">
                  <c:v>Edineț</c:v>
                </c:pt>
                <c:pt idx="9">
                  <c:v>Ocnița</c:v>
                </c:pt>
                <c:pt idx="10">
                  <c:v>Donduseni</c:v>
                </c:pt>
                <c:pt idx="11">
                  <c:v>Ialoveni</c:v>
                </c:pt>
                <c:pt idx="12">
                  <c:v>Strășeni</c:v>
                </c:pt>
                <c:pt idx="13">
                  <c:v>Hincesti</c:v>
                </c:pt>
                <c:pt idx="14">
                  <c:v>Basarabeasca</c:v>
                </c:pt>
                <c:pt idx="15">
                  <c:v>Florești</c:v>
                </c:pt>
                <c:pt idx="16">
                  <c:v>Rîșcani</c:v>
                </c:pt>
                <c:pt idx="17">
                  <c:v>Șoldănești</c:v>
                </c:pt>
                <c:pt idx="18">
                  <c:v>Criuleni</c:v>
                </c:pt>
                <c:pt idx="19">
                  <c:v>Briceni</c:v>
                </c:pt>
                <c:pt idx="20">
                  <c:v>Cahul</c:v>
                </c:pt>
                <c:pt idx="21">
                  <c:v>Ungheni</c:v>
                </c:pt>
                <c:pt idx="22">
                  <c:v>ȘtefanVodă</c:v>
                </c:pt>
                <c:pt idx="23">
                  <c:v>Rezina</c:v>
                </c:pt>
                <c:pt idx="24">
                  <c:v>Telenesti</c:v>
                </c:pt>
                <c:pt idx="25">
                  <c:v>Căușeni</c:v>
                </c:pt>
                <c:pt idx="26">
                  <c:v>AneniiNoi</c:v>
                </c:pt>
                <c:pt idx="27">
                  <c:v>Glodeni</c:v>
                </c:pt>
                <c:pt idx="28">
                  <c:v>Drochia</c:v>
                </c:pt>
                <c:pt idx="29">
                  <c:v>Cantemir</c:v>
                </c:pt>
                <c:pt idx="30">
                  <c:v>Falesti</c:v>
                </c:pt>
                <c:pt idx="31">
                  <c:v>Taraclia</c:v>
                </c:pt>
                <c:pt idx="32">
                  <c:v>Nisporeni</c:v>
                </c:pt>
                <c:pt idx="33">
                  <c:v>Singerei</c:v>
                </c:pt>
                <c:pt idx="34">
                  <c:v>Leova</c:v>
                </c:pt>
                <c:pt idx="35">
                  <c:v>UTA Găgăuzia</c:v>
                </c:pt>
              </c:strCache>
            </c:strRef>
          </c:cat>
          <c:val>
            <c:numRef>
              <c:f>AV!$G$2:$G$37</c:f>
              <c:numCache>
                <c:formatCode>0</c:formatCode>
                <c:ptCount val="36"/>
                <c:pt idx="0">
                  <c:v>39.980025224942516</c:v>
                </c:pt>
                <c:pt idx="1">
                  <c:v>29.810961162048006</c:v>
                </c:pt>
                <c:pt idx="2">
                  <c:v>29.364018199256343</c:v>
                </c:pt>
                <c:pt idx="3">
                  <c:v>27.382050493662668</c:v>
                </c:pt>
                <c:pt idx="4">
                  <c:v>26.721640952887626</c:v>
                </c:pt>
                <c:pt idx="5">
                  <c:v>26.329094156573003</c:v>
                </c:pt>
                <c:pt idx="6">
                  <c:v>26.041521094392944</c:v>
                </c:pt>
                <c:pt idx="7">
                  <c:v>25.795655084281627</c:v>
                </c:pt>
                <c:pt idx="8">
                  <c:v>24.466589653300673</c:v>
                </c:pt>
                <c:pt idx="9">
                  <c:v>24.72746441750132</c:v>
                </c:pt>
                <c:pt idx="10">
                  <c:v>24.281487743026204</c:v>
                </c:pt>
                <c:pt idx="11">
                  <c:v>24.119200463748204</c:v>
                </c:pt>
                <c:pt idx="12">
                  <c:v>23.737526459026309</c:v>
                </c:pt>
                <c:pt idx="13">
                  <c:v>24.52112078933169</c:v>
                </c:pt>
                <c:pt idx="14">
                  <c:v>23.891882496088996</c:v>
                </c:pt>
                <c:pt idx="15">
                  <c:v>23.965104568581033</c:v>
                </c:pt>
                <c:pt idx="16">
                  <c:v>23.297200553810825</c:v>
                </c:pt>
                <c:pt idx="17">
                  <c:v>22.875105462264923</c:v>
                </c:pt>
                <c:pt idx="18">
                  <c:v>22.440833427697882</c:v>
                </c:pt>
                <c:pt idx="19">
                  <c:v>22.399291722000886</c:v>
                </c:pt>
                <c:pt idx="20">
                  <c:v>22.040560555998635</c:v>
                </c:pt>
                <c:pt idx="21">
                  <c:v>21.528932161798465</c:v>
                </c:pt>
                <c:pt idx="22">
                  <c:v>21.500837736821754</c:v>
                </c:pt>
                <c:pt idx="23">
                  <c:v>21.390575719060394</c:v>
                </c:pt>
                <c:pt idx="24">
                  <c:v>20.819704304592438</c:v>
                </c:pt>
                <c:pt idx="25">
                  <c:v>20.571534150397241</c:v>
                </c:pt>
                <c:pt idx="26">
                  <c:v>20.301027900146842</c:v>
                </c:pt>
                <c:pt idx="27">
                  <c:v>20.036642887771411</c:v>
                </c:pt>
                <c:pt idx="28">
                  <c:v>19.965611273054552</c:v>
                </c:pt>
                <c:pt idx="29">
                  <c:v>19.923246666027055</c:v>
                </c:pt>
                <c:pt idx="30">
                  <c:v>19.316874952081577</c:v>
                </c:pt>
                <c:pt idx="31">
                  <c:v>19.195866905800788</c:v>
                </c:pt>
                <c:pt idx="32">
                  <c:v>19.10674643488731</c:v>
                </c:pt>
                <c:pt idx="33">
                  <c:v>17.970531485704264</c:v>
                </c:pt>
                <c:pt idx="34">
                  <c:v>17.936557648427364</c:v>
                </c:pt>
                <c:pt idx="35">
                  <c:v>16.029286059389751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BC-4479-A726-51A3DA91979F}"/>
            </c:ext>
          </c:extLst>
        </c:ser>
        <c:ser>
          <c:idx val="1"/>
          <c:order val="1"/>
          <c:tx>
            <c:strRef>
              <c:f>AV!$H$1</c:f>
              <c:strCache>
                <c:ptCount val="1"/>
                <c:pt idx="0">
                  <c:v>AV completă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13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0A-47E2-9854-B17F5C451B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252000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AV!$A$2:$A$37</c:f>
              <c:strCache>
                <c:ptCount val="36"/>
                <c:pt idx="0">
                  <c:v>Chișinău</c:v>
                </c:pt>
                <c:pt idx="1">
                  <c:v>Soroca</c:v>
                </c:pt>
                <c:pt idx="2">
                  <c:v>TDS Nistrului</c:v>
                </c:pt>
                <c:pt idx="3">
                  <c:v>Dubăsari</c:v>
                </c:pt>
                <c:pt idx="4">
                  <c:v>Orhei</c:v>
                </c:pt>
                <c:pt idx="5">
                  <c:v>Bălți</c:v>
                </c:pt>
                <c:pt idx="6">
                  <c:v>Călărași</c:v>
                </c:pt>
                <c:pt idx="7">
                  <c:v>Cimislia</c:v>
                </c:pt>
                <c:pt idx="8">
                  <c:v>Edineț</c:v>
                </c:pt>
                <c:pt idx="9">
                  <c:v>Ocnița</c:v>
                </c:pt>
                <c:pt idx="10">
                  <c:v>Donduseni</c:v>
                </c:pt>
                <c:pt idx="11">
                  <c:v>Ialoveni</c:v>
                </c:pt>
                <c:pt idx="12">
                  <c:v>Strășeni</c:v>
                </c:pt>
                <c:pt idx="13">
                  <c:v>Hincesti</c:v>
                </c:pt>
                <c:pt idx="14">
                  <c:v>Basarabeasca</c:v>
                </c:pt>
                <c:pt idx="15">
                  <c:v>Florești</c:v>
                </c:pt>
                <c:pt idx="16">
                  <c:v>Rîșcani</c:v>
                </c:pt>
                <c:pt idx="17">
                  <c:v>Șoldănești</c:v>
                </c:pt>
                <c:pt idx="18">
                  <c:v>Criuleni</c:v>
                </c:pt>
                <c:pt idx="19">
                  <c:v>Briceni</c:v>
                </c:pt>
                <c:pt idx="20">
                  <c:v>Cahul</c:v>
                </c:pt>
                <c:pt idx="21">
                  <c:v>Ungheni</c:v>
                </c:pt>
                <c:pt idx="22">
                  <c:v>ȘtefanVodă</c:v>
                </c:pt>
                <c:pt idx="23">
                  <c:v>Rezina</c:v>
                </c:pt>
                <c:pt idx="24">
                  <c:v>Telenesti</c:v>
                </c:pt>
                <c:pt idx="25">
                  <c:v>Căușeni</c:v>
                </c:pt>
                <c:pt idx="26">
                  <c:v>AneniiNoi</c:v>
                </c:pt>
                <c:pt idx="27">
                  <c:v>Glodeni</c:v>
                </c:pt>
                <c:pt idx="28">
                  <c:v>Drochia</c:v>
                </c:pt>
                <c:pt idx="29">
                  <c:v>Cantemir</c:v>
                </c:pt>
                <c:pt idx="30">
                  <c:v>Falesti</c:v>
                </c:pt>
                <c:pt idx="31">
                  <c:v>Taraclia</c:v>
                </c:pt>
                <c:pt idx="32">
                  <c:v>Nisporeni</c:v>
                </c:pt>
                <c:pt idx="33">
                  <c:v>Singerei</c:v>
                </c:pt>
                <c:pt idx="34">
                  <c:v>Leova</c:v>
                </c:pt>
                <c:pt idx="35">
                  <c:v>UTA Găgăuzia</c:v>
                </c:pt>
              </c:strCache>
            </c:strRef>
          </c:cat>
          <c:val>
            <c:numRef>
              <c:f>AV!$H$2:$H$37</c:f>
              <c:numCache>
                <c:formatCode>0</c:formatCode>
                <c:ptCount val="36"/>
                <c:pt idx="0">
                  <c:v>38.22152085885498</c:v>
                </c:pt>
                <c:pt idx="1">
                  <c:v>28.76661172349851</c:v>
                </c:pt>
                <c:pt idx="2">
                  <c:v>27.724337016966128</c:v>
                </c:pt>
                <c:pt idx="3">
                  <c:v>26.452803115711799</c:v>
                </c:pt>
                <c:pt idx="4">
                  <c:v>25.965005615652892</c:v>
                </c:pt>
                <c:pt idx="5">
                  <c:v>24.910938247264706</c:v>
                </c:pt>
                <c:pt idx="6">
                  <c:v>24.856756882657102</c:v>
                </c:pt>
                <c:pt idx="7">
                  <c:v>24.775350412787279</c:v>
                </c:pt>
                <c:pt idx="8">
                  <c:v>23.650990271263346</c:v>
                </c:pt>
                <c:pt idx="9">
                  <c:v>23.565629942013704</c:v>
                </c:pt>
                <c:pt idx="10">
                  <c:v>23.473161453930686</c:v>
                </c:pt>
                <c:pt idx="11">
                  <c:v>23.291538742297703</c:v>
                </c:pt>
                <c:pt idx="12">
                  <c:v>22.990021167221048</c:v>
                </c:pt>
                <c:pt idx="13">
                  <c:v>22.98042087412318</c:v>
                </c:pt>
                <c:pt idx="14">
                  <c:v>22.940205110377192</c:v>
                </c:pt>
                <c:pt idx="15">
                  <c:v>22.8612161084008</c:v>
                </c:pt>
                <c:pt idx="16">
                  <c:v>22.353358322358424</c:v>
                </c:pt>
                <c:pt idx="17">
                  <c:v>21.876275753204691</c:v>
                </c:pt>
                <c:pt idx="18">
                  <c:v>21.618446382063187</c:v>
                </c:pt>
                <c:pt idx="19">
                  <c:v>21.473960787673679</c:v>
                </c:pt>
                <c:pt idx="20">
                  <c:v>21.224981960426874</c:v>
                </c:pt>
                <c:pt idx="21">
                  <c:v>20.793754452624079</c:v>
                </c:pt>
                <c:pt idx="22">
                  <c:v>20.729153241397089</c:v>
                </c:pt>
                <c:pt idx="23">
                  <c:v>20.630325283622842</c:v>
                </c:pt>
                <c:pt idx="24">
                  <c:v>19.970888394609446</c:v>
                </c:pt>
                <c:pt idx="25">
                  <c:v>19.919935948759008</c:v>
                </c:pt>
                <c:pt idx="26">
                  <c:v>19.632639627322902</c:v>
                </c:pt>
                <c:pt idx="27">
                  <c:v>19.354461466495145</c:v>
                </c:pt>
                <c:pt idx="28">
                  <c:v>19.218731109708099</c:v>
                </c:pt>
                <c:pt idx="29">
                  <c:v>18.986855991557132</c:v>
                </c:pt>
                <c:pt idx="30">
                  <c:v>18.753354289657288</c:v>
                </c:pt>
                <c:pt idx="31">
                  <c:v>18.245576464919562</c:v>
                </c:pt>
                <c:pt idx="32">
                  <c:v>18.231929864168269</c:v>
                </c:pt>
                <c:pt idx="33">
                  <c:v>17.247600671561379</c:v>
                </c:pt>
                <c:pt idx="34">
                  <c:v>17.131224553711245</c:v>
                </c:pt>
                <c:pt idx="35">
                  <c:v>15.431672055598913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BC-4479-A726-51A3DA9197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8"/>
        <c:gapDepth val="250"/>
        <c:shape val="box"/>
        <c:axId val="848898048"/>
        <c:axId val="848901328"/>
        <c:axId val="0"/>
      </c:bar3DChart>
      <c:catAx>
        <c:axId val="84889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48901328"/>
        <c:crosses val="autoZero"/>
        <c:auto val="1"/>
        <c:lblAlgn val="ctr"/>
        <c:lblOffset val="100"/>
        <c:noMultiLvlLbl val="0"/>
      </c:catAx>
      <c:valAx>
        <c:axId val="848901328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48898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204724409448819"/>
          <c:y val="8.0111514733338746E-2"/>
          <c:w val="0.25602961444887884"/>
          <c:h val="6.84503612306193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314919619422569E-2"/>
          <c:y val="8.219954804003414E-2"/>
          <c:w val="0.91317773950131231"/>
          <c:h val="0.75132018409897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Saptamini!$B$1</c:f>
              <c:strCache>
                <c:ptCount val="1"/>
                <c:pt idx="0">
                  <c:v>cazuri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0"/>
              <c:layout>
                <c:manualLayout>
                  <c:x val="-1.2879377431906616E-2"/>
                  <c:y val="6.99074074074071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0A-4141-87D7-5EF87EDC13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Saptamini!$A$2:$A$89</c:f>
              <c:strCache>
                <c:ptCount val="88"/>
                <c:pt idx="0">
                  <c:v>08.03-15.03</c:v>
                </c:pt>
                <c:pt idx="1">
                  <c:v>16.03-22.03</c:v>
                </c:pt>
                <c:pt idx="2">
                  <c:v>23.03.29.03</c:v>
                </c:pt>
                <c:pt idx="3">
                  <c:v>30.03-05.04</c:v>
                </c:pt>
                <c:pt idx="4">
                  <c:v>06.04-12.04</c:v>
                </c:pt>
                <c:pt idx="5">
                  <c:v>13.04-19.04</c:v>
                </c:pt>
                <c:pt idx="6">
                  <c:v>20.04-26.04</c:v>
                </c:pt>
                <c:pt idx="7">
                  <c:v>27.04-03.05</c:v>
                </c:pt>
                <c:pt idx="8">
                  <c:v>04.05-10.05</c:v>
                </c:pt>
                <c:pt idx="9">
                  <c:v>11.05 -17.05</c:v>
                </c:pt>
                <c:pt idx="10">
                  <c:v>18.05-24.05</c:v>
                </c:pt>
                <c:pt idx="11">
                  <c:v>25.05-31.05</c:v>
                </c:pt>
                <c:pt idx="12">
                  <c:v>01.06-07.06</c:v>
                </c:pt>
                <c:pt idx="13">
                  <c:v>08.06 - 14.06</c:v>
                </c:pt>
                <c:pt idx="14">
                  <c:v>15.06-21.06</c:v>
                </c:pt>
                <c:pt idx="15">
                  <c:v>22.06-28.06</c:v>
                </c:pt>
                <c:pt idx="16">
                  <c:v>29.06-05.07</c:v>
                </c:pt>
                <c:pt idx="17">
                  <c:v>06.07-12.07</c:v>
                </c:pt>
                <c:pt idx="18">
                  <c:v>13.07-19.07</c:v>
                </c:pt>
                <c:pt idx="19">
                  <c:v>20.07-26.07</c:v>
                </c:pt>
                <c:pt idx="20">
                  <c:v>27.07-02.08</c:v>
                </c:pt>
                <c:pt idx="21">
                  <c:v>03.08-09.08</c:v>
                </c:pt>
                <c:pt idx="22">
                  <c:v>10.08-16.08</c:v>
                </c:pt>
                <c:pt idx="23">
                  <c:v>17.08-23.08</c:v>
                </c:pt>
                <c:pt idx="24">
                  <c:v>24.08-30.08</c:v>
                </c:pt>
                <c:pt idx="25">
                  <c:v>31.08-06.09</c:v>
                </c:pt>
                <c:pt idx="26">
                  <c:v>07.09-13.09</c:v>
                </c:pt>
                <c:pt idx="27">
                  <c:v>14.09-20.09</c:v>
                </c:pt>
                <c:pt idx="28">
                  <c:v>21.09-27.09</c:v>
                </c:pt>
                <c:pt idx="29">
                  <c:v>28.09-04.10</c:v>
                </c:pt>
                <c:pt idx="30">
                  <c:v>05.10-11.10</c:v>
                </c:pt>
                <c:pt idx="31">
                  <c:v>12.10-18.10</c:v>
                </c:pt>
                <c:pt idx="32">
                  <c:v>19.10-25.10</c:v>
                </c:pt>
                <c:pt idx="33">
                  <c:v>26.10-01.11</c:v>
                </c:pt>
                <c:pt idx="34">
                  <c:v>02.11-08.11</c:v>
                </c:pt>
                <c:pt idx="35">
                  <c:v>09.11-15.11</c:v>
                </c:pt>
                <c:pt idx="36">
                  <c:v>16.11-22.11</c:v>
                </c:pt>
                <c:pt idx="37">
                  <c:v>23.11-29.11</c:v>
                </c:pt>
                <c:pt idx="38">
                  <c:v>30.11-06.12</c:v>
                </c:pt>
                <c:pt idx="39">
                  <c:v>07.12-13.12</c:v>
                </c:pt>
                <c:pt idx="40">
                  <c:v>14.12-20.12</c:v>
                </c:pt>
                <c:pt idx="41">
                  <c:v>21.12-27.12</c:v>
                </c:pt>
                <c:pt idx="42">
                  <c:v>28.12-03.01</c:v>
                </c:pt>
                <c:pt idx="43">
                  <c:v>04.01-10.01</c:v>
                </c:pt>
                <c:pt idx="44">
                  <c:v>11.01-17.01</c:v>
                </c:pt>
                <c:pt idx="45">
                  <c:v>18.01-24.01</c:v>
                </c:pt>
                <c:pt idx="46">
                  <c:v>25.01-31.01</c:v>
                </c:pt>
                <c:pt idx="47">
                  <c:v>01.02 - 07.02</c:v>
                </c:pt>
                <c:pt idx="48">
                  <c:v>08.02 - 14.02</c:v>
                </c:pt>
                <c:pt idx="49">
                  <c:v>15.02 - 21.02</c:v>
                </c:pt>
                <c:pt idx="50">
                  <c:v>22.02 - 28.02</c:v>
                </c:pt>
                <c:pt idx="51">
                  <c:v>01.03 - 07.03</c:v>
                </c:pt>
                <c:pt idx="52">
                  <c:v>08.03 - 14.03</c:v>
                </c:pt>
                <c:pt idx="53">
                  <c:v>15.03 - 21.03</c:v>
                </c:pt>
                <c:pt idx="54">
                  <c:v>22.03 - 28.03</c:v>
                </c:pt>
                <c:pt idx="55">
                  <c:v>29.03 - 04.04</c:v>
                </c:pt>
                <c:pt idx="56">
                  <c:v>05.04 - 11.04</c:v>
                </c:pt>
                <c:pt idx="57">
                  <c:v>12.04 - 18.04</c:v>
                </c:pt>
                <c:pt idx="58">
                  <c:v>19.04 - 25.04</c:v>
                </c:pt>
                <c:pt idx="59">
                  <c:v>26.04 - 02.05</c:v>
                </c:pt>
                <c:pt idx="60">
                  <c:v>03.05 - 09.05</c:v>
                </c:pt>
                <c:pt idx="61">
                  <c:v>10.05 - 16.05</c:v>
                </c:pt>
                <c:pt idx="62">
                  <c:v>17.05 - 23.05</c:v>
                </c:pt>
                <c:pt idx="63">
                  <c:v>24.05 - 30.05</c:v>
                </c:pt>
                <c:pt idx="64">
                  <c:v>31.05 - 06.06</c:v>
                </c:pt>
                <c:pt idx="65">
                  <c:v>07.06 - 13.06</c:v>
                </c:pt>
                <c:pt idx="66">
                  <c:v>14.06 - 20.06</c:v>
                </c:pt>
                <c:pt idx="67">
                  <c:v>21.06 - 27.06</c:v>
                </c:pt>
                <c:pt idx="68">
                  <c:v>28.06 - 04.07</c:v>
                </c:pt>
                <c:pt idx="69">
                  <c:v>05.07 - 11.07</c:v>
                </c:pt>
                <c:pt idx="70">
                  <c:v>12.07 - 18.07</c:v>
                </c:pt>
                <c:pt idx="71">
                  <c:v>19.07 - 25.07</c:v>
                </c:pt>
                <c:pt idx="72">
                  <c:v>26.07 - 01.08</c:v>
                </c:pt>
                <c:pt idx="73">
                  <c:v>02.08 - 08.08</c:v>
                </c:pt>
                <c:pt idx="74">
                  <c:v>09.08 - 15.08</c:v>
                </c:pt>
                <c:pt idx="75">
                  <c:v>16.08 - 22.08</c:v>
                </c:pt>
                <c:pt idx="76">
                  <c:v>23.08 - 29.08</c:v>
                </c:pt>
                <c:pt idx="77">
                  <c:v>30.08 - 05.09</c:v>
                </c:pt>
                <c:pt idx="78">
                  <c:v>06.09 - 12.09</c:v>
                </c:pt>
                <c:pt idx="79">
                  <c:v>13.09 - 19.09</c:v>
                </c:pt>
                <c:pt idx="80">
                  <c:v>20.09 - 26.09</c:v>
                </c:pt>
                <c:pt idx="81">
                  <c:v>13.09 - 19.09</c:v>
                </c:pt>
                <c:pt idx="82">
                  <c:v>20.09 - 26.09</c:v>
                </c:pt>
                <c:pt idx="83">
                  <c:v>27.09 - 03.10</c:v>
                </c:pt>
                <c:pt idx="84">
                  <c:v>04.10 - 10.10</c:v>
                </c:pt>
                <c:pt idx="85">
                  <c:v>11.10 - 17.10</c:v>
                </c:pt>
                <c:pt idx="86">
                  <c:v>18.10 - 24.10</c:v>
                </c:pt>
                <c:pt idx="87">
                  <c:v>25.10 - 31.10</c:v>
                </c:pt>
              </c:strCache>
            </c:strRef>
          </c:cat>
          <c:val>
            <c:numRef>
              <c:f>Saptamini!$B$2:$B$89</c:f>
              <c:numCache>
                <c:formatCode>General</c:formatCode>
                <c:ptCount val="88"/>
                <c:pt idx="0">
                  <c:v>23</c:v>
                </c:pt>
                <c:pt idx="1">
                  <c:v>71</c:v>
                </c:pt>
                <c:pt idx="2">
                  <c:v>169</c:v>
                </c:pt>
                <c:pt idx="3">
                  <c:v>601</c:v>
                </c:pt>
                <c:pt idx="4">
                  <c:v>798</c:v>
                </c:pt>
                <c:pt idx="5">
                  <c:v>810</c:v>
                </c:pt>
                <c:pt idx="6">
                  <c:v>936</c:v>
                </c:pt>
                <c:pt idx="7">
                  <c:v>713</c:v>
                </c:pt>
                <c:pt idx="8">
                  <c:v>806</c:v>
                </c:pt>
                <c:pt idx="9">
                  <c:v>1133</c:v>
                </c:pt>
                <c:pt idx="10">
                  <c:v>1033</c:v>
                </c:pt>
                <c:pt idx="11">
                  <c:v>1158</c:v>
                </c:pt>
                <c:pt idx="12">
                  <c:v>1449</c:v>
                </c:pt>
                <c:pt idx="13">
                  <c:v>2040</c:v>
                </c:pt>
                <c:pt idx="14">
                  <c:v>2460</c:v>
                </c:pt>
                <c:pt idx="15">
                  <c:v>2050</c:v>
                </c:pt>
                <c:pt idx="16">
                  <c:v>1564</c:v>
                </c:pt>
                <c:pt idx="17">
                  <c:v>1568</c:v>
                </c:pt>
                <c:pt idx="18">
                  <c:v>1598</c:v>
                </c:pt>
                <c:pt idx="19">
                  <c:v>2054</c:v>
                </c:pt>
                <c:pt idx="20">
                  <c:v>2328</c:v>
                </c:pt>
                <c:pt idx="21">
                  <c:v>2298</c:v>
                </c:pt>
                <c:pt idx="22">
                  <c:v>2523</c:v>
                </c:pt>
                <c:pt idx="23">
                  <c:v>3295</c:v>
                </c:pt>
                <c:pt idx="24">
                  <c:v>3222</c:v>
                </c:pt>
                <c:pt idx="25">
                  <c:v>3097</c:v>
                </c:pt>
                <c:pt idx="26">
                  <c:v>3181</c:v>
                </c:pt>
                <c:pt idx="27">
                  <c:v>3618</c:v>
                </c:pt>
                <c:pt idx="28">
                  <c:v>4279</c:v>
                </c:pt>
                <c:pt idx="29">
                  <c:v>5704</c:v>
                </c:pt>
                <c:pt idx="30">
                  <c:v>5572</c:v>
                </c:pt>
                <c:pt idx="31">
                  <c:v>4899</c:v>
                </c:pt>
                <c:pt idx="32">
                  <c:v>4453</c:v>
                </c:pt>
                <c:pt idx="33">
                  <c:v>5079</c:v>
                </c:pt>
                <c:pt idx="34">
                  <c:v>5764</c:v>
                </c:pt>
                <c:pt idx="35">
                  <c:v>6933</c:v>
                </c:pt>
                <c:pt idx="36">
                  <c:v>8662</c:v>
                </c:pt>
                <c:pt idx="37">
                  <c:v>9076</c:v>
                </c:pt>
                <c:pt idx="38">
                  <c:v>9348</c:v>
                </c:pt>
                <c:pt idx="39">
                  <c:v>10153</c:v>
                </c:pt>
                <c:pt idx="40">
                  <c:v>8689</c:v>
                </c:pt>
                <c:pt idx="41">
                  <c:v>6148</c:v>
                </c:pt>
                <c:pt idx="42">
                  <c:v>4518</c:v>
                </c:pt>
                <c:pt idx="43">
                  <c:v>3518</c:v>
                </c:pt>
                <c:pt idx="44">
                  <c:v>3463</c:v>
                </c:pt>
                <c:pt idx="45">
                  <c:v>3348</c:v>
                </c:pt>
                <c:pt idx="46">
                  <c:v>3602</c:v>
                </c:pt>
                <c:pt idx="47">
                  <c:v>4765</c:v>
                </c:pt>
                <c:pt idx="48">
                  <c:v>5617</c:v>
                </c:pt>
                <c:pt idx="49">
                  <c:v>6566</c:v>
                </c:pt>
                <c:pt idx="50">
                  <c:v>8701</c:v>
                </c:pt>
                <c:pt idx="51">
                  <c:v>9799</c:v>
                </c:pt>
                <c:pt idx="52">
                  <c:v>9211</c:v>
                </c:pt>
                <c:pt idx="53">
                  <c:v>10571</c:v>
                </c:pt>
                <c:pt idx="54">
                  <c:v>11487</c:v>
                </c:pt>
                <c:pt idx="55">
                  <c:v>8566</c:v>
                </c:pt>
                <c:pt idx="56">
                  <c:v>6130</c:v>
                </c:pt>
                <c:pt idx="57">
                  <c:v>4680</c:v>
                </c:pt>
                <c:pt idx="58">
                  <c:v>3242</c:v>
                </c:pt>
                <c:pt idx="59">
                  <c:v>2196</c:v>
                </c:pt>
                <c:pt idx="60">
                  <c:v>1414</c:v>
                </c:pt>
                <c:pt idx="61">
                  <c:v>1096</c:v>
                </c:pt>
                <c:pt idx="62">
                  <c:v>831</c:v>
                </c:pt>
                <c:pt idx="63">
                  <c:v>469</c:v>
                </c:pt>
                <c:pt idx="64">
                  <c:v>308</c:v>
                </c:pt>
                <c:pt idx="65">
                  <c:v>344</c:v>
                </c:pt>
                <c:pt idx="66">
                  <c:v>343</c:v>
                </c:pt>
                <c:pt idx="67">
                  <c:v>419</c:v>
                </c:pt>
                <c:pt idx="68">
                  <c:v>411</c:v>
                </c:pt>
                <c:pt idx="69">
                  <c:v>497</c:v>
                </c:pt>
                <c:pt idx="70">
                  <c:v>479</c:v>
                </c:pt>
                <c:pt idx="71">
                  <c:v>678</c:v>
                </c:pt>
                <c:pt idx="72">
                  <c:v>925</c:v>
                </c:pt>
                <c:pt idx="73">
                  <c:v>1081</c:v>
                </c:pt>
                <c:pt idx="74">
                  <c:v>1414</c:v>
                </c:pt>
                <c:pt idx="75">
                  <c:v>2388</c:v>
                </c:pt>
                <c:pt idx="76">
                  <c:v>2556</c:v>
                </c:pt>
                <c:pt idx="77">
                  <c:v>3231</c:v>
                </c:pt>
                <c:pt idx="78">
                  <c:v>4593</c:v>
                </c:pt>
                <c:pt idx="79">
                  <c:v>6888</c:v>
                </c:pt>
                <c:pt idx="80">
                  <c:v>7325</c:v>
                </c:pt>
                <c:pt idx="81">
                  <c:v>6888</c:v>
                </c:pt>
                <c:pt idx="82">
                  <c:v>7325</c:v>
                </c:pt>
                <c:pt idx="83">
                  <c:v>8207</c:v>
                </c:pt>
                <c:pt idx="84">
                  <c:v>9443</c:v>
                </c:pt>
                <c:pt idx="85">
                  <c:v>9882</c:v>
                </c:pt>
                <c:pt idx="86">
                  <c:v>11471</c:v>
                </c:pt>
                <c:pt idx="87">
                  <c:v>9765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0A-4141-87D7-5EF87EDC13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067456"/>
        <c:axId val="148068992"/>
      </c:barChart>
      <c:lineChart>
        <c:grouping val="standard"/>
        <c:varyColors val="0"/>
        <c:ser>
          <c:idx val="2"/>
          <c:order val="2"/>
          <c:tx>
            <c:strRef>
              <c:f>Saptamini!$D$1</c:f>
              <c:strCache>
                <c:ptCount val="1"/>
                <c:pt idx="0">
                  <c:v>vindecați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Saptamini!$A$2:$A$89</c:f>
              <c:strCache>
                <c:ptCount val="88"/>
                <c:pt idx="0">
                  <c:v>08.03-15.03</c:v>
                </c:pt>
                <c:pt idx="1">
                  <c:v>16.03-22.03</c:v>
                </c:pt>
                <c:pt idx="2">
                  <c:v>23.03.29.03</c:v>
                </c:pt>
                <c:pt idx="3">
                  <c:v>30.03-05.04</c:v>
                </c:pt>
                <c:pt idx="4">
                  <c:v>06.04-12.04</c:v>
                </c:pt>
                <c:pt idx="5">
                  <c:v>13.04-19.04</c:v>
                </c:pt>
                <c:pt idx="6">
                  <c:v>20.04-26.04</c:v>
                </c:pt>
                <c:pt idx="7">
                  <c:v>27.04-03.05</c:v>
                </c:pt>
                <c:pt idx="8">
                  <c:v>04.05-10.05</c:v>
                </c:pt>
                <c:pt idx="9">
                  <c:v>11.05 -17.05</c:v>
                </c:pt>
                <c:pt idx="10">
                  <c:v>18.05-24.05</c:v>
                </c:pt>
                <c:pt idx="11">
                  <c:v>25.05-31.05</c:v>
                </c:pt>
                <c:pt idx="12">
                  <c:v>01.06-07.06</c:v>
                </c:pt>
                <c:pt idx="13">
                  <c:v>08.06 - 14.06</c:v>
                </c:pt>
                <c:pt idx="14">
                  <c:v>15.06-21.06</c:v>
                </c:pt>
                <c:pt idx="15">
                  <c:v>22.06-28.06</c:v>
                </c:pt>
                <c:pt idx="16">
                  <c:v>29.06-05.07</c:v>
                </c:pt>
                <c:pt idx="17">
                  <c:v>06.07-12.07</c:v>
                </c:pt>
                <c:pt idx="18">
                  <c:v>13.07-19.07</c:v>
                </c:pt>
                <c:pt idx="19">
                  <c:v>20.07-26.07</c:v>
                </c:pt>
                <c:pt idx="20">
                  <c:v>27.07-02.08</c:v>
                </c:pt>
                <c:pt idx="21">
                  <c:v>03.08-09.08</c:v>
                </c:pt>
                <c:pt idx="22">
                  <c:v>10.08-16.08</c:v>
                </c:pt>
                <c:pt idx="23">
                  <c:v>17.08-23.08</c:v>
                </c:pt>
                <c:pt idx="24">
                  <c:v>24.08-30.08</c:v>
                </c:pt>
                <c:pt idx="25">
                  <c:v>31.08-06.09</c:v>
                </c:pt>
                <c:pt idx="26">
                  <c:v>07.09-13.09</c:v>
                </c:pt>
                <c:pt idx="27">
                  <c:v>14.09-20.09</c:v>
                </c:pt>
                <c:pt idx="28">
                  <c:v>21.09-27.09</c:v>
                </c:pt>
                <c:pt idx="29">
                  <c:v>28.09-04.10</c:v>
                </c:pt>
                <c:pt idx="30">
                  <c:v>05.10-11.10</c:v>
                </c:pt>
                <c:pt idx="31">
                  <c:v>12.10-18.10</c:v>
                </c:pt>
                <c:pt idx="32">
                  <c:v>19.10-25.10</c:v>
                </c:pt>
                <c:pt idx="33">
                  <c:v>26.10-01.11</c:v>
                </c:pt>
                <c:pt idx="34">
                  <c:v>02.11-08.11</c:v>
                </c:pt>
                <c:pt idx="35">
                  <c:v>09.11-15.11</c:v>
                </c:pt>
                <c:pt idx="36">
                  <c:v>16.11-22.11</c:v>
                </c:pt>
                <c:pt idx="37">
                  <c:v>23.11-29.11</c:v>
                </c:pt>
                <c:pt idx="38">
                  <c:v>30.11-06.12</c:v>
                </c:pt>
                <c:pt idx="39">
                  <c:v>07.12-13.12</c:v>
                </c:pt>
                <c:pt idx="40">
                  <c:v>14.12-20.12</c:v>
                </c:pt>
                <c:pt idx="41">
                  <c:v>21.12-27.12</c:v>
                </c:pt>
                <c:pt idx="42">
                  <c:v>28.12-03.01</c:v>
                </c:pt>
                <c:pt idx="43">
                  <c:v>04.01-10.01</c:v>
                </c:pt>
                <c:pt idx="44">
                  <c:v>11.01-17.01</c:v>
                </c:pt>
                <c:pt idx="45">
                  <c:v>18.01-24.01</c:v>
                </c:pt>
                <c:pt idx="46">
                  <c:v>25.01-31.01</c:v>
                </c:pt>
                <c:pt idx="47">
                  <c:v>01.02 - 07.02</c:v>
                </c:pt>
                <c:pt idx="48">
                  <c:v>08.02 - 14.02</c:v>
                </c:pt>
                <c:pt idx="49">
                  <c:v>15.02 - 21.02</c:v>
                </c:pt>
                <c:pt idx="50">
                  <c:v>22.02 - 28.02</c:v>
                </c:pt>
                <c:pt idx="51">
                  <c:v>01.03 - 07.03</c:v>
                </c:pt>
                <c:pt idx="52">
                  <c:v>08.03 - 14.03</c:v>
                </c:pt>
                <c:pt idx="53">
                  <c:v>15.03 - 21.03</c:v>
                </c:pt>
                <c:pt idx="54">
                  <c:v>22.03 - 28.03</c:v>
                </c:pt>
                <c:pt idx="55">
                  <c:v>29.03 - 04.04</c:v>
                </c:pt>
                <c:pt idx="56">
                  <c:v>05.04 - 11.04</c:v>
                </c:pt>
                <c:pt idx="57">
                  <c:v>12.04 - 18.04</c:v>
                </c:pt>
                <c:pt idx="58">
                  <c:v>19.04 - 25.04</c:v>
                </c:pt>
                <c:pt idx="59">
                  <c:v>26.04 - 02.05</c:v>
                </c:pt>
                <c:pt idx="60">
                  <c:v>03.05 - 09.05</c:v>
                </c:pt>
                <c:pt idx="61">
                  <c:v>10.05 - 16.05</c:v>
                </c:pt>
                <c:pt idx="62">
                  <c:v>17.05 - 23.05</c:v>
                </c:pt>
                <c:pt idx="63">
                  <c:v>24.05 - 30.05</c:v>
                </c:pt>
                <c:pt idx="64">
                  <c:v>31.05 - 06.06</c:v>
                </c:pt>
                <c:pt idx="65">
                  <c:v>07.06 - 13.06</c:v>
                </c:pt>
                <c:pt idx="66">
                  <c:v>14.06 - 20.06</c:v>
                </c:pt>
                <c:pt idx="67">
                  <c:v>21.06 - 27.06</c:v>
                </c:pt>
                <c:pt idx="68">
                  <c:v>28.06 - 04.07</c:v>
                </c:pt>
                <c:pt idx="69">
                  <c:v>05.07 - 11.07</c:v>
                </c:pt>
                <c:pt idx="70">
                  <c:v>12.07 - 18.07</c:v>
                </c:pt>
                <c:pt idx="71">
                  <c:v>19.07 - 25.07</c:v>
                </c:pt>
                <c:pt idx="72">
                  <c:v>26.07 - 01.08</c:v>
                </c:pt>
                <c:pt idx="73">
                  <c:v>02.08 - 08.08</c:v>
                </c:pt>
                <c:pt idx="74">
                  <c:v>09.08 - 15.08</c:v>
                </c:pt>
                <c:pt idx="75">
                  <c:v>16.08 - 22.08</c:v>
                </c:pt>
                <c:pt idx="76">
                  <c:v>23.08 - 29.08</c:v>
                </c:pt>
                <c:pt idx="77">
                  <c:v>30.08 - 05.09</c:v>
                </c:pt>
                <c:pt idx="78">
                  <c:v>06.09 - 12.09</c:v>
                </c:pt>
                <c:pt idx="79">
                  <c:v>13.09 - 19.09</c:v>
                </c:pt>
                <c:pt idx="80">
                  <c:v>20.09 - 26.09</c:v>
                </c:pt>
                <c:pt idx="81">
                  <c:v>13.09 - 19.09</c:v>
                </c:pt>
                <c:pt idx="82">
                  <c:v>20.09 - 26.09</c:v>
                </c:pt>
                <c:pt idx="83">
                  <c:v>27.09 - 03.10</c:v>
                </c:pt>
                <c:pt idx="84">
                  <c:v>04.10 - 10.10</c:v>
                </c:pt>
                <c:pt idx="85">
                  <c:v>11.10 - 17.10</c:v>
                </c:pt>
                <c:pt idx="86">
                  <c:v>18.10 - 24.10</c:v>
                </c:pt>
                <c:pt idx="87">
                  <c:v>25.10 - 31.10</c:v>
                </c:pt>
              </c:strCache>
            </c:strRef>
          </c:cat>
          <c:val>
            <c:numRef>
              <c:f>Saptamini!$D$2:$D$89</c:f>
              <c:numCache>
                <c:formatCode>General</c:formatCode>
                <c:ptCount val="88"/>
                <c:pt idx="0">
                  <c:v>0</c:v>
                </c:pt>
                <c:pt idx="1">
                  <c:v>0</c:v>
                </c:pt>
                <c:pt idx="2">
                  <c:v>11</c:v>
                </c:pt>
                <c:pt idx="3">
                  <c:v>19</c:v>
                </c:pt>
                <c:pt idx="4">
                  <c:v>64</c:v>
                </c:pt>
                <c:pt idx="5">
                  <c:v>363</c:v>
                </c:pt>
                <c:pt idx="6">
                  <c:v>438</c:v>
                </c:pt>
                <c:pt idx="7">
                  <c:v>487</c:v>
                </c:pt>
                <c:pt idx="8">
                  <c:v>576</c:v>
                </c:pt>
                <c:pt idx="9">
                  <c:v>450</c:v>
                </c:pt>
                <c:pt idx="10">
                  <c:v>1305</c:v>
                </c:pt>
                <c:pt idx="11">
                  <c:v>868</c:v>
                </c:pt>
                <c:pt idx="12">
                  <c:v>1066</c:v>
                </c:pt>
                <c:pt idx="13">
                  <c:v>985</c:v>
                </c:pt>
                <c:pt idx="14">
                  <c:v>1273</c:v>
                </c:pt>
                <c:pt idx="15">
                  <c:v>1185</c:v>
                </c:pt>
                <c:pt idx="16">
                  <c:v>1637</c:v>
                </c:pt>
                <c:pt idx="17">
                  <c:v>1949</c:v>
                </c:pt>
                <c:pt idx="18">
                  <c:v>1709</c:v>
                </c:pt>
                <c:pt idx="19">
                  <c:v>1533</c:v>
                </c:pt>
                <c:pt idx="20">
                  <c:v>1907</c:v>
                </c:pt>
                <c:pt idx="21">
                  <c:v>1484</c:v>
                </c:pt>
                <c:pt idx="22">
                  <c:v>1920</c:v>
                </c:pt>
                <c:pt idx="23">
                  <c:v>2042</c:v>
                </c:pt>
                <c:pt idx="24">
                  <c:v>2242</c:v>
                </c:pt>
                <c:pt idx="25">
                  <c:v>2679</c:v>
                </c:pt>
                <c:pt idx="26">
                  <c:v>3147</c:v>
                </c:pt>
                <c:pt idx="27">
                  <c:v>3306</c:v>
                </c:pt>
                <c:pt idx="28">
                  <c:v>3224</c:v>
                </c:pt>
                <c:pt idx="29">
                  <c:v>3113</c:v>
                </c:pt>
                <c:pt idx="30">
                  <c:v>3402</c:v>
                </c:pt>
                <c:pt idx="31">
                  <c:v>3485</c:v>
                </c:pt>
                <c:pt idx="32">
                  <c:v>4448</c:v>
                </c:pt>
                <c:pt idx="33">
                  <c:v>4022</c:v>
                </c:pt>
                <c:pt idx="34">
                  <c:v>6196</c:v>
                </c:pt>
                <c:pt idx="35">
                  <c:v>8264</c:v>
                </c:pt>
                <c:pt idx="36">
                  <c:v>8744</c:v>
                </c:pt>
                <c:pt idx="37">
                  <c:v>15070</c:v>
                </c:pt>
                <c:pt idx="38">
                  <c:v>6658</c:v>
                </c:pt>
                <c:pt idx="39">
                  <c:v>7657</c:v>
                </c:pt>
                <c:pt idx="40">
                  <c:v>9734</c:v>
                </c:pt>
                <c:pt idx="41">
                  <c:v>8769</c:v>
                </c:pt>
                <c:pt idx="42">
                  <c:v>5843</c:v>
                </c:pt>
                <c:pt idx="43">
                  <c:v>5193</c:v>
                </c:pt>
                <c:pt idx="44">
                  <c:v>4710</c:v>
                </c:pt>
                <c:pt idx="45">
                  <c:v>3798</c:v>
                </c:pt>
                <c:pt idx="46">
                  <c:v>2860</c:v>
                </c:pt>
                <c:pt idx="47">
                  <c:v>3695</c:v>
                </c:pt>
                <c:pt idx="48">
                  <c:v>3642</c:v>
                </c:pt>
                <c:pt idx="49">
                  <c:v>4466</c:v>
                </c:pt>
                <c:pt idx="50">
                  <c:v>4285</c:v>
                </c:pt>
                <c:pt idx="51">
                  <c:v>5152</c:v>
                </c:pt>
                <c:pt idx="52">
                  <c:v>6992</c:v>
                </c:pt>
                <c:pt idx="53">
                  <c:v>10041</c:v>
                </c:pt>
                <c:pt idx="54">
                  <c:v>13406</c:v>
                </c:pt>
                <c:pt idx="55">
                  <c:v>13322</c:v>
                </c:pt>
                <c:pt idx="56">
                  <c:v>7836</c:v>
                </c:pt>
                <c:pt idx="57">
                  <c:v>8308</c:v>
                </c:pt>
                <c:pt idx="58">
                  <c:v>6170</c:v>
                </c:pt>
                <c:pt idx="59">
                  <c:v>3419</c:v>
                </c:pt>
                <c:pt idx="60">
                  <c:v>2710</c:v>
                </c:pt>
                <c:pt idx="61">
                  <c:v>1323</c:v>
                </c:pt>
                <c:pt idx="62">
                  <c:v>1713</c:v>
                </c:pt>
                <c:pt idx="63">
                  <c:v>880</c:v>
                </c:pt>
                <c:pt idx="64">
                  <c:v>596</c:v>
                </c:pt>
                <c:pt idx="65">
                  <c:v>631</c:v>
                </c:pt>
                <c:pt idx="66">
                  <c:v>506</c:v>
                </c:pt>
                <c:pt idx="67">
                  <c:v>379</c:v>
                </c:pt>
                <c:pt idx="68">
                  <c:v>380</c:v>
                </c:pt>
                <c:pt idx="69">
                  <c:v>515</c:v>
                </c:pt>
                <c:pt idx="70">
                  <c:v>466</c:v>
                </c:pt>
                <c:pt idx="71">
                  <c:v>576</c:v>
                </c:pt>
                <c:pt idx="72">
                  <c:v>615</c:v>
                </c:pt>
                <c:pt idx="73">
                  <c:v>804</c:v>
                </c:pt>
                <c:pt idx="74">
                  <c:v>1118</c:v>
                </c:pt>
                <c:pt idx="75">
                  <c:v>1253</c:v>
                </c:pt>
                <c:pt idx="76">
                  <c:v>1835</c:v>
                </c:pt>
                <c:pt idx="77">
                  <c:v>2047</c:v>
                </c:pt>
                <c:pt idx="78">
                  <c:v>3598</c:v>
                </c:pt>
                <c:pt idx="79">
                  <c:v>4613</c:v>
                </c:pt>
                <c:pt idx="80">
                  <c:v>5887</c:v>
                </c:pt>
                <c:pt idx="81">
                  <c:v>4613</c:v>
                </c:pt>
                <c:pt idx="82">
                  <c:v>5887</c:v>
                </c:pt>
                <c:pt idx="83">
                  <c:v>7495</c:v>
                </c:pt>
                <c:pt idx="84">
                  <c:v>8161</c:v>
                </c:pt>
                <c:pt idx="85">
                  <c:v>7662</c:v>
                </c:pt>
                <c:pt idx="86">
                  <c:v>9692</c:v>
                </c:pt>
                <c:pt idx="87">
                  <c:v>9660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00A-4141-87D7-5EF87EDC13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067456"/>
        <c:axId val="148068992"/>
      </c:lineChart>
      <c:lineChart>
        <c:grouping val="standard"/>
        <c:varyColors val="0"/>
        <c:ser>
          <c:idx val="1"/>
          <c:order val="1"/>
          <c:tx>
            <c:strRef>
              <c:f>Saptamini!$C$1</c:f>
              <c:strCache>
                <c:ptCount val="1"/>
                <c:pt idx="0">
                  <c:v>decese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Saptamini!$A$2:$A$89</c:f>
              <c:strCache>
                <c:ptCount val="88"/>
                <c:pt idx="0">
                  <c:v>08.03-15.03</c:v>
                </c:pt>
                <c:pt idx="1">
                  <c:v>16.03-22.03</c:v>
                </c:pt>
                <c:pt idx="2">
                  <c:v>23.03.29.03</c:v>
                </c:pt>
                <c:pt idx="3">
                  <c:v>30.03-05.04</c:v>
                </c:pt>
                <c:pt idx="4">
                  <c:v>06.04-12.04</c:v>
                </c:pt>
                <c:pt idx="5">
                  <c:v>13.04-19.04</c:v>
                </c:pt>
                <c:pt idx="6">
                  <c:v>20.04-26.04</c:v>
                </c:pt>
                <c:pt idx="7">
                  <c:v>27.04-03.05</c:v>
                </c:pt>
                <c:pt idx="8">
                  <c:v>04.05-10.05</c:v>
                </c:pt>
                <c:pt idx="9">
                  <c:v>11.05 -17.05</c:v>
                </c:pt>
                <c:pt idx="10">
                  <c:v>18.05-24.05</c:v>
                </c:pt>
                <c:pt idx="11">
                  <c:v>25.05-31.05</c:v>
                </c:pt>
                <c:pt idx="12">
                  <c:v>01.06-07.06</c:v>
                </c:pt>
                <c:pt idx="13">
                  <c:v>08.06 - 14.06</c:v>
                </c:pt>
                <c:pt idx="14">
                  <c:v>15.06-21.06</c:v>
                </c:pt>
                <c:pt idx="15">
                  <c:v>22.06-28.06</c:v>
                </c:pt>
                <c:pt idx="16">
                  <c:v>29.06-05.07</c:v>
                </c:pt>
                <c:pt idx="17">
                  <c:v>06.07-12.07</c:v>
                </c:pt>
                <c:pt idx="18">
                  <c:v>13.07-19.07</c:v>
                </c:pt>
                <c:pt idx="19">
                  <c:v>20.07-26.07</c:v>
                </c:pt>
                <c:pt idx="20">
                  <c:v>27.07-02.08</c:v>
                </c:pt>
                <c:pt idx="21">
                  <c:v>03.08-09.08</c:v>
                </c:pt>
                <c:pt idx="22">
                  <c:v>10.08-16.08</c:v>
                </c:pt>
                <c:pt idx="23">
                  <c:v>17.08-23.08</c:v>
                </c:pt>
                <c:pt idx="24">
                  <c:v>24.08-30.08</c:v>
                </c:pt>
                <c:pt idx="25">
                  <c:v>31.08-06.09</c:v>
                </c:pt>
                <c:pt idx="26">
                  <c:v>07.09-13.09</c:v>
                </c:pt>
                <c:pt idx="27">
                  <c:v>14.09-20.09</c:v>
                </c:pt>
                <c:pt idx="28">
                  <c:v>21.09-27.09</c:v>
                </c:pt>
                <c:pt idx="29">
                  <c:v>28.09-04.10</c:v>
                </c:pt>
                <c:pt idx="30">
                  <c:v>05.10-11.10</c:v>
                </c:pt>
                <c:pt idx="31">
                  <c:v>12.10-18.10</c:v>
                </c:pt>
                <c:pt idx="32">
                  <c:v>19.10-25.10</c:v>
                </c:pt>
                <c:pt idx="33">
                  <c:v>26.10-01.11</c:v>
                </c:pt>
                <c:pt idx="34">
                  <c:v>02.11-08.11</c:v>
                </c:pt>
                <c:pt idx="35">
                  <c:v>09.11-15.11</c:v>
                </c:pt>
                <c:pt idx="36">
                  <c:v>16.11-22.11</c:v>
                </c:pt>
                <c:pt idx="37">
                  <c:v>23.11-29.11</c:v>
                </c:pt>
                <c:pt idx="38">
                  <c:v>30.11-06.12</c:v>
                </c:pt>
                <c:pt idx="39">
                  <c:v>07.12-13.12</c:v>
                </c:pt>
                <c:pt idx="40">
                  <c:v>14.12-20.12</c:v>
                </c:pt>
                <c:pt idx="41">
                  <c:v>21.12-27.12</c:v>
                </c:pt>
                <c:pt idx="42">
                  <c:v>28.12-03.01</c:v>
                </c:pt>
                <c:pt idx="43">
                  <c:v>04.01-10.01</c:v>
                </c:pt>
                <c:pt idx="44">
                  <c:v>11.01-17.01</c:v>
                </c:pt>
                <c:pt idx="45">
                  <c:v>18.01-24.01</c:v>
                </c:pt>
                <c:pt idx="46">
                  <c:v>25.01-31.01</c:v>
                </c:pt>
                <c:pt idx="47">
                  <c:v>01.02 - 07.02</c:v>
                </c:pt>
                <c:pt idx="48">
                  <c:v>08.02 - 14.02</c:v>
                </c:pt>
                <c:pt idx="49">
                  <c:v>15.02 - 21.02</c:v>
                </c:pt>
                <c:pt idx="50">
                  <c:v>22.02 - 28.02</c:v>
                </c:pt>
                <c:pt idx="51">
                  <c:v>01.03 - 07.03</c:v>
                </c:pt>
                <c:pt idx="52">
                  <c:v>08.03 - 14.03</c:v>
                </c:pt>
                <c:pt idx="53">
                  <c:v>15.03 - 21.03</c:v>
                </c:pt>
                <c:pt idx="54">
                  <c:v>22.03 - 28.03</c:v>
                </c:pt>
                <c:pt idx="55">
                  <c:v>29.03 - 04.04</c:v>
                </c:pt>
                <c:pt idx="56">
                  <c:v>05.04 - 11.04</c:v>
                </c:pt>
                <c:pt idx="57">
                  <c:v>12.04 - 18.04</c:v>
                </c:pt>
                <c:pt idx="58">
                  <c:v>19.04 - 25.04</c:v>
                </c:pt>
                <c:pt idx="59">
                  <c:v>26.04 - 02.05</c:v>
                </c:pt>
                <c:pt idx="60">
                  <c:v>03.05 - 09.05</c:v>
                </c:pt>
                <c:pt idx="61">
                  <c:v>10.05 - 16.05</c:v>
                </c:pt>
                <c:pt idx="62">
                  <c:v>17.05 - 23.05</c:v>
                </c:pt>
                <c:pt idx="63">
                  <c:v>24.05 - 30.05</c:v>
                </c:pt>
                <c:pt idx="64">
                  <c:v>31.05 - 06.06</c:v>
                </c:pt>
                <c:pt idx="65">
                  <c:v>07.06 - 13.06</c:v>
                </c:pt>
                <c:pt idx="66">
                  <c:v>14.06 - 20.06</c:v>
                </c:pt>
                <c:pt idx="67">
                  <c:v>21.06 - 27.06</c:v>
                </c:pt>
                <c:pt idx="68">
                  <c:v>28.06 - 04.07</c:v>
                </c:pt>
                <c:pt idx="69">
                  <c:v>05.07 - 11.07</c:v>
                </c:pt>
                <c:pt idx="70">
                  <c:v>12.07 - 18.07</c:v>
                </c:pt>
                <c:pt idx="71">
                  <c:v>19.07 - 25.07</c:v>
                </c:pt>
                <c:pt idx="72">
                  <c:v>26.07 - 01.08</c:v>
                </c:pt>
                <c:pt idx="73">
                  <c:v>02.08 - 08.08</c:v>
                </c:pt>
                <c:pt idx="74">
                  <c:v>09.08 - 15.08</c:v>
                </c:pt>
                <c:pt idx="75">
                  <c:v>16.08 - 22.08</c:v>
                </c:pt>
                <c:pt idx="76">
                  <c:v>23.08 - 29.08</c:v>
                </c:pt>
                <c:pt idx="77">
                  <c:v>30.08 - 05.09</c:v>
                </c:pt>
                <c:pt idx="78">
                  <c:v>06.09 - 12.09</c:v>
                </c:pt>
                <c:pt idx="79">
                  <c:v>13.09 - 19.09</c:v>
                </c:pt>
                <c:pt idx="80">
                  <c:v>20.09 - 26.09</c:v>
                </c:pt>
                <c:pt idx="81">
                  <c:v>13.09 - 19.09</c:v>
                </c:pt>
                <c:pt idx="82">
                  <c:v>20.09 - 26.09</c:v>
                </c:pt>
                <c:pt idx="83">
                  <c:v>27.09 - 03.10</c:v>
                </c:pt>
                <c:pt idx="84">
                  <c:v>04.10 - 10.10</c:v>
                </c:pt>
                <c:pt idx="85">
                  <c:v>11.10 - 17.10</c:v>
                </c:pt>
                <c:pt idx="86">
                  <c:v>18.10 - 24.10</c:v>
                </c:pt>
                <c:pt idx="87">
                  <c:v>25.10 - 31.10</c:v>
                </c:pt>
              </c:strCache>
            </c:strRef>
          </c:cat>
          <c:val>
            <c:numRef>
              <c:f>Saptamini!$C$2:$C$89</c:f>
              <c:numCache>
                <c:formatCode>General</c:formatCode>
                <c:ptCount val="88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15</c:v>
                </c:pt>
                <c:pt idx="4">
                  <c:v>16</c:v>
                </c:pt>
                <c:pt idx="5">
                  <c:v>35</c:v>
                </c:pt>
                <c:pt idx="6">
                  <c:v>30</c:v>
                </c:pt>
                <c:pt idx="7">
                  <c:v>28</c:v>
                </c:pt>
                <c:pt idx="8">
                  <c:v>41</c:v>
                </c:pt>
                <c:pt idx="9">
                  <c:v>42</c:v>
                </c:pt>
                <c:pt idx="10">
                  <c:v>39</c:v>
                </c:pt>
                <c:pt idx="11">
                  <c:v>45</c:v>
                </c:pt>
                <c:pt idx="12">
                  <c:v>46</c:v>
                </c:pt>
                <c:pt idx="13">
                  <c:v>65</c:v>
                </c:pt>
                <c:pt idx="14">
                  <c:v>67</c:v>
                </c:pt>
                <c:pt idx="15">
                  <c:v>57</c:v>
                </c:pt>
                <c:pt idx="16">
                  <c:v>52</c:v>
                </c:pt>
                <c:pt idx="17">
                  <c:v>60</c:v>
                </c:pt>
                <c:pt idx="18">
                  <c:v>42</c:v>
                </c:pt>
                <c:pt idx="19">
                  <c:v>51</c:v>
                </c:pt>
                <c:pt idx="20">
                  <c:v>55</c:v>
                </c:pt>
                <c:pt idx="21">
                  <c:v>55</c:v>
                </c:pt>
                <c:pt idx="22">
                  <c:v>52</c:v>
                </c:pt>
                <c:pt idx="23">
                  <c:v>44</c:v>
                </c:pt>
                <c:pt idx="24">
                  <c:v>51</c:v>
                </c:pt>
                <c:pt idx="25">
                  <c:v>71</c:v>
                </c:pt>
                <c:pt idx="26">
                  <c:v>60</c:v>
                </c:pt>
                <c:pt idx="27">
                  <c:v>80</c:v>
                </c:pt>
                <c:pt idx="28">
                  <c:v>84</c:v>
                </c:pt>
                <c:pt idx="29">
                  <c:v>79</c:v>
                </c:pt>
                <c:pt idx="30">
                  <c:v>95</c:v>
                </c:pt>
                <c:pt idx="31">
                  <c:v>123</c:v>
                </c:pt>
                <c:pt idx="32">
                  <c:v>102</c:v>
                </c:pt>
                <c:pt idx="33">
                  <c:v>114</c:v>
                </c:pt>
                <c:pt idx="34">
                  <c:v>93</c:v>
                </c:pt>
                <c:pt idx="35">
                  <c:v>126</c:v>
                </c:pt>
                <c:pt idx="36">
                  <c:v>130</c:v>
                </c:pt>
                <c:pt idx="37">
                  <c:v>141</c:v>
                </c:pt>
                <c:pt idx="38">
                  <c:v>129</c:v>
                </c:pt>
                <c:pt idx="39">
                  <c:v>150</c:v>
                </c:pt>
                <c:pt idx="40">
                  <c:v>180</c:v>
                </c:pt>
                <c:pt idx="41">
                  <c:v>139</c:v>
                </c:pt>
                <c:pt idx="42">
                  <c:v>147</c:v>
                </c:pt>
                <c:pt idx="43">
                  <c:v>102</c:v>
                </c:pt>
                <c:pt idx="44">
                  <c:v>111</c:v>
                </c:pt>
                <c:pt idx="45">
                  <c:v>111</c:v>
                </c:pt>
                <c:pt idx="46">
                  <c:v>77</c:v>
                </c:pt>
                <c:pt idx="47">
                  <c:v>105</c:v>
                </c:pt>
                <c:pt idx="48">
                  <c:v>108</c:v>
                </c:pt>
                <c:pt idx="49">
                  <c:v>129</c:v>
                </c:pt>
                <c:pt idx="50">
                  <c:v>169</c:v>
                </c:pt>
                <c:pt idx="51">
                  <c:v>162</c:v>
                </c:pt>
                <c:pt idx="52">
                  <c:v>219</c:v>
                </c:pt>
                <c:pt idx="53">
                  <c:v>229</c:v>
                </c:pt>
                <c:pt idx="54">
                  <c:v>267</c:v>
                </c:pt>
                <c:pt idx="55">
                  <c:v>309</c:v>
                </c:pt>
                <c:pt idx="56">
                  <c:v>253</c:v>
                </c:pt>
                <c:pt idx="57">
                  <c:v>183</c:v>
                </c:pt>
                <c:pt idx="58">
                  <c:v>159</c:v>
                </c:pt>
                <c:pt idx="59">
                  <c:v>108</c:v>
                </c:pt>
                <c:pt idx="60">
                  <c:v>114</c:v>
                </c:pt>
                <c:pt idx="61">
                  <c:v>75</c:v>
                </c:pt>
                <c:pt idx="62">
                  <c:v>48</c:v>
                </c:pt>
                <c:pt idx="63">
                  <c:v>29</c:v>
                </c:pt>
                <c:pt idx="64">
                  <c:v>30</c:v>
                </c:pt>
                <c:pt idx="65">
                  <c:v>20</c:v>
                </c:pt>
                <c:pt idx="66">
                  <c:v>16</c:v>
                </c:pt>
                <c:pt idx="67">
                  <c:v>14</c:v>
                </c:pt>
                <c:pt idx="68">
                  <c:v>12</c:v>
                </c:pt>
                <c:pt idx="69">
                  <c:v>13</c:v>
                </c:pt>
                <c:pt idx="70">
                  <c:v>17</c:v>
                </c:pt>
                <c:pt idx="71">
                  <c:v>18</c:v>
                </c:pt>
                <c:pt idx="72">
                  <c:v>11</c:v>
                </c:pt>
                <c:pt idx="73">
                  <c:v>27</c:v>
                </c:pt>
                <c:pt idx="74">
                  <c:v>26</c:v>
                </c:pt>
                <c:pt idx="75">
                  <c:v>55</c:v>
                </c:pt>
                <c:pt idx="76">
                  <c:v>31</c:v>
                </c:pt>
                <c:pt idx="77">
                  <c:v>42</c:v>
                </c:pt>
                <c:pt idx="78">
                  <c:v>85</c:v>
                </c:pt>
                <c:pt idx="79">
                  <c:v>74</c:v>
                </c:pt>
                <c:pt idx="80">
                  <c:v>100</c:v>
                </c:pt>
                <c:pt idx="81">
                  <c:v>74</c:v>
                </c:pt>
                <c:pt idx="82">
                  <c:v>100</c:v>
                </c:pt>
                <c:pt idx="83">
                  <c:v>159</c:v>
                </c:pt>
                <c:pt idx="84">
                  <c:v>170</c:v>
                </c:pt>
                <c:pt idx="85">
                  <c:v>217</c:v>
                </c:pt>
                <c:pt idx="86">
                  <c:v>256</c:v>
                </c:pt>
                <c:pt idx="87">
                  <c:v>293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00A-4141-87D7-5EF87EDC13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9660008"/>
        <c:axId val="539659352"/>
      </c:lineChart>
      <c:catAx>
        <c:axId val="14806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8068992"/>
        <c:crosses val="autoZero"/>
        <c:auto val="1"/>
        <c:lblAlgn val="ctr"/>
        <c:lblOffset val="100"/>
        <c:noMultiLvlLbl val="0"/>
      </c:catAx>
      <c:valAx>
        <c:axId val="1480689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GB"/>
                  <a:t>Cazuri absolut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8067456"/>
        <c:crosses val="autoZero"/>
        <c:crossBetween val="between"/>
      </c:valAx>
      <c:valAx>
        <c:axId val="53965935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39660008"/>
        <c:crosses val="max"/>
        <c:crossBetween val="between"/>
      </c:valAx>
      <c:catAx>
        <c:axId val="539660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396593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cap="none" spc="20" baseline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pPr>
            <a:r>
              <a:rPr lang="en-US"/>
              <a:t>Num</a:t>
            </a:r>
            <a:r>
              <a:rPr lang="ro-RO"/>
              <a:t>ă</a:t>
            </a:r>
            <a:r>
              <a:rPr lang="en-US"/>
              <a:t>rul de </a:t>
            </a:r>
            <a:r>
              <a:rPr lang="x-none"/>
              <a:t>persoane investigate </a:t>
            </a:r>
            <a:r>
              <a:rPr lang="ro-RO"/>
              <a:t>și persoane pozitive COVID-19 (săptămânal)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cap="none" spc="20" baseline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2871514107611549E-2"/>
          <c:y val="6.2941183411762872E-2"/>
          <c:w val="0.94033509678477689"/>
          <c:h val="0.779076488131243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Saptaminal!$B$1</c:f>
              <c:strCache>
                <c:ptCount val="1"/>
                <c:pt idx="0">
                  <c:v>Total Probe investigate + Ag din 22.03.2021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Saptaminal!$A$2:$A$87</c:f>
              <c:strCache>
                <c:ptCount val="86"/>
                <c:pt idx="0">
                  <c:v>26/02-15/03</c:v>
                </c:pt>
                <c:pt idx="1">
                  <c:v>16/03-22/03</c:v>
                </c:pt>
                <c:pt idx="2">
                  <c:v>23/03-29/03</c:v>
                </c:pt>
                <c:pt idx="3">
                  <c:v>30/03-05/04</c:v>
                </c:pt>
                <c:pt idx="4">
                  <c:v>06/04-12/04</c:v>
                </c:pt>
                <c:pt idx="5">
                  <c:v>13/04-19/04</c:v>
                </c:pt>
                <c:pt idx="6">
                  <c:v>20/04-26/04</c:v>
                </c:pt>
                <c:pt idx="7">
                  <c:v>27/04-03/05</c:v>
                </c:pt>
                <c:pt idx="8">
                  <c:v>04/05-10/05</c:v>
                </c:pt>
                <c:pt idx="9">
                  <c:v>11/05-17/05</c:v>
                </c:pt>
                <c:pt idx="10">
                  <c:v>18/05-24/05</c:v>
                </c:pt>
                <c:pt idx="11">
                  <c:v>25/05-31/05</c:v>
                </c:pt>
                <c:pt idx="12">
                  <c:v>01/06-07/06</c:v>
                </c:pt>
                <c:pt idx="13">
                  <c:v>08/06-14/06</c:v>
                </c:pt>
                <c:pt idx="14">
                  <c:v>15/06-21/06</c:v>
                </c:pt>
                <c:pt idx="15">
                  <c:v>22/06-28/06</c:v>
                </c:pt>
                <c:pt idx="16">
                  <c:v>29/06-05/07</c:v>
                </c:pt>
                <c:pt idx="17">
                  <c:v>06/07-12/07</c:v>
                </c:pt>
                <c:pt idx="18">
                  <c:v>13/07-19/07</c:v>
                </c:pt>
                <c:pt idx="19">
                  <c:v>20/07-26/07</c:v>
                </c:pt>
                <c:pt idx="20">
                  <c:v>27/07-02/08</c:v>
                </c:pt>
                <c:pt idx="21">
                  <c:v>03/08-09/08</c:v>
                </c:pt>
                <c:pt idx="22">
                  <c:v>10/08-16/08</c:v>
                </c:pt>
                <c:pt idx="23">
                  <c:v>17/08-23/08</c:v>
                </c:pt>
                <c:pt idx="24">
                  <c:v>24/08-30/08</c:v>
                </c:pt>
                <c:pt idx="25">
                  <c:v>31/08-06/09</c:v>
                </c:pt>
                <c:pt idx="26">
                  <c:v>07/09-13/09</c:v>
                </c:pt>
                <c:pt idx="27">
                  <c:v>14/09-20/09</c:v>
                </c:pt>
                <c:pt idx="28">
                  <c:v>21/09-27/09</c:v>
                </c:pt>
                <c:pt idx="29">
                  <c:v>28/09-04/10</c:v>
                </c:pt>
                <c:pt idx="30">
                  <c:v>05/10-11/10</c:v>
                </c:pt>
                <c:pt idx="31">
                  <c:v>12/10-18/10</c:v>
                </c:pt>
                <c:pt idx="32">
                  <c:v>19/10-25/10</c:v>
                </c:pt>
                <c:pt idx="33">
                  <c:v>26/10-01/11</c:v>
                </c:pt>
                <c:pt idx="34">
                  <c:v>02/11-08/11</c:v>
                </c:pt>
                <c:pt idx="35">
                  <c:v>09/11-15/11</c:v>
                </c:pt>
                <c:pt idx="36">
                  <c:v>16/11-22/11</c:v>
                </c:pt>
                <c:pt idx="37">
                  <c:v>23/11-29/11</c:v>
                </c:pt>
                <c:pt idx="38">
                  <c:v>30/11-06/12</c:v>
                </c:pt>
                <c:pt idx="39">
                  <c:v>07/12-13/12</c:v>
                </c:pt>
                <c:pt idx="40">
                  <c:v>14/12-20/12</c:v>
                </c:pt>
                <c:pt idx="41">
                  <c:v>21/12-27/12</c:v>
                </c:pt>
                <c:pt idx="42">
                  <c:v>28/12-03/01</c:v>
                </c:pt>
                <c:pt idx="43">
                  <c:v>04/01-10/01</c:v>
                </c:pt>
                <c:pt idx="44">
                  <c:v>11/01-17/01</c:v>
                </c:pt>
                <c:pt idx="45">
                  <c:v>18/01-24/01</c:v>
                </c:pt>
                <c:pt idx="46">
                  <c:v>25/01-31/01</c:v>
                </c:pt>
                <c:pt idx="47">
                  <c:v>01/02-07/02</c:v>
                </c:pt>
                <c:pt idx="48">
                  <c:v>08/02-14/02</c:v>
                </c:pt>
                <c:pt idx="49">
                  <c:v>15/02-21/02</c:v>
                </c:pt>
                <c:pt idx="50">
                  <c:v>22/02-28/02</c:v>
                </c:pt>
                <c:pt idx="51">
                  <c:v>01/03-07/03</c:v>
                </c:pt>
                <c:pt idx="52">
                  <c:v>08/03-14/03</c:v>
                </c:pt>
                <c:pt idx="53">
                  <c:v>15/03-21/03</c:v>
                </c:pt>
                <c:pt idx="54">
                  <c:v>22/03-28/03</c:v>
                </c:pt>
                <c:pt idx="55">
                  <c:v>29/03-04/04</c:v>
                </c:pt>
                <c:pt idx="56">
                  <c:v>05/04-11/04</c:v>
                </c:pt>
                <c:pt idx="57">
                  <c:v>12/04-18/04</c:v>
                </c:pt>
                <c:pt idx="58">
                  <c:v>19/04-25/04</c:v>
                </c:pt>
                <c:pt idx="59">
                  <c:v>26/04-02/05</c:v>
                </c:pt>
                <c:pt idx="60">
                  <c:v>03/05-09/05</c:v>
                </c:pt>
                <c:pt idx="61">
                  <c:v>10/05-16/05</c:v>
                </c:pt>
                <c:pt idx="62">
                  <c:v>17/05-23/05</c:v>
                </c:pt>
                <c:pt idx="63">
                  <c:v>24/05-30/05</c:v>
                </c:pt>
                <c:pt idx="64">
                  <c:v>31/05-06/06</c:v>
                </c:pt>
                <c:pt idx="65">
                  <c:v>07/06-13/06</c:v>
                </c:pt>
                <c:pt idx="66">
                  <c:v>14/06-20/06</c:v>
                </c:pt>
                <c:pt idx="67">
                  <c:v>21/06-27/06</c:v>
                </c:pt>
                <c:pt idx="68">
                  <c:v>28/06-04/07</c:v>
                </c:pt>
                <c:pt idx="69">
                  <c:v>05/07-11/07</c:v>
                </c:pt>
                <c:pt idx="70">
                  <c:v>12/07-18/07</c:v>
                </c:pt>
                <c:pt idx="71">
                  <c:v>19/07-25/07</c:v>
                </c:pt>
                <c:pt idx="72">
                  <c:v>26/07-01/08</c:v>
                </c:pt>
                <c:pt idx="73">
                  <c:v>02/08-08/08</c:v>
                </c:pt>
                <c:pt idx="74">
                  <c:v>09/08-15/08</c:v>
                </c:pt>
                <c:pt idx="75">
                  <c:v>16/08-22/08</c:v>
                </c:pt>
                <c:pt idx="76">
                  <c:v>23/08-29/08</c:v>
                </c:pt>
                <c:pt idx="77">
                  <c:v>30/08-05/09</c:v>
                </c:pt>
                <c:pt idx="78">
                  <c:v>06/09-12/09</c:v>
                </c:pt>
                <c:pt idx="79">
                  <c:v>13/09-19/09</c:v>
                </c:pt>
                <c:pt idx="80">
                  <c:v>20/09-26/09</c:v>
                </c:pt>
                <c:pt idx="81">
                  <c:v>27/09-03/10</c:v>
                </c:pt>
                <c:pt idx="82">
                  <c:v>04/10-10/10</c:v>
                </c:pt>
                <c:pt idx="83">
                  <c:v>11/10-17/10</c:v>
                </c:pt>
                <c:pt idx="84">
                  <c:v>18/10-24/10</c:v>
                </c:pt>
                <c:pt idx="85">
                  <c:v>25/10-31/10</c:v>
                </c:pt>
              </c:strCache>
            </c:strRef>
          </c:cat>
          <c:val>
            <c:numRef>
              <c:f>Saptaminal!$B$2:$B$87</c:f>
              <c:numCache>
                <c:formatCode>General</c:formatCode>
                <c:ptCount val="86"/>
                <c:pt idx="0">
                  <c:v>236</c:v>
                </c:pt>
                <c:pt idx="1">
                  <c:v>556</c:v>
                </c:pt>
                <c:pt idx="2">
                  <c:v>1055</c:v>
                </c:pt>
                <c:pt idx="3">
                  <c:v>2559</c:v>
                </c:pt>
                <c:pt idx="4">
                  <c:v>3470</c:v>
                </c:pt>
                <c:pt idx="5">
                  <c:v>3887</c:v>
                </c:pt>
                <c:pt idx="6">
                  <c:v>4403</c:v>
                </c:pt>
                <c:pt idx="7">
                  <c:v>4281</c:v>
                </c:pt>
                <c:pt idx="8">
                  <c:v>5414</c:v>
                </c:pt>
                <c:pt idx="9">
                  <c:v>6177</c:v>
                </c:pt>
                <c:pt idx="10">
                  <c:v>6330</c:v>
                </c:pt>
                <c:pt idx="11">
                  <c:v>6718</c:v>
                </c:pt>
                <c:pt idx="12">
                  <c:v>7538</c:v>
                </c:pt>
                <c:pt idx="13">
                  <c:v>7331</c:v>
                </c:pt>
                <c:pt idx="14">
                  <c:v>9107</c:v>
                </c:pt>
                <c:pt idx="15">
                  <c:v>8861</c:v>
                </c:pt>
                <c:pt idx="16">
                  <c:v>7961</c:v>
                </c:pt>
                <c:pt idx="17">
                  <c:v>7204</c:v>
                </c:pt>
                <c:pt idx="18">
                  <c:v>7598</c:v>
                </c:pt>
                <c:pt idx="19">
                  <c:v>7974</c:v>
                </c:pt>
                <c:pt idx="20">
                  <c:v>9289</c:v>
                </c:pt>
                <c:pt idx="21">
                  <c:v>10190</c:v>
                </c:pt>
                <c:pt idx="22">
                  <c:v>11151</c:v>
                </c:pt>
                <c:pt idx="23">
                  <c:v>13676</c:v>
                </c:pt>
                <c:pt idx="24">
                  <c:v>12980</c:v>
                </c:pt>
                <c:pt idx="25">
                  <c:v>12894</c:v>
                </c:pt>
                <c:pt idx="26">
                  <c:v>14372</c:v>
                </c:pt>
                <c:pt idx="27">
                  <c:v>14064</c:v>
                </c:pt>
                <c:pt idx="28">
                  <c:v>14962</c:v>
                </c:pt>
                <c:pt idx="29">
                  <c:v>17787</c:v>
                </c:pt>
                <c:pt idx="30">
                  <c:v>17986</c:v>
                </c:pt>
                <c:pt idx="31">
                  <c:v>18095</c:v>
                </c:pt>
                <c:pt idx="32">
                  <c:v>18064</c:v>
                </c:pt>
                <c:pt idx="33">
                  <c:v>17770</c:v>
                </c:pt>
                <c:pt idx="34">
                  <c:v>17669</c:v>
                </c:pt>
                <c:pt idx="35">
                  <c:v>18394</c:v>
                </c:pt>
                <c:pt idx="36">
                  <c:v>19851</c:v>
                </c:pt>
                <c:pt idx="37">
                  <c:v>19739</c:v>
                </c:pt>
                <c:pt idx="38">
                  <c:v>19970</c:v>
                </c:pt>
                <c:pt idx="39">
                  <c:v>20807</c:v>
                </c:pt>
                <c:pt idx="40">
                  <c:v>20080</c:v>
                </c:pt>
                <c:pt idx="41">
                  <c:v>16176</c:v>
                </c:pt>
                <c:pt idx="42">
                  <c:v>12767</c:v>
                </c:pt>
                <c:pt idx="43">
                  <c:v>13409</c:v>
                </c:pt>
                <c:pt idx="44">
                  <c:v>16897</c:v>
                </c:pt>
                <c:pt idx="45">
                  <c:v>14547</c:v>
                </c:pt>
                <c:pt idx="46">
                  <c:v>15626</c:v>
                </c:pt>
                <c:pt idx="47">
                  <c:v>17085</c:v>
                </c:pt>
                <c:pt idx="48">
                  <c:v>19306</c:v>
                </c:pt>
                <c:pt idx="49">
                  <c:v>21069</c:v>
                </c:pt>
                <c:pt idx="50">
                  <c:v>24260</c:v>
                </c:pt>
                <c:pt idx="51">
                  <c:v>25564</c:v>
                </c:pt>
                <c:pt idx="52">
                  <c:v>24001</c:v>
                </c:pt>
                <c:pt idx="53">
                  <c:v>28130</c:v>
                </c:pt>
                <c:pt idx="54">
                  <c:v>37584</c:v>
                </c:pt>
                <c:pt idx="55">
                  <c:v>35576</c:v>
                </c:pt>
                <c:pt idx="56">
                  <c:v>33685</c:v>
                </c:pt>
                <c:pt idx="57">
                  <c:v>33670</c:v>
                </c:pt>
                <c:pt idx="58">
                  <c:v>32483</c:v>
                </c:pt>
                <c:pt idx="59">
                  <c:v>27030</c:v>
                </c:pt>
                <c:pt idx="60">
                  <c:v>24294</c:v>
                </c:pt>
                <c:pt idx="61">
                  <c:v>28353</c:v>
                </c:pt>
                <c:pt idx="62">
                  <c:v>27688</c:v>
                </c:pt>
                <c:pt idx="63">
                  <c:v>30236</c:v>
                </c:pt>
                <c:pt idx="64">
                  <c:v>31613</c:v>
                </c:pt>
                <c:pt idx="65">
                  <c:v>34053</c:v>
                </c:pt>
                <c:pt idx="66">
                  <c:v>34322</c:v>
                </c:pt>
                <c:pt idx="67">
                  <c:v>34718</c:v>
                </c:pt>
                <c:pt idx="68">
                  <c:v>33140</c:v>
                </c:pt>
                <c:pt idx="69">
                  <c:v>31351</c:v>
                </c:pt>
                <c:pt idx="70">
                  <c:v>32723</c:v>
                </c:pt>
                <c:pt idx="71">
                  <c:v>34105</c:v>
                </c:pt>
                <c:pt idx="72">
                  <c:v>36344</c:v>
                </c:pt>
                <c:pt idx="73">
                  <c:v>33779</c:v>
                </c:pt>
                <c:pt idx="74">
                  <c:v>39958</c:v>
                </c:pt>
                <c:pt idx="75">
                  <c:v>39715</c:v>
                </c:pt>
                <c:pt idx="76">
                  <c:v>35878</c:v>
                </c:pt>
                <c:pt idx="77">
                  <c:v>32227</c:v>
                </c:pt>
                <c:pt idx="78">
                  <c:v>39698</c:v>
                </c:pt>
                <c:pt idx="79">
                  <c:v>58461</c:v>
                </c:pt>
                <c:pt idx="80">
                  <c:v>55344</c:v>
                </c:pt>
                <c:pt idx="81">
                  <c:v>55922</c:v>
                </c:pt>
                <c:pt idx="82">
                  <c:v>55299</c:v>
                </c:pt>
                <c:pt idx="83">
                  <c:v>49956</c:v>
                </c:pt>
                <c:pt idx="84">
                  <c:v>59449</c:v>
                </c:pt>
                <c:pt idx="85">
                  <c:v>53346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A5-4A8F-BBF7-A8CD29DA07E8}"/>
            </c:ext>
          </c:extLst>
        </c:ser>
        <c:ser>
          <c:idx val="1"/>
          <c:order val="1"/>
          <c:tx>
            <c:strRef>
              <c:f>Saptaminal!$T$1</c:f>
              <c:strCache>
                <c:ptCount val="1"/>
                <c:pt idx="0">
                  <c:v>Probe pozitive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Saptaminal!$A$2:$A$87</c:f>
              <c:strCache>
                <c:ptCount val="86"/>
                <c:pt idx="0">
                  <c:v>26/02-15/03</c:v>
                </c:pt>
                <c:pt idx="1">
                  <c:v>16/03-22/03</c:v>
                </c:pt>
                <c:pt idx="2">
                  <c:v>23/03-29/03</c:v>
                </c:pt>
                <c:pt idx="3">
                  <c:v>30/03-05/04</c:v>
                </c:pt>
                <c:pt idx="4">
                  <c:v>06/04-12/04</c:v>
                </c:pt>
                <c:pt idx="5">
                  <c:v>13/04-19/04</c:v>
                </c:pt>
                <c:pt idx="6">
                  <c:v>20/04-26/04</c:v>
                </c:pt>
                <c:pt idx="7">
                  <c:v>27/04-03/05</c:v>
                </c:pt>
                <c:pt idx="8">
                  <c:v>04/05-10/05</c:v>
                </c:pt>
                <c:pt idx="9">
                  <c:v>11/05-17/05</c:v>
                </c:pt>
                <c:pt idx="10">
                  <c:v>18/05-24/05</c:v>
                </c:pt>
                <c:pt idx="11">
                  <c:v>25/05-31/05</c:v>
                </c:pt>
                <c:pt idx="12">
                  <c:v>01/06-07/06</c:v>
                </c:pt>
                <c:pt idx="13">
                  <c:v>08/06-14/06</c:v>
                </c:pt>
                <c:pt idx="14">
                  <c:v>15/06-21/06</c:v>
                </c:pt>
                <c:pt idx="15">
                  <c:v>22/06-28/06</c:v>
                </c:pt>
                <c:pt idx="16">
                  <c:v>29/06-05/07</c:v>
                </c:pt>
                <c:pt idx="17">
                  <c:v>06/07-12/07</c:v>
                </c:pt>
                <c:pt idx="18">
                  <c:v>13/07-19/07</c:v>
                </c:pt>
                <c:pt idx="19">
                  <c:v>20/07-26/07</c:v>
                </c:pt>
                <c:pt idx="20">
                  <c:v>27/07-02/08</c:v>
                </c:pt>
                <c:pt idx="21">
                  <c:v>03/08-09/08</c:v>
                </c:pt>
                <c:pt idx="22">
                  <c:v>10/08-16/08</c:v>
                </c:pt>
                <c:pt idx="23">
                  <c:v>17/08-23/08</c:v>
                </c:pt>
                <c:pt idx="24">
                  <c:v>24/08-30/08</c:v>
                </c:pt>
                <c:pt idx="25">
                  <c:v>31/08-06/09</c:v>
                </c:pt>
                <c:pt idx="26">
                  <c:v>07/09-13/09</c:v>
                </c:pt>
                <c:pt idx="27">
                  <c:v>14/09-20/09</c:v>
                </c:pt>
                <c:pt idx="28">
                  <c:v>21/09-27/09</c:v>
                </c:pt>
                <c:pt idx="29">
                  <c:v>28/09-04/10</c:v>
                </c:pt>
                <c:pt idx="30">
                  <c:v>05/10-11/10</c:v>
                </c:pt>
                <c:pt idx="31">
                  <c:v>12/10-18/10</c:v>
                </c:pt>
                <c:pt idx="32">
                  <c:v>19/10-25/10</c:v>
                </c:pt>
                <c:pt idx="33">
                  <c:v>26/10-01/11</c:v>
                </c:pt>
                <c:pt idx="34">
                  <c:v>02/11-08/11</c:v>
                </c:pt>
                <c:pt idx="35">
                  <c:v>09/11-15/11</c:v>
                </c:pt>
                <c:pt idx="36">
                  <c:v>16/11-22/11</c:v>
                </c:pt>
                <c:pt idx="37">
                  <c:v>23/11-29/11</c:v>
                </c:pt>
                <c:pt idx="38">
                  <c:v>30/11-06/12</c:v>
                </c:pt>
                <c:pt idx="39">
                  <c:v>07/12-13/12</c:v>
                </c:pt>
                <c:pt idx="40">
                  <c:v>14/12-20/12</c:v>
                </c:pt>
                <c:pt idx="41">
                  <c:v>21/12-27/12</c:v>
                </c:pt>
                <c:pt idx="42">
                  <c:v>28/12-03/01</c:v>
                </c:pt>
                <c:pt idx="43">
                  <c:v>04/01-10/01</c:v>
                </c:pt>
                <c:pt idx="44">
                  <c:v>11/01-17/01</c:v>
                </c:pt>
                <c:pt idx="45">
                  <c:v>18/01-24/01</c:v>
                </c:pt>
                <c:pt idx="46">
                  <c:v>25/01-31/01</c:v>
                </c:pt>
                <c:pt idx="47">
                  <c:v>01/02-07/02</c:v>
                </c:pt>
                <c:pt idx="48">
                  <c:v>08/02-14/02</c:v>
                </c:pt>
                <c:pt idx="49">
                  <c:v>15/02-21/02</c:v>
                </c:pt>
                <c:pt idx="50">
                  <c:v>22/02-28/02</c:v>
                </c:pt>
                <c:pt idx="51">
                  <c:v>01/03-07/03</c:v>
                </c:pt>
                <c:pt idx="52">
                  <c:v>08/03-14/03</c:v>
                </c:pt>
                <c:pt idx="53">
                  <c:v>15/03-21/03</c:v>
                </c:pt>
                <c:pt idx="54">
                  <c:v>22/03-28/03</c:v>
                </c:pt>
                <c:pt idx="55">
                  <c:v>29/03-04/04</c:v>
                </c:pt>
                <c:pt idx="56">
                  <c:v>05/04-11/04</c:v>
                </c:pt>
                <c:pt idx="57">
                  <c:v>12/04-18/04</c:v>
                </c:pt>
                <c:pt idx="58">
                  <c:v>19/04-25/04</c:v>
                </c:pt>
                <c:pt idx="59">
                  <c:v>26/04-02/05</c:v>
                </c:pt>
                <c:pt idx="60">
                  <c:v>03/05-09/05</c:v>
                </c:pt>
                <c:pt idx="61">
                  <c:v>10/05-16/05</c:v>
                </c:pt>
                <c:pt idx="62">
                  <c:v>17/05-23/05</c:v>
                </c:pt>
                <c:pt idx="63">
                  <c:v>24/05-30/05</c:v>
                </c:pt>
                <c:pt idx="64">
                  <c:v>31/05-06/06</c:v>
                </c:pt>
                <c:pt idx="65">
                  <c:v>07/06-13/06</c:v>
                </c:pt>
                <c:pt idx="66">
                  <c:v>14/06-20/06</c:v>
                </c:pt>
                <c:pt idx="67">
                  <c:v>21/06-27/06</c:v>
                </c:pt>
                <c:pt idx="68">
                  <c:v>28/06-04/07</c:v>
                </c:pt>
                <c:pt idx="69">
                  <c:v>05/07-11/07</c:v>
                </c:pt>
                <c:pt idx="70">
                  <c:v>12/07-18/07</c:v>
                </c:pt>
                <c:pt idx="71">
                  <c:v>19/07-25/07</c:v>
                </c:pt>
                <c:pt idx="72">
                  <c:v>26/07-01/08</c:v>
                </c:pt>
                <c:pt idx="73">
                  <c:v>02/08-08/08</c:v>
                </c:pt>
                <c:pt idx="74">
                  <c:v>09/08-15/08</c:v>
                </c:pt>
                <c:pt idx="75">
                  <c:v>16/08-22/08</c:v>
                </c:pt>
                <c:pt idx="76">
                  <c:v>23/08-29/08</c:v>
                </c:pt>
                <c:pt idx="77">
                  <c:v>30/08-05/09</c:v>
                </c:pt>
                <c:pt idx="78">
                  <c:v>06/09-12/09</c:v>
                </c:pt>
                <c:pt idx="79">
                  <c:v>13/09-19/09</c:v>
                </c:pt>
                <c:pt idx="80">
                  <c:v>20/09-26/09</c:v>
                </c:pt>
                <c:pt idx="81">
                  <c:v>27/09-03/10</c:v>
                </c:pt>
                <c:pt idx="82">
                  <c:v>04/10-10/10</c:v>
                </c:pt>
                <c:pt idx="83">
                  <c:v>11/10-17/10</c:v>
                </c:pt>
                <c:pt idx="84">
                  <c:v>18/10-24/10</c:v>
                </c:pt>
                <c:pt idx="85">
                  <c:v>25/10-31/10</c:v>
                </c:pt>
              </c:strCache>
            </c:strRef>
          </c:cat>
          <c:val>
            <c:numRef>
              <c:f>Saptaminal!$T$2:$T$87</c:f>
              <c:numCache>
                <c:formatCode>General</c:formatCode>
                <c:ptCount val="86"/>
                <c:pt idx="0">
                  <c:v>23</c:v>
                </c:pt>
                <c:pt idx="1">
                  <c:v>71</c:v>
                </c:pt>
                <c:pt idx="2">
                  <c:v>169</c:v>
                </c:pt>
                <c:pt idx="3">
                  <c:v>601</c:v>
                </c:pt>
                <c:pt idx="4">
                  <c:v>798</c:v>
                </c:pt>
                <c:pt idx="5">
                  <c:v>810</c:v>
                </c:pt>
                <c:pt idx="6">
                  <c:v>936</c:v>
                </c:pt>
                <c:pt idx="7">
                  <c:v>713</c:v>
                </c:pt>
                <c:pt idx="8">
                  <c:v>806</c:v>
                </c:pt>
                <c:pt idx="9">
                  <c:v>1133</c:v>
                </c:pt>
                <c:pt idx="10">
                  <c:v>1033</c:v>
                </c:pt>
                <c:pt idx="11">
                  <c:v>1158</c:v>
                </c:pt>
                <c:pt idx="12">
                  <c:v>1449</c:v>
                </c:pt>
                <c:pt idx="13">
                  <c:v>2040</c:v>
                </c:pt>
                <c:pt idx="14">
                  <c:v>2460</c:v>
                </c:pt>
                <c:pt idx="15">
                  <c:v>2050</c:v>
                </c:pt>
                <c:pt idx="16">
                  <c:v>1564</c:v>
                </c:pt>
                <c:pt idx="17">
                  <c:v>1568</c:v>
                </c:pt>
                <c:pt idx="18">
                  <c:v>1598</c:v>
                </c:pt>
                <c:pt idx="19">
                  <c:v>2054</c:v>
                </c:pt>
                <c:pt idx="20">
                  <c:v>2328</c:v>
                </c:pt>
                <c:pt idx="21">
                  <c:v>2298</c:v>
                </c:pt>
                <c:pt idx="22">
                  <c:v>2523</c:v>
                </c:pt>
                <c:pt idx="23">
                  <c:v>3295</c:v>
                </c:pt>
                <c:pt idx="24">
                  <c:v>3222</c:v>
                </c:pt>
                <c:pt idx="25">
                  <c:v>3097</c:v>
                </c:pt>
                <c:pt idx="26">
                  <c:v>3181</c:v>
                </c:pt>
                <c:pt idx="27">
                  <c:v>3618</c:v>
                </c:pt>
                <c:pt idx="28">
                  <c:v>4279</c:v>
                </c:pt>
                <c:pt idx="29">
                  <c:v>5704</c:v>
                </c:pt>
                <c:pt idx="30">
                  <c:v>5572</c:v>
                </c:pt>
                <c:pt idx="31">
                  <c:v>4899</c:v>
                </c:pt>
                <c:pt idx="32">
                  <c:v>4453</c:v>
                </c:pt>
                <c:pt idx="33">
                  <c:v>5079</c:v>
                </c:pt>
                <c:pt idx="34">
                  <c:v>5764</c:v>
                </c:pt>
                <c:pt idx="35">
                  <c:v>6933</c:v>
                </c:pt>
                <c:pt idx="36">
                  <c:v>8662</c:v>
                </c:pt>
                <c:pt idx="37">
                  <c:v>9076</c:v>
                </c:pt>
                <c:pt idx="38">
                  <c:v>9348</c:v>
                </c:pt>
                <c:pt idx="39">
                  <c:v>10153</c:v>
                </c:pt>
                <c:pt idx="40">
                  <c:v>8689</c:v>
                </c:pt>
                <c:pt idx="41">
                  <c:v>6148</c:v>
                </c:pt>
                <c:pt idx="42">
                  <c:v>4518</c:v>
                </c:pt>
                <c:pt idx="43">
                  <c:v>3518</c:v>
                </c:pt>
                <c:pt idx="44">
                  <c:v>3463</c:v>
                </c:pt>
                <c:pt idx="45">
                  <c:v>3348</c:v>
                </c:pt>
                <c:pt idx="46">
                  <c:v>3602</c:v>
                </c:pt>
                <c:pt idx="47">
                  <c:v>4765</c:v>
                </c:pt>
                <c:pt idx="48">
                  <c:v>5617</c:v>
                </c:pt>
                <c:pt idx="49">
                  <c:v>6566</c:v>
                </c:pt>
                <c:pt idx="50">
                  <c:v>8701</c:v>
                </c:pt>
                <c:pt idx="51">
                  <c:v>9799</c:v>
                </c:pt>
                <c:pt idx="52">
                  <c:v>9211</c:v>
                </c:pt>
                <c:pt idx="53">
                  <c:v>10571</c:v>
                </c:pt>
                <c:pt idx="54">
                  <c:v>11487</c:v>
                </c:pt>
                <c:pt idx="55">
                  <c:v>8566</c:v>
                </c:pt>
                <c:pt idx="56">
                  <c:v>6130</c:v>
                </c:pt>
                <c:pt idx="57">
                  <c:v>4680</c:v>
                </c:pt>
                <c:pt idx="58">
                  <c:v>3242</c:v>
                </c:pt>
                <c:pt idx="59">
                  <c:v>2196</c:v>
                </c:pt>
                <c:pt idx="60">
                  <c:v>1414</c:v>
                </c:pt>
                <c:pt idx="61">
                  <c:v>1096</c:v>
                </c:pt>
                <c:pt idx="62">
                  <c:v>831</c:v>
                </c:pt>
                <c:pt idx="63">
                  <c:v>469</c:v>
                </c:pt>
                <c:pt idx="64">
                  <c:v>308</c:v>
                </c:pt>
                <c:pt idx="65">
                  <c:v>344</c:v>
                </c:pt>
                <c:pt idx="66">
                  <c:v>343</c:v>
                </c:pt>
                <c:pt idx="67">
                  <c:v>419</c:v>
                </c:pt>
                <c:pt idx="68">
                  <c:v>411</c:v>
                </c:pt>
                <c:pt idx="69">
                  <c:v>497</c:v>
                </c:pt>
                <c:pt idx="70">
                  <c:v>479</c:v>
                </c:pt>
                <c:pt idx="71">
                  <c:v>678</c:v>
                </c:pt>
                <c:pt idx="72">
                  <c:v>925</c:v>
                </c:pt>
                <c:pt idx="73">
                  <c:v>1081</c:v>
                </c:pt>
                <c:pt idx="74">
                  <c:v>1414</c:v>
                </c:pt>
                <c:pt idx="75">
                  <c:v>2388</c:v>
                </c:pt>
                <c:pt idx="76">
                  <c:v>2556</c:v>
                </c:pt>
                <c:pt idx="77">
                  <c:v>3231</c:v>
                </c:pt>
                <c:pt idx="78">
                  <c:v>4593</c:v>
                </c:pt>
                <c:pt idx="79">
                  <c:v>6888</c:v>
                </c:pt>
                <c:pt idx="80">
                  <c:v>7325</c:v>
                </c:pt>
                <c:pt idx="81">
                  <c:v>8207</c:v>
                </c:pt>
                <c:pt idx="82">
                  <c:v>9415</c:v>
                </c:pt>
                <c:pt idx="83">
                  <c:v>9882</c:v>
                </c:pt>
                <c:pt idx="84">
                  <c:v>11471</c:v>
                </c:pt>
                <c:pt idx="85">
                  <c:v>9768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A5-4A8F-BBF7-A8CD29DA07E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9"/>
        <c:axId val="407444872"/>
        <c:axId val="407439776"/>
      </c:barChart>
      <c:lineChart>
        <c:grouping val="standard"/>
        <c:varyColors val="0"/>
        <c:ser>
          <c:idx val="3"/>
          <c:order val="3"/>
          <c:tx>
            <c:strRef>
              <c:f>Saptaminal!$AN$1</c:f>
              <c:strCache>
                <c:ptCount val="1"/>
                <c:pt idx="0">
                  <c:v>Total probe investigate pînă la 21.03.2021</c:v>
                </c:pt>
              </c:strCache>
            </c:strRef>
          </c:tx>
          <c:spPr>
            <a:ln w="158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val>
            <c:numRef>
              <c:f>Saptaminal!$AN$2:$AN$55</c:f>
              <c:numCache>
                <c:formatCode>General</c:formatCode>
                <c:ptCount val="54"/>
                <c:pt idx="0">
                  <c:v>237</c:v>
                </c:pt>
                <c:pt idx="1">
                  <c:v>575</c:v>
                </c:pt>
                <c:pt idx="2">
                  <c:v>1177</c:v>
                </c:pt>
                <c:pt idx="3">
                  <c:v>2768</c:v>
                </c:pt>
                <c:pt idx="4">
                  <c:v>3896</c:v>
                </c:pt>
                <c:pt idx="5">
                  <c:v>4758</c:v>
                </c:pt>
                <c:pt idx="6">
                  <c:v>5388</c:v>
                </c:pt>
                <c:pt idx="7">
                  <c:v>5491</c:v>
                </c:pt>
                <c:pt idx="8">
                  <c:v>6845</c:v>
                </c:pt>
                <c:pt idx="9">
                  <c:v>7656</c:v>
                </c:pt>
                <c:pt idx="10">
                  <c:v>7790</c:v>
                </c:pt>
                <c:pt idx="11">
                  <c:v>8250</c:v>
                </c:pt>
                <c:pt idx="12">
                  <c:v>9324</c:v>
                </c:pt>
                <c:pt idx="13">
                  <c:v>9285</c:v>
                </c:pt>
                <c:pt idx="14">
                  <c:v>11421</c:v>
                </c:pt>
                <c:pt idx="15">
                  <c:v>11577</c:v>
                </c:pt>
                <c:pt idx="16">
                  <c:v>11093</c:v>
                </c:pt>
                <c:pt idx="17">
                  <c:v>10804</c:v>
                </c:pt>
                <c:pt idx="18">
                  <c:v>10740</c:v>
                </c:pt>
                <c:pt idx="19">
                  <c:v>11126</c:v>
                </c:pt>
                <c:pt idx="20">
                  <c:v>12302</c:v>
                </c:pt>
                <c:pt idx="21">
                  <c:v>13403</c:v>
                </c:pt>
                <c:pt idx="22">
                  <c:v>14283</c:v>
                </c:pt>
                <c:pt idx="23">
                  <c:v>17223</c:v>
                </c:pt>
                <c:pt idx="24">
                  <c:v>15805</c:v>
                </c:pt>
                <c:pt idx="25">
                  <c:v>14228</c:v>
                </c:pt>
                <c:pt idx="26">
                  <c:v>15795</c:v>
                </c:pt>
                <c:pt idx="27">
                  <c:v>15789</c:v>
                </c:pt>
                <c:pt idx="28">
                  <c:v>16342</c:v>
                </c:pt>
                <c:pt idx="29">
                  <c:v>19410</c:v>
                </c:pt>
                <c:pt idx="30">
                  <c:v>19915</c:v>
                </c:pt>
                <c:pt idx="31">
                  <c:v>20394</c:v>
                </c:pt>
                <c:pt idx="32">
                  <c:v>20323</c:v>
                </c:pt>
                <c:pt idx="33">
                  <c:v>19895</c:v>
                </c:pt>
                <c:pt idx="34">
                  <c:v>19678</c:v>
                </c:pt>
                <c:pt idx="35">
                  <c:v>20698</c:v>
                </c:pt>
                <c:pt idx="36">
                  <c:v>22160</c:v>
                </c:pt>
                <c:pt idx="37">
                  <c:v>22019</c:v>
                </c:pt>
                <c:pt idx="38">
                  <c:v>22366</c:v>
                </c:pt>
                <c:pt idx="39">
                  <c:v>23191</c:v>
                </c:pt>
                <c:pt idx="40">
                  <c:v>22507</c:v>
                </c:pt>
                <c:pt idx="41">
                  <c:v>18443</c:v>
                </c:pt>
                <c:pt idx="42">
                  <c:v>14968</c:v>
                </c:pt>
                <c:pt idx="43">
                  <c:v>15193</c:v>
                </c:pt>
                <c:pt idx="44">
                  <c:v>18760</c:v>
                </c:pt>
                <c:pt idx="45">
                  <c:v>15943</c:v>
                </c:pt>
                <c:pt idx="46">
                  <c:v>16944</c:v>
                </c:pt>
                <c:pt idx="47">
                  <c:v>18750</c:v>
                </c:pt>
                <c:pt idx="48">
                  <c:v>21194</c:v>
                </c:pt>
                <c:pt idx="49">
                  <c:v>23077</c:v>
                </c:pt>
                <c:pt idx="50">
                  <c:v>26391</c:v>
                </c:pt>
                <c:pt idx="51">
                  <c:v>27914</c:v>
                </c:pt>
                <c:pt idx="52">
                  <c:v>26259</c:v>
                </c:pt>
                <c:pt idx="53">
                  <c:v>30580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1A5-4A8F-BBF7-A8CD29DA07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7444872"/>
        <c:axId val="407439776"/>
      </c:lineChart>
      <c:lineChart>
        <c:grouping val="standard"/>
        <c:varyColors val="0"/>
        <c:ser>
          <c:idx val="2"/>
          <c:order val="2"/>
          <c:tx>
            <c:strRef>
              <c:f>Saptaminal!$AM$1</c:f>
              <c:strCache>
                <c:ptCount val="1"/>
                <c:pt idx="0">
                  <c:v>% pozitive</c:v>
                </c:pt>
              </c:strCache>
            </c:strRef>
          </c:tx>
          <c:spPr>
            <a:ln w="31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Saptaminal!$AM$2:$AM$87</c:f>
              <c:numCache>
                <c:formatCode>0%</c:formatCode>
                <c:ptCount val="86"/>
                <c:pt idx="0">
                  <c:v>9.7457627118644072E-2</c:v>
                </c:pt>
                <c:pt idx="1">
                  <c:v>0.12769784172661872</c:v>
                </c:pt>
                <c:pt idx="2">
                  <c:v>0.16018957345971563</c:v>
                </c:pt>
                <c:pt idx="3">
                  <c:v>0.23485736615865571</c:v>
                </c:pt>
                <c:pt idx="4">
                  <c:v>0.22997118155619597</c:v>
                </c:pt>
                <c:pt idx="5">
                  <c:v>0.20838693079495754</c:v>
                </c:pt>
                <c:pt idx="6">
                  <c:v>0.21258233022938905</c:v>
                </c:pt>
                <c:pt idx="7">
                  <c:v>0.16654987152534453</c:v>
                </c:pt>
                <c:pt idx="8">
                  <c:v>0.14887329146656816</c:v>
                </c:pt>
                <c:pt idx="9">
                  <c:v>0.18342237332038205</c:v>
                </c:pt>
                <c:pt idx="10">
                  <c:v>0.1631911532385466</c:v>
                </c:pt>
                <c:pt idx="11">
                  <c:v>0.17237272997916048</c:v>
                </c:pt>
                <c:pt idx="12">
                  <c:v>0.19222605465640755</c:v>
                </c:pt>
                <c:pt idx="13">
                  <c:v>0.27827035875051154</c:v>
                </c:pt>
                <c:pt idx="14">
                  <c:v>0.27012188426485123</c:v>
                </c:pt>
                <c:pt idx="15">
                  <c:v>0.23135086333370952</c:v>
                </c:pt>
                <c:pt idx="16">
                  <c:v>0.19645773144077378</c:v>
                </c:pt>
                <c:pt idx="17">
                  <c:v>0.21765685730149917</c:v>
                </c:pt>
                <c:pt idx="18">
                  <c:v>0.21031850486970255</c:v>
                </c:pt>
                <c:pt idx="19">
                  <c:v>0.25758715826435918</c:v>
                </c:pt>
                <c:pt idx="20">
                  <c:v>0.25061901173430939</c:v>
                </c:pt>
                <c:pt idx="21">
                  <c:v>0.22551521099116781</c:v>
                </c:pt>
                <c:pt idx="22">
                  <c:v>0.22625773473231101</c:v>
                </c:pt>
                <c:pt idx="23">
                  <c:v>0.24093302135127231</c:v>
                </c:pt>
                <c:pt idx="24">
                  <c:v>0.24822804314329738</c:v>
                </c:pt>
                <c:pt idx="25">
                  <c:v>0.24018923530324182</c:v>
                </c:pt>
                <c:pt idx="26">
                  <c:v>0.22133314778736432</c:v>
                </c:pt>
                <c:pt idx="27">
                  <c:v>0.25725255972696248</c:v>
                </c:pt>
                <c:pt idx="28">
                  <c:v>0.28599117765004678</c:v>
                </c:pt>
                <c:pt idx="29">
                  <c:v>0.32068364535897004</c:v>
                </c:pt>
                <c:pt idx="30">
                  <c:v>0.30979650839541867</c:v>
                </c:pt>
                <c:pt idx="31">
                  <c:v>0.27073777286543244</c:v>
                </c:pt>
                <c:pt idx="32">
                  <c:v>0.24651240035429584</c:v>
                </c:pt>
                <c:pt idx="33">
                  <c:v>0.28581879572312885</c:v>
                </c:pt>
                <c:pt idx="34">
                  <c:v>0.32622106514233967</c:v>
                </c:pt>
                <c:pt idx="35">
                  <c:v>0.3769163857779711</c:v>
                </c:pt>
                <c:pt idx="36">
                  <c:v>0.43635081356102967</c:v>
                </c:pt>
                <c:pt idx="37">
                  <c:v>0.45980039515679622</c:v>
                </c:pt>
                <c:pt idx="38">
                  <c:v>0.46810215322984478</c:v>
                </c:pt>
                <c:pt idx="39">
                  <c:v>0.48796078242899027</c:v>
                </c:pt>
                <c:pt idx="40">
                  <c:v>0.43271912350597608</c:v>
                </c:pt>
                <c:pt idx="41">
                  <c:v>0.38006923837784373</c:v>
                </c:pt>
                <c:pt idx="42">
                  <c:v>0.35388109971019033</c:v>
                </c:pt>
                <c:pt idx="43">
                  <c:v>0.26236110075322544</c:v>
                </c:pt>
                <c:pt idx="44">
                  <c:v>0.20494762383855122</c:v>
                </c:pt>
                <c:pt idx="45">
                  <c:v>0.23015054650443389</c:v>
                </c:pt>
                <c:pt idx="46">
                  <c:v>0.23051324715218227</c:v>
                </c:pt>
                <c:pt idx="47">
                  <c:v>0.27889961954931225</c:v>
                </c:pt>
                <c:pt idx="48">
                  <c:v>0.29094581995234642</c:v>
                </c:pt>
                <c:pt idx="49">
                  <c:v>0.31164269780245857</c:v>
                </c:pt>
                <c:pt idx="50">
                  <c:v>0.35865622423742788</c:v>
                </c:pt>
                <c:pt idx="51">
                  <c:v>0.38331247066186824</c:v>
                </c:pt>
                <c:pt idx="52">
                  <c:v>0.38377567601349943</c:v>
                </c:pt>
                <c:pt idx="53">
                  <c:v>0.3757909704941344</c:v>
                </c:pt>
                <c:pt idx="54">
                  <c:v>0.30563537675606639</c:v>
                </c:pt>
                <c:pt idx="55">
                  <c:v>0.24078030132673714</c:v>
                </c:pt>
                <c:pt idx="56">
                  <c:v>0.1819801098411756</c:v>
                </c:pt>
                <c:pt idx="57">
                  <c:v>0.138996138996139</c:v>
                </c:pt>
                <c:pt idx="58">
                  <c:v>9.9806052396638242E-2</c:v>
                </c:pt>
                <c:pt idx="59">
                  <c:v>8.1243063263041065E-2</c:v>
                </c:pt>
                <c:pt idx="60">
                  <c:v>5.8203671688482755E-2</c:v>
                </c:pt>
                <c:pt idx="61">
                  <c:v>3.8655521461573729E-2</c:v>
                </c:pt>
                <c:pt idx="62">
                  <c:v>3.0013002022536837E-2</c:v>
                </c:pt>
                <c:pt idx="63">
                  <c:v>1.5511311019976187E-2</c:v>
                </c:pt>
                <c:pt idx="64">
                  <c:v>9.7428273178755583E-3</c:v>
                </c:pt>
                <c:pt idx="65">
                  <c:v>1.0101899979443808E-2</c:v>
                </c:pt>
                <c:pt idx="66">
                  <c:v>9.9935901171260416E-3</c:v>
                </c:pt>
                <c:pt idx="67">
                  <c:v>1.2068667549974077E-2</c:v>
                </c:pt>
                <c:pt idx="68">
                  <c:v>1.24019312009656E-2</c:v>
                </c:pt>
                <c:pt idx="69">
                  <c:v>1.585276386718127E-2</c:v>
                </c:pt>
                <c:pt idx="70">
                  <c:v>1.4638022186229869E-2</c:v>
                </c:pt>
                <c:pt idx="71">
                  <c:v>1.9879783023017152E-2</c:v>
                </c:pt>
                <c:pt idx="72">
                  <c:v>2.5451243671582656E-2</c:v>
                </c:pt>
                <c:pt idx="73">
                  <c:v>3.2002131501820658E-2</c:v>
                </c:pt>
                <c:pt idx="74">
                  <c:v>3.538715651434006E-2</c:v>
                </c:pt>
                <c:pt idx="75">
                  <c:v>6.0128414956565526E-2</c:v>
                </c:pt>
                <c:pt idx="76">
                  <c:v>7.1241429288143157E-2</c:v>
                </c:pt>
                <c:pt idx="77">
                  <c:v>0.10025754801874205</c:v>
                </c:pt>
                <c:pt idx="78">
                  <c:v>0.11569852385510605</c:v>
                </c:pt>
                <c:pt idx="79">
                  <c:v>0.11782213783548007</c:v>
                </c:pt>
                <c:pt idx="80">
                  <c:v>0.13235400404741254</c:v>
                </c:pt>
                <c:pt idx="81">
                  <c:v>0.14675798433532419</c:v>
                </c:pt>
                <c:pt idx="82">
                  <c:v>0.17025624333170583</c:v>
                </c:pt>
                <c:pt idx="83">
                  <c:v>0.19781407638722076</c:v>
                </c:pt>
                <c:pt idx="84">
                  <c:v>0.19295530622886845</c:v>
                </c:pt>
                <c:pt idx="85">
                  <c:v>0.1831065122033517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1A5-4A8F-BBF7-A8CD29DA07E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07440168"/>
        <c:axId val="407442128"/>
      </c:lineChart>
      <c:catAx>
        <c:axId val="407444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407439776"/>
        <c:crosses val="autoZero"/>
        <c:auto val="0"/>
        <c:lblAlgn val="ctr"/>
        <c:lblOffset val="100"/>
        <c:tickLblSkip val="1"/>
        <c:noMultiLvlLbl val="1"/>
      </c:catAx>
      <c:valAx>
        <c:axId val="407439776"/>
        <c:scaling>
          <c:orientation val="minMax"/>
          <c:max val="6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407444872"/>
        <c:crossesAt val="43898"/>
        <c:crossBetween val="between"/>
      </c:valAx>
      <c:valAx>
        <c:axId val="407442128"/>
        <c:scaling>
          <c:orientation val="minMax"/>
          <c:max val="0.5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407440168"/>
        <c:crosses val="max"/>
        <c:crossBetween val="between"/>
      </c:valAx>
      <c:catAx>
        <c:axId val="407440168"/>
        <c:scaling>
          <c:orientation val="minMax"/>
        </c:scaling>
        <c:delete val="1"/>
        <c:axPos val="b"/>
        <c:majorTickMark val="out"/>
        <c:minorTickMark val="none"/>
        <c:tickLblPos val="nextTo"/>
        <c:crossAx val="4074421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>
          <a:softEdge rad="0"/>
        </a:effectLst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934798976769994E-2"/>
          <c:y val="8.2837451782192539E-2"/>
          <c:w val="0.9515716948064008"/>
          <c:h val="0.7707077068080094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FA1F-4C03-BF68-5897371C44B6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A1F-4C03-BF68-5897371C44B6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A1F-4C03-BF68-5897371C44B6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A1F-4C03-BF68-5897371C44B6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A1F-4C03-BF68-5897371C44B6}"/>
              </c:ext>
            </c:extLst>
          </c:dPt>
          <c:dPt>
            <c:idx val="3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A1F-4C03-BF68-5897371C44B6}"/>
              </c:ext>
            </c:extLst>
          </c:dPt>
          <c:dPt>
            <c:idx val="3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FA1F-4C03-BF68-5897371C44B6}"/>
              </c:ext>
            </c:extLst>
          </c:dPt>
          <c:dPt>
            <c:idx val="3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A1F-4C03-BF68-5897371C44B6}"/>
              </c:ext>
            </c:extLst>
          </c:dPt>
          <c:dPt>
            <c:idx val="36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FA1F-4C03-BF68-5897371C44B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'Cazuri 7 z'!$K$4:$K$40</c:f>
              <c:strCache>
                <c:ptCount val="37"/>
                <c:pt idx="0">
                  <c:v>Bălți</c:v>
                </c:pt>
                <c:pt idx="1">
                  <c:v>Chișinău</c:v>
                </c:pt>
                <c:pt idx="2">
                  <c:v>Dondușeni</c:v>
                </c:pt>
                <c:pt idx="3">
                  <c:v>Basarabeasca</c:v>
                </c:pt>
                <c:pt idx="4">
                  <c:v>Anenii Noi</c:v>
                </c:pt>
                <c:pt idx="5">
                  <c:v>Glodeni</c:v>
                </c:pt>
                <c:pt idx="6">
                  <c:v>Rîșcani</c:v>
                </c:pt>
                <c:pt idx="7">
                  <c:v>Criuleni</c:v>
                </c:pt>
                <c:pt idx="8">
                  <c:v>Vulcănești</c:v>
                </c:pt>
                <c:pt idx="9">
                  <c:v>Ocnița</c:v>
                </c:pt>
                <c:pt idx="10">
                  <c:v>Căușeni</c:v>
                </c:pt>
                <c:pt idx="11">
                  <c:v>Ștefan Vodă</c:v>
                </c:pt>
                <c:pt idx="12">
                  <c:v>Edineț</c:v>
                </c:pt>
                <c:pt idx="13">
                  <c:v>Ungheni</c:v>
                </c:pt>
                <c:pt idx="14">
                  <c:v>Șoldănești</c:v>
                </c:pt>
                <c:pt idx="15">
                  <c:v>Sîngerei</c:v>
                </c:pt>
                <c:pt idx="16">
                  <c:v>Soroca</c:v>
                </c:pt>
                <c:pt idx="17">
                  <c:v>Drochia</c:v>
                </c:pt>
                <c:pt idx="18">
                  <c:v>Comrat</c:v>
                </c:pt>
                <c:pt idx="19">
                  <c:v>Cimișlia</c:v>
                </c:pt>
                <c:pt idx="20">
                  <c:v>Dubăsari</c:v>
                </c:pt>
                <c:pt idx="21">
                  <c:v>Fălești</c:v>
                </c:pt>
                <c:pt idx="22">
                  <c:v>Strășeni</c:v>
                </c:pt>
                <c:pt idx="23">
                  <c:v>Briceni</c:v>
                </c:pt>
                <c:pt idx="24">
                  <c:v>Cahul</c:v>
                </c:pt>
                <c:pt idx="25">
                  <c:v>Rezina</c:v>
                </c:pt>
                <c:pt idx="26">
                  <c:v>Ialoveni</c:v>
                </c:pt>
                <c:pt idx="27">
                  <c:v>Hîncești</c:v>
                </c:pt>
                <c:pt idx="28">
                  <c:v>Orhei</c:v>
                </c:pt>
                <c:pt idx="29">
                  <c:v>Ceadîr-Lunga</c:v>
                </c:pt>
                <c:pt idx="30">
                  <c:v>Leova</c:v>
                </c:pt>
                <c:pt idx="31">
                  <c:v>Taraclia</c:v>
                </c:pt>
                <c:pt idx="32">
                  <c:v>Nisporeni</c:v>
                </c:pt>
                <c:pt idx="33">
                  <c:v>Florești</c:v>
                </c:pt>
                <c:pt idx="34">
                  <c:v>Telenești</c:v>
                </c:pt>
                <c:pt idx="35">
                  <c:v>Călărași</c:v>
                </c:pt>
                <c:pt idx="36">
                  <c:v>Cantemir</c:v>
                </c:pt>
              </c:strCache>
            </c:strRef>
          </c:cat>
          <c:val>
            <c:numRef>
              <c:f>'Cazuri 7 z'!$N$4:$N$40</c:f>
              <c:numCache>
                <c:formatCode>0</c:formatCode>
                <c:ptCount val="37"/>
                <c:pt idx="0">
                  <c:v>364.28511381574646</c:v>
                </c:pt>
                <c:pt idx="1">
                  <c:v>336.58623000315788</c:v>
                </c:pt>
                <c:pt idx="2">
                  <c:v>293.68179981139701</c:v>
                </c:pt>
                <c:pt idx="3">
                  <c:v>256.38797149313399</c:v>
                </c:pt>
                <c:pt idx="4">
                  <c:v>252.1322668982906</c:v>
                </c:pt>
                <c:pt idx="5">
                  <c:v>244.04416037187681</c:v>
                </c:pt>
                <c:pt idx="6">
                  <c:v>218.57741144277776</c:v>
                </c:pt>
                <c:pt idx="7">
                  <c:v>200.8340190513382</c:v>
                </c:pt>
                <c:pt idx="8">
                  <c:v>195</c:v>
                </c:pt>
                <c:pt idx="9">
                  <c:v>190.4649701539428</c:v>
                </c:pt>
                <c:pt idx="10">
                  <c:v>188.41838669815129</c:v>
                </c:pt>
                <c:pt idx="11">
                  <c:v>187.76741465817096</c:v>
                </c:pt>
                <c:pt idx="12">
                  <c:v>175.32176300303075</c:v>
                </c:pt>
                <c:pt idx="13">
                  <c:v>174.30514768572024</c:v>
                </c:pt>
                <c:pt idx="14">
                  <c:v>172.87309414498668</c:v>
                </c:pt>
                <c:pt idx="15">
                  <c:v>167.12338867247504</c:v>
                </c:pt>
                <c:pt idx="16">
                  <c:v>162.7865489251628</c:v>
                </c:pt>
                <c:pt idx="17">
                  <c:v>157.65568498892657</c:v>
                </c:pt>
                <c:pt idx="18">
                  <c:v>155</c:v>
                </c:pt>
                <c:pt idx="19">
                  <c:v>149.8097011903798</c:v>
                </c:pt>
                <c:pt idx="20">
                  <c:v>146.80070209031436</c:v>
                </c:pt>
                <c:pt idx="21">
                  <c:v>145.76922187001088</c:v>
                </c:pt>
                <c:pt idx="22">
                  <c:v>142.14315190976203</c:v>
                </c:pt>
                <c:pt idx="23">
                  <c:v>137.10441136977201</c:v>
                </c:pt>
                <c:pt idx="24">
                  <c:v>130.83845644169719</c:v>
                </c:pt>
                <c:pt idx="25">
                  <c:v>130.3780964797914</c:v>
                </c:pt>
                <c:pt idx="26">
                  <c:v>129.63075489659923</c:v>
                </c:pt>
                <c:pt idx="27">
                  <c:v>127.13403559752997</c:v>
                </c:pt>
                <c:pt idx="28">
                  <c:v>121.65765019542879</c:v>
                </c:pt>
                <c:pt idx="29">
                  <c:v>111</c:v>
                </c:pt>
                <c:pt idx="30">
                  <c:v>110.00132001584019</c:v>
                </c:pt>
                <c:pt idx="31" formatCode="General">
                  <c:v>110</c:v>
                </c:pt>
                <c:pt idx="32">
                  <c:v>108.97263948497853</c:v>
                </c:pt>
                <c:pt idx="33">
                  <c:v>96.822462811372233</c:v>
                </c:pt>
                <c:pt idx="34">
                  <c:v>96.079342941267626</c:v>
                </c:pt>
                <c:pt idx="35">
                  <c:v>89.123997355029758</c:v>
                </c:pt>
                <c:pt idx="36">
                  <c:v>73.867219169444184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1F-4C03-BF68-5897371C44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88735912"/>
        <c:axId val="1088736240"/>
      </c:barChart>
      <c:catAx>
        <c:axId val="1088735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088736240"/>
        <c:crosses val="autoZero"/>
        <c:auto val="1"/>
        <c:lblAlgn val="ctr"/>
        <c:lblOffset val="100"/>
        <c:noMultiLvlLbl val="0"/>
      </c:catAx>
      <c:valAx>
        <c:axId val="1088736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088735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379961377979341E-2"/>
          <c:y val="1.4007958815075716E-2"/>
          <c:w val="0.96811265289416948"/>
          <c:h val="0.873097933904441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Feminin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0-9 Ani</c:v>
                </c:pt>
                <c:pt idx="1">
                  <c:v>10 - 19 Ani</c:v>
                </c:pt>
                <c:pt idx="2">
                  <c:v>20 - 29 Ani</c:v>
                </c:pt>
                <c:pt idx="3">
                  <c:v>30 - 39 Ani</c:v>
                </c:pt>
                <c:pt idx="4">
                  <c:v>40 - 49 Ani</c:v>
                </c:pt>
                <c:pt idx="5">
                  <c:v>50 - 59 Ani</c:v>
                </c:pt>
                <c:pt idx="6">
                  <c:v>60 - 69 Ani</c:v>
                </c:pt>
                <c:pt idx="7">
                  <c:v>&gt;70 Ani</c:v>
                </c:pt>
              </c:strCache>
            </c:strRef>
          </c:cat>
          <c:val>
            <c:numRef>
              <c:f>Foaie1!$B$2:$B$9</c:f>
              <c:numCache>
                <c:formatCode>0.00%</c:formatCode>
                <c:ptCount val="8"/>
                <c:pt idx="0">
                  <c:v>1.2945121951219512E-2</c:v>
                </c:pt>
                <c:pt idx="1">
                  <c:v>2.7920731707317074E-2</c:v>
                </c:pt>
                <c:pt idx="2">
                  <c:v>5.6975609756097563E-2</c:v>
                </c:pt>
                <c:pt idx="3">
                  <c:v>9.3460365853658536E-2</c:v>
                </c:pt>
                <c:pt idx="4">
                  <c:v>9.4423780487804879E-2</c:v>
                </c:pt>
                <c:pt idx="5">
                  <c:v>0.11855182926829268</c:v>
                </c:pt>
                <c:pt idx="6">
                  <c:v>0.13162499999999999</c:v>
                </c:pt>
                <c:pt idx="7">
                  <c:v>6.9699999999999998E-2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B2-4581-BDD1-5CB52878C1E4}"/>
            </c:ext>
          </c:extLst>
        </c:ser>
        <c:ser>
          <c:idx val="1"/>
          <c:order val="1"/>
          <c:tx>
            <c:strRef>
              <c:f>Foaie1!$C$1</c:f>
              <c:strCache>
                <c:ptCount val="1"/>
                <c:pt idx="0">
                  <c:v>Masculin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0-9 Ani</c:v>
                </c:pt>
                <c:pt idx="1">
                  <c:v>10 - 19 Ani</c:v>
                </c:pt>
                <c:pt idx="2">
                  <c:v>20 - 29 Ani</c:v>
                </c:pt>
                <c:pt idx="3">
                  <c:v>30 - 39 Ani</c:v>
                </c:pt>
                <c:pt idx="4">
                  <c:v>40 - 49 Ani</c:v>
                </c:pt>
                <c:pt idx="5">
                  <c:v>50 - 59 Ani</c:v>
                </c:pt>
                <c:pt idx="6">
                  <c:v>60 - 69 Ani</c:v>
                </c:pt>
                <c:pt idx="7">
                  <c:v>&gt;70 Ani</c:v>
                </c:pt>
              </c:strCache>
            </c:strRef>
          </c:cat>
          <c:val>
            <c:numRef>
              <c:f>Foaie1!$C$2:$C$9</c:f>
              <c:numCache>
                <c:formatCode>0.00%</c:formatCode>
                <c:ptCount val="8"/>
                <c:pt idx="0">
                  <c:v>1.4503048780487806E-2</c:v>
                </c:pt>
                <c:pt idx="1">
                  <c:v>2.6667682926829268E-2</c:v>
                </c:pt>
                <c:pt idx="2">
                  <c:v>4.329573170731707E-2</c:v>
                </c:pt>
                <c:pt idx="3">
                  <c:v>7.1509146341463409E-2</c:v>
                </c:pt>
                <c:pt idx="4">
                  <c:v>6.3582317073170733E-2</c:v>
                </c:pt>
                <c:pt idx="5">
                  <c:v>7.3295731707317069E-2</c:v>
                </c:pt>
                <c:pt idx="6">
                  <c:v>8.5073170731707323E-2</c:v>
                </c:pt>
                <c:pt idx="7">
                  <c:v>4.6300000000000001E-2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B2-4581-BDD1-5CB52878C1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196479"/>
        <c:axId val="155481983"/>
      </c:barChart>
      <c:catAx>
        <c:axId val="13119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5481983"/>
        <c:crosses val="autoZero"/>
        <c:auto val="1"/>
        <c:lblAlgn val="ctr"/>
        <c:lblOffset val="100"/>
        <c:noMultiLvlLbl val="0"/>
      </c:catAx>
      <c:valAx>
        <c:axId val="155481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1196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Cazuri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D9-2547-B5DE-DE52B03828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2D9-2547-B5DE-DE52B03828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2D9-2547-B5DE-DE52B03828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2D9-2547-B5DE-DE52B03828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&lt; 1 an</c:v>
                </c:pt>
                <c:pt idx="1">
                  <c:v>1-5 ani</c:v>
                </c:pt>
                <c:pt idx="2">
                  <c:v>6-10 ani</c:v>
                </c:pt>
                <c:pt idx="3">
                  <c:v>11-17 ani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1363</c:v>
                </c:pt>
                <c:pt idx="1">
                  <c:v>4061</c:v>
                </c:pt>
                <c:pt idx="2">
                  <c:v>4639</c:v>
                </c:pt>
                <c:pt idx="3">
                  <c:v>12487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4E-0446-80C7-79F957145C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Cazuri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5B-E040-ADF7-5244A7C6B8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5B-E040-ADF7-5244A7C6B8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35B-E040-ADF7-5244A7C6B8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Trimestrul I</c:v>
                </c:pt>
                <c:pt idx="1">
                  <c:v>Trimestrul II</c:v>
                </c:pt>
                <c:pt idx="2">
                  <c:v>Trimestrul III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298</c:v>
                </c:pt>
                <c:pt idx="1">
                  <c:v>486</c:v>
                </c:pt>
                <c:pt idx="2">
                  <c:v>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E8-FC4B-A661-4EFA88060B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764033793102092E-2"/>
          <c:y val="1.310614510448151E-2"/>
          <c:w val="0.96811265289416948"/>
          <c:h val="0.873097933904441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Feminin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0-9 Ani</c:v>
                </c:pt>
                <c:pt idx="1">
                  <c:v>10 - 19 Ani</c:v>
                </c:pt>
                <c:pt idx="2">
                  <c:v>20 - 29 Ani</c:v>
                </c:pt>
                <c:pt idx="3">
                  <c:v>30 - 39 Ani</c:v>
                </c:pt>
                <c:pt idx="4">
                  <c:v>40 - 49 Ani</c:v>
                </c:pt>
                <c:pt idx="5">
                  <c:v>50 - 59 Ani</c:v>
                </c:pt>
                <c:pt idx="6">
                  <c:v>60 - 69 Ani</c:v>
                </c:pt>
                <c:pt idx="7">
                  <c:v>&gt;70 Ani</c:v>
                </c:pt>
              </c:strCache>
            </c:strRef>
          </c:cat>
          <c:val>
            <c:numRef>
              <c:f>Foaie1!$B$2:$B$9</c:f>
              <c:numCache>
                <c:formatCode>0.0%</c:formatCode>
                <c:ptCount val="8"/>
                <c:pt idx="0">
                  <c:v>3.8510911424903722E-4</c:v>
                </c:pt>
                <c:pt idx="1">
                  <c:v>6.4184852374839533E-4</c:v>
                </c:pt>
                <c:pt idx="2">
                  <c:v>1.4120667522464698E-3</c:v>
                </c:pt>
                <c:pt idx="3">
                  <c:v>6.5468549422336327E-3</c:v>
                </c:pt>
                <c:pt idx="4">
                  <c:v>2.0667522464698333E-2</c:v>
                </c:pt>
                <c:pt idx="5">
                  <c:v>6.456996148908857E-2</c:v>
                </c:pt>
                <c:pt idx="6">
                  <c:v>0.18356867779204109</c:v>
                </c:pt>
                <c:pt idx="7">
                  <c:v>0.24377406931964057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AC-4980-8101-74EEC7D8A054}"/>
            </c:ext>
          </c:extLst>
        </c:ser>
        <c:ser>
          <c:idx val="1"/>
          <c:order val="1"/>
          <c:tx>
            <c:strRef>
              <c:f>Foaie1!$C$1</c:f>
              <c:strCache>
                <c:ptCount val="1"/>
                <c:pt idx="0">
                  <c:v>Masculin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3.1363674529883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CAC-4980-8101-74EEC7D8A054}"/>
                </c:ext>
              </c:extLst>
            </c:dLbl>
            <c:dLbl>
              <c:idx val="1"/>
              <c:layout>
                <c:manualLayout>
                  <c:x val="-2.3228265213931149E-3"/>
                  <c:y val="-2.0454570345576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CAC-4980-8101-74EEC7D8A054}"/>
                </c:ext>
              </c:extLst>
            </c:dLbl>
            <c:dLbl>
              <c:idx val="2"/>
              <c:layout>
                <c:manualLayout>
                  <c:x val="5.8070663034826811E-4"/>
                  <c:y val="-1.9090932322537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AC-4980-8101-74EEC7D8A054}"/>
                </c:ext>
              </c:extLst>
            </c:dLbl>
            <c:dLbl>
              <c:idx val="3"/>
              <c:layout>
                <c:manualLayout>
                  <c:x val="-2.3228265213930724E-3"/>
                  <c:y val="-2.6297809858344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8D-4B1D-83B8-41F9F5140C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0-9 Ani</c:v>
                </c:pt>
                <c:pt idx="1">
                  <c:v>10 - 19 Ani</c:v>
                </c:pt>
                <c:pt idx="2">
                  <c:v>20 - 29 Ani</c:v>
                </c:pt>
                <c:pt idx="3">
                  <c:v>30 - 39 Ani</c:v>
                </c:pt>
                <c:pt idx="4">
                  <c:v>40 - 49 Ani</c:v>
                </c:pt>
                <c:pt idx="5">
                  <c:v>50 - 59 Ani</c:v>
                </c:pt>
                <c:pt idx="6">
                  <c:v>60 - 69 Ani</c:v>
                </c:pt>
                <c:pt idx="7">
                  <c:v>&gt;70 Ani</c:v>
                </c:pt>
              </c:strCache>
            </c:strRef>
          </c:cat>
          <c:val>
            <c:numRef>
              <c:f>Foaie1!$C$2:$C$9</c:f>
              <c:numCache>
                <c:formatCode>0.0%</c:formatCode>
                <c:ptCount val="8"/>
                <c:pt idx="0">
                  <c:v>3.8510911424903722E-4</c:v>
                </c:pt>
                <c:pt idx="1">
                  <c:v>1.2836970474967908E-4</c:v>
                </c:pt>
                <c:pt idx="2">
                  <c:v>1.5404364569961489E-3</c:v>
                </c:pt>
                <c:pt idx="3">
                  <c:v>7.0603337612323491E-3</c:v>
                </c:pt>
                <c:pt idx="4">
                  <c:v>2.1052631578947368E-2</c:v>
                </c:pt>
                <c:pt idx="5">
                  <c:v>6.456996148908857E-2</c:v>
                </c:pt>
                <c:pt idx="6">
                  <c:v>0.17163029525032092</c:v>
                </c:pt>
                <c:pt idx="7">
                  <c:v>0.21206675224646984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AC-4980-8101-74EEC7D8A0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196479"/>
        <c:axId val="155481983"/>
      </c:barChart>
      <c:catAx>
        <c:axId val="13119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5481983"/>
        <c:crosses val="autoZero"/>
        <c:auto val="1"/>
        <c:lblAlgn val="ctr"/>
        <c:lblOffset val="100"/>
        <c:noMultiLvlLbl val="0"/>
      </c:catAx>
      <c:valAx>
        <c:axId val="155481983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119647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08012080"/>
        <c:axId val="808013392"/>
      </c:barChart>
      <c:catAx>
        <c:axId val="80801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08013392"/>
        <c:crosses val="autoZero"/>
        <c:auto val="1"/>
        <c:lblAlgn val="ctr"/>
        <c:lblOffset val="100"/>
        <c:noMultiLvlLbl val="0"/>
      </c:catAx>
      <c:valAx>
        <c:axId val="808013392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08012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0.1106</cdr:x>
      <cdr:y>0.77631</cdr:y>
    </cdr:from>
    <cdr:to>
      <cdr:x>0.14188</cdr:x>
      <cdr:y>0.83024</cdr:y>
    </cdr:to>
    <cdr:sp macro="" textlink="">
      <cdr:nvSpPr>
        <cdr:cNvPr id="2" name="CasetăText 1">
          <a:extLst xmlns:a="http://schemas.openxmlformats.org/drawingml/2006/main">
            <a:ext uri="{FF2B5EF4-FFF2-40B4-BE49-F238E27FC236}">
              <a16:creationId xmlns:a16="http://schemas.microsoft.com/office/drawing/2014/main" id="{932DDA03-C1D6-4D8A-80DD-5A1D22E5F745}"/>
            </a:ext>
          </a:extLst>
        </cdr:cNvPr>
        <cdr:cNvSpPr txBox="1"/>
      </cdr:nvSpPr>
      <cdr:spPr>
        <a:xfrm xmlns:a="http://schemas.openxmlformats.org/drawingml/2006/main">
          <a:off x="2393576" y="7256326"/>
          <a:ext cx="676821" cy="504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0.10094</cdr:x>
      <cdr:y>0.78357</cdr:y>
    </cdr:from>
    <cdr:to>
      <cdr:x>0.15728</cdr:x>
      <cdr:y>0.91401</cdr:y>
    </cdr:to>
    <cdr:sp macro="" textlink="">
      <cdr:nvSpPr>
        <cdr:cNvPr id="3" name="CasetăText 2">
          <a:extLst xmlns:a="http://schemas.openxmlformats.org/drawingml/2006/main">
            <a:ext uri="{FF2B5EF4-FFF2-40B4-BE49-F238E27FC236}">
              <a16:creationId xmlns:a16="http://schemas.microsoft.com/office/drawing/2014/main" id="{00C6E1BF-4ABD-4096-ADA1-2F72DEA9990E}"/>
            </a:ext>
          </a:extLst>
        </cdr:cNvPr>
        <cdr:cNvSpPr txBox="1"/>
      </cdr:nvSpPr>
      <cdr:spPr>
        <a:xfrm xmlns:a="http://schemas.openxmlformats.org/drawingml/2006/main">
          <a:off x="1638300" y="549317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455120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3677759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MD" dirty="0"/>
          </a:p>
        </p:txBody>
      </p:sp>
    </p:spTree>
    <p:extLst>
      <p:ext uri="{BB962C8B-B14F-4D97-AF65-F5344CB8AC3E}">
        <p14:creationId xmlns:p14="http://schemas.microsoft.com/office/powerpoint/2010/main" val="1499039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377176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MD" dirty="0"/>
              <a:t>Raport </a:t>
            </a:r>
            <a:r>
              <a:rPr lang="ro-MD" dirty="0" err="1"/>
              <a:t>saptaminal</a:t>
            </a:r>
            <a:r>
              <a:rPr lang="ro-MD" dirty="0"/>
              <a:t>/Covid raportare/</a:t>
            </a:r>
            <a:r>
              <a:rPr lang="ro-MD" dirty="0" err="1"/>
              <a:t>Cernelea</a:t>
            </a:r>
            <a:r>
              <a:rPr lang="ro-MD" dirty="0"/>
              <a:t>/</a:t>
            </a:r>
            <a:r>
              <a:rPr lang="en-US" dirty="0" err="1"/>
              <a:t>Baza_de</a:t>
            </a:r>
            <a:r>
              <a:rPr lang="en-US" dirty="0"/>
              <a:t> _lucru_decese_COVID-19</a:t>
            </a:r>
          </a:p>
        </p:txBody>
      </p:sp>
    </p:spTree>
    <p:extLst>
      <p:ext uri="{BB962C8B-B14F-4D97-AF65-F5344CB8AC3E}">
        <p14:creationId xmlns:p14="http://schemas.microsoft.com/office/powerpoint/2010/main" val="1414669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MD" dirty="0"/>
              <a:t>Raport </a:t>
            </a:r>
            <a:r>
              <a:rPr lang="ro-MD" dirty="0" err="1"/>
              <a:t>saptaminal</a:t>
            </a:r>
            <a:r>
              <a:rPr lang="ro-MD" dirty="0"/>
              <a:t>/Covid raportare/</a:t>
            </a:r>
            <a:r>
              <a:rPr lang="ro-MD" dirty="0" err="1"/>
              <a:t>Cernelea</a:t>
            </a:r>
            <a:r>
              <a:rPr lang="ro-MD" dirty="0"/>
              <a:t>/</a:t>
            </a:r>
            <a:r>
              <a:rPr lang="en-US" dirty="0" err="1"/>
              <a:t>Baza_de</a:t>
            </a:r>
            <a:r>
              <a:rPr lang="en-US" dirty="0"/>
              <a:t> _lucru_decese_COVID-19</a:t>
            </a:r>
          </a:p>
        </p:txBody>
      </p:sp>
    </p:spTree>
    <p:extLst>
      <p:ext uri="{BB962C8B-B14F-4D97-AF65-F5344CB8AC3E}">
        <p14:creationId xmlns:p14="http://schemas.microsoft.com/office/powerpoint/2010/main" val="1857277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MD" dirty="0"/>
              <a:t>Raport </a:t>
            </a:r>
            <a:r>
              <a:rPr lang="ro-MD" dirty="0" err="1"/>
              <a:t>saptaminal</a:t>
            </a:r>
            <a:r>
              <a:rPr lang="ro-MD" dirty="0"/>
              <a:t>/Covid raportare/</a:t>
            </a:r>
            <a:r>
              <a:rPr lang="ro-MD" dirty="0" err="1"/>
              <a:t>Cernelea</a:t>
            </a:r>
            <a:r>
              <a:rPr lang="ro-MD" dirty="0"/>
              <a:t>/</a:t>
            </a:r>
            <a:r>
              <a:rPr lang="en-US" dirty="0" err="1"/>
              <a:t>Baza_de</a:t>
            </a:r>
            <a:r>
              <a:rPr lang="en-US" dirty="0"/>
              <a:t> _lucru_decese_COVID-19</a:t>
            </a:r>
          </a:p>
        </p:txBody>
      </p:sp>
    </p:spTree>
    <p:extLst>
      <p:ext uri="{BB962C8B-B14F-4D97-AF65-F5344CB8AC3E}">
        <p14:creationId xmlns:p14="http://schemas.microsoft.com/office/powerpoint/2010/main" val="33969776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21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9FC247-EF8C-4BAE-83F5-CCBD09C73333}" type="slidenum">
              <a:rPr kumimoji="0" lang="ru-RU" sz="3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3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548403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9FC247-EF8C-4BAE-83F5-CCBD09C73333}" type="slidenum">
              <a:rPr kumimoji="0" lang="ru-RU" sz="3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3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0240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Incidența</a:t>
            </a:r>
            <a:r>
              <a:rPr lang="en-GB" dirty="0"/>
              <a:t> </a:t>
            </a:r>
            <a:r>
              <a:rPr lang="en-GB" dirty="0" err="1"/>
              <a:t>cazurilor</a:t>
            </a:r>
            <a:r>
              <a:rPr lang="en-GB" dirty="0"/>
              <a:t> la 1 </a:t>
            </a:r>
            <a:r>
              <a:rPr lang="en-GB" dirty="0" err="1"/>
              <a:t>mln</a:t>
            </a:r>
            <a:r>
              <a:rPr lang="en-GB" dirty="0"/>
              <a:t> de </a:t>
            </a:r>
            <a:r>
              <a:rPr lang="en-GB" dirty="0" err="1"/>
              <a:t>populație</a:t>
            </a:r>
            <a:r>
              <a:rPr lang="en-GB" dirty="0"/>
              <a:t> </a:t>
            </a:r>
            <a:r>
              <a:rPr lang="en-GB" dirty="0" err="1"/>
              <a:t>reprezintă</a:t>
            </a:r>
            <a:r>
              <a:rPr lang="en-GB" dirty="0"/>
              <a:t> un indicator important de </a:t>
            </a:r>
            <a:r>
              <a:rPr lang="en-GB" dirty="0" err="1"/>
              <a:t>prezentarea</a:t>
            </a:r>
            <a:r>
              <a:rPr lang="en-GB" dirty="0"/>
              <a:t> a </a:t>
            </a:r>
            <a:r>
              <a:rPr lang="en-GB" dirty="0" err="1"/>
              <a:t>datelor</a:t>
            </a:r>
            <a:r>
              <a:rPr lang="en-GB" dirty="0"/>
              <a:t> </a:t>
            </a:r>
            <a:r>
              <a:rPr lang="en-GB" dirty="0" err="1"/>
              <a:t>fiind</a:t>
            </a:r>
            <a:r>
              <a:rPr lang="en-GB" dirty="0"/>
              <a:t> </a:t>
            </a:r>
            <a:r>
              <a:rPr lang="en-GB" dirty="0" err="1"/>
              <a:t>ajustată</a:t>
            </a:r>
            <a:r>
              <a:rPr lang="en-GB" dirty="0"/>
              <a:t> la </a:t>
            </a:r>
            <a:r>
              <a:rPr lang="en-GB" dirty="0" err="1"/>
              <a:t>numărul</a:t>
            </a:r>
            <a:r>
              <a:rPr lang="en-GB" dirty="0"/>
              <a:t> de </a:t>
            </a:r>
            <a:r>
              <a:rPr lang="en-GB" dirty="0" err="1"/>
              <a:t>populație</a:t>
            </a:r>
            <a:r>
              <a:rPr lang="en-GB" dirty="0"/>
              <a:t> al </a:t>
            </a:r>
            <a:r>
              <a:rPr lang="en-GB" dirty="0" err="1"/>
              <a:t>țării</a:t>
            </a:r>
            <a:r>
              <a:rPr lang="en-GB" dirty="0"/>
              <a:t> </a:t>
            </a:r>
            <a:r>
              <a:rPr lang="en-GB" dirty="0" err="1"/>
              <a:t>sau</a:t>
            </a:r>
            <a:r>
              <a:rPr lang="en-GB" dirty="0"/>
              <a:t> </a:t>
            </a:r>
            <a:r>
              <a:rPr lang="en-GB" dirty="0" err="1"/>
              <a:t>teritoriului</a:t>
            </a:r>
            <a:r>
              <a:rPr lang="en-GB" dirty="0"/>
              <a:t>. </a:t>
            </a:r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4015072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COVID_MDA_R0_AC_19.09.2021</a:t>
            </a:r>
            <a:r>
              <a:rPr lang="ro-MD" dirty="0"/>
              <a:t>/Data</a:t>
            </a:r>
          </a:p>
          <a:p>
            <a:r>
              <a:rPr lang="pt-BR" dirty="0"/>
              <a:t>COVID_MDA_R0_AC_19.09.2021</a:t>
            </a:r>
            <a:r>
              <a:rPr lang="ro-MD" dirty="0"/>
              <a:t>/</a:t>
            </a:r>
            <a:r>
              <a:rPr lang="ro-MD" dirty="0" err="1"/>
              <a:t>Saptamini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873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14 </a:t>
            </a:r>
            <a:r>
              <a:rPr lang="en-US" dirty="0" err="1"/>
              <a:t>Baza</a:t>
            </a:r>
            <a:r>
              <a:rPr lang="en-US" dirty="0"/>
              <a:t> COVID-19 19-09-2021</a:t>
            </a:r>
            <a:endParaRPr lang="ro-M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804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607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145322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531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673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Angajați testați pozitiv – 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MD" dirty="0"/>
              <a:t>21.836 old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MD" dirty="0"/>
              <a:t>21795 </a:t>
            </a:r>
            <a:r>
              <a:rPr lang="ro-MD" dirty="0" err="1"/>
              <a:t>new</a:t>
            </a:r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3987071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3"/>
          <p:cNvSpPr/>
          <p:nvPr/>
        </p:nvSpPr>
        <p:spPr>
          <a:xfrm>
            <a:off x="22363042" y="12582939"/>
            <a:ext cx="2007707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0" name="Straight Connector 17"/>
          <p:cNvSpPr/>
          <p:nvPr/>
        </p:nvSpPr>
        <p:spPr>
          <a:xfrm>
            <a:off x="22993776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1" name="Straight Connector 18"/>
          <p:cNvSpPr/>
          <p:nvPr/>
        </p:nvSpPr>
        <p:spPr>
          <a:xfrm>
            <a:off x="23395877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152919" y="12886440"/>
            <a:ext cx="427951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40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41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4057648" y="1893404"/>
            <a:ext cx="18305395" cy="2499691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1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2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54" name="Title Text"/>
          <p:cNvSpPr txBox="1">
            <a:spLocks noGrp="1"/>
          </p:cNvSpPr>
          <p:nvPr>
            <p:ph type="title"/>
          </p:nvPr>
        </p:nvSpPr>
        <p:spPr>
          <a:xfrm>
            <a:off x="4057648" y="1893404"/>
            <a:ext cx="18305395" cy="2499691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73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74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76" name="Title Text"/>
          <p:cNvSpPr txBox="1">
            <a:spLocks noGrp="1"/>
          </p:cNvSpPr>
          <p:nvPr>
            <p:ph type="title"/>
          </p:nvPr>
        </p:nvSpPr>
        <p:spPr>
          <a:xfrm>
            <a:off x="14218840" y="1893404"/>
            <a:ext cx="8133161" cy="2499691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77" name="Picture Placeholder 8"/>
          <p:cNvSpPr>
            <a:spLocks noGrp="1"/>
          </p:cNvSpPr>
          <p:nvPr>
            <p:ph type="pic" idx="13"/>
          </p:nvPr>
        </p:nvSpPr>
        <p:spPr>
          <a:xfrm>
            <a:off x="2032000" y="0"/>
            <a:ext cx="10160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3" y="4699850"/>
            <a:ext cx="6997958" cy="491288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6895" y="1606372"/>
            <a:ext cx="12563746" cy="10497244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41192" y="13081000"/>
            <a:ext cx="488916" cy="471924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769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338587" y="2372967"/>
            <a:ext cx="17696690" cy="8955866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8473" y="4151009"/>
            <a:ext cx="17359830" cy="3497458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10800" spc="-3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8475" y="7812533"/>
            <a:ext cx="17346854" cy="2645174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b="0">
                <a:solidFill>
                  <a:srgbClr val="FFFEFF"/>
                </a:solidFill>
              </a:defRPr>
            </a:lvl1pPr>
            <a:lvl2pPr marL="914400" indent="0" algn="ctr">
              <a:buNone/>
              <a:defRPr sz="36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smtClean="0"/>
              <a:pPr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26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3" y="4699850"/>
            <a:ext cx="6997958" cy="491288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6895" y="1606372"/>
            <a:ext cx="12563746" cy="10497244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372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519091" y="2372967"/>
            <a:ext cx="11332290" cy="8955866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8432" y="4149460"/>
            <a:ext cx="10980448" cy="3378780"/>
          </a:xfrm>
        </p:spPr>
        <p:txBody>
          <a:bodyPr bIns="0" anchor="b">
            <a:normAutofit/>
          </a:bodyPr>
          <a:lstStyle>
            <a:lvl1pPr algn="ctr">
              <a:defRPr sz="88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8431" y="7693702"/>
            <a:ext cx="10980446" cy="2767540"/>
          </a:xfrm>
        </p:spPr>
        <p:txBody>
          <a:bodyPr tIns="0">
            <a:normAutofit/>
          </a:bodyPr>
          <a:lstStyle>
            <a:lvl1pPr marL="0" indent="0" algn="ctr">
              <a:buNone/>
              <a:defRPr sz="3600">
                <a:solidFill>
                  <a:srgbClr val="FFFEFF"/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938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0" y="4679339"/>
            <a:ext cx="7001656" cy="4940130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757" y="1606375"/>
            <a:ext cx="12539182" cy="476530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36894" y="7344324"/>
            <a:ext cx="12544044" cy="47671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237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2" y="4727831"/>
            <a:ext cx="7001656" cy="4920994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0274" y="1606370"/>
            <a:ext cx="12530176" cy="13716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400" b="0" cap="all" baseline="0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50610" y="2977971"/>
            <a:ext cx="12528700" cy="339370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237306" y="7331774"/>
            <a:ext cx="12528828" cy="13716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400" b="0" cap="all" baseline="0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236894" y="8703374"/>
            <a:ext cx="12531176" cy="34081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34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4" y="4699850"/>
            <a:ext cx="7002392" cy="491288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542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324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3" y="4704052"/>
            <a:ext cx="7002394" cy="2446596"/>
          </a:xfrm>
        </p:spPr>
        <p:txBody>
          <a:bodyPr bIns="0" anchor="b">
            <a:noAutofit/>
          </a:bodyPr>
          <a:lstStyle>
            <a:lvl1pPr algn="ctr">
              <a:defRPr sz="64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9967" y="1605618"/>
            <a:ext cx="12550070" cy="10499880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7263" y="7160372"/>
            <a:ext cx="7002394" cy="2442328"/>
          </a:xfrm>
        </p:spPr>
        <p:txBody>
          <a:bodyPr/>
          <a:lstStyle>
            <a:lvl1pPr marL="0" indent="0" algn="ctr">
              <a:buNone/>
              <a:defRPr sz="3200">
                <a:solidFill>
                  <a:srgbClr val="FFFEFF"/>
                </a:solidFill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10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1610672" y="3396663"/>
            <a:ext cx="11883080" cy="6940842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087020" y="0"/>
            <a:ext cx="9296980" cy="13716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886" y="4720510"/>
            <a:ext cx="11553292" cy="2356064"/>
          </a:xfrm>
        </p:spPr>
        <p:txBody>
          <a:bodyPr bIns="0" anchor="b">
            <a:normAutofit/>
          </a:bodyPr>
          <a:lstStyle>
            <a:lvl1pPr>
              <a:defRPr sz="72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0886" y="7090024"/>
            <a:ext cx="11553292" cy="2548396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FFFEFF"/>
                </a:solidFill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09345" y="12454128"/>
            <a:ext cx="11884406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56754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454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4" y="4699851"/>
            <a:ext cx="7002392" cy="491288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19967" y="1589438"/>
            <a:ext cx="12550070" cy="105141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7846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25168228" cy="13706476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15437896" y="3399179"/>
            <a:ext cx="7348952" cy="6940842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614875" y="4699850"/>
            <a:ext cx="7002390" cy="4912884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5494" y="1596889"/>
            <a:ext cx="12537244" cy="1051460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1694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"/>
          <p:cNvSpPr/>
          <p:nvPr/>
        </p:nvSpPr>
        <p:spPr>
          <a:xfrm>
            <a:off x="1" y="12582940"/>
            <a:ext cx="2007706" cy="1133060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40" bIns="91440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3600"/>
          </a:p>
        </p:txBody>
      </p:sp>
      <p:sp>
        <p:nvSpPr>
          <p:cNvPr id="140" name="Straight Connector 17"/>
          <p:cNvSpPr/>
          <p:nvPr/>
        </p:nvSpPr>
        <p:spPr>
          <a:xfrm>
            <a:off x="630735" y="6778489"/>
            <a:ext cx="804206" cy="2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40" bIns="91440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3600"/>
          </a:p>
        </p:txBody>
      </p:sp>
      <p:sp>
        <p:nvSpPr>
          <p:cNvPr id="141" name="Straight Connector 18"/>
          <p:cNvSpPr/>
          <p:nvPr/>
        </p:nvSpPr>
        <p:spPr>
          <a:xfrm>
            <a:off x="630734" y="6937515"/>
            <a:ext cx="402104" cy="2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40" bIns="91440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3600"/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1"/>
            <a:ext cx="427952" cy="462282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4057648" y="1893404"/>
            <a:ext cx="18305396" cy="2499692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85904613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9267795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3167705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684788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422577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2814123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2188904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0547187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6416705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8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9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21" name="Picture Placeholder 8"/>
          <p:cNvSpPr>
            <a:spLocks noGrp="1"/>
          </p:cNvSpPr>
          <p:nvPr>
            <p:ph type="pic" idx="13"/>
          </p:nvPr>
        </p:nvSpPr>
        <p:spPr>
          <a:xfrm>
            <a:off x="12192000" y="0"/>
            <a:ext cx="12192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2" name="Title Text"/>
          <p:cNvSpPr txBox="1">
            <a:spLocks noGrp="1"/>
          </p:cNvSpPr>
          <p:nvPr>
            <p:ph type="title"/>
          </p:nvPr>
        </p:nvSpPr>
        <p:spPr>
          <a:xfrm>
            <a:off x="2049941" y="5210588"/>
            <a:ext cx="20293225" cy="3294823"/>
          </a:xfrm>
          <a:prstGeom prst="rect">
            <a:avLst/>
          </a:prstGeom>
          <a:effectLst>
            <a:outerShdw blurRad="1270000" dist="635000" dir="5400000" rotWithShape="0">
              <a:srgbClr val="000000">
                <a:alpha val="30000"/>
              </a:srgbClr>
            </a:outerShdw>
          </a:effectLst>
        </p:spPr>
        <p:txBody>
          <a:bodyPr lIns="0" tIns="0" rIns="0" bIns="0" anchor="t"/>
          <a:lstStyle>
            <a:lvl1pPr defTabSz="1828636">
              <a:lnSpc>
                <a:spcPct val="80000"/>
              </a:lnSpc>
              <a:defRPr sz="19200" b="1" spc="-200">
                <a:solidFill>
                  <a:srgbClr val="22222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22646894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3"/>
          <p:cNvSpPr/>
          <p:nvPr/>
        </p:nvSpPr>
        <p:spPr>
          <a:xfrm>
            <a:off x="22363042" y="12582939"/>
            <a:ext cx="2007707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0" name="Straight Connector 17"/>
          <p:cNvSpPr/>
          <p:nvPr/>
        </p:nvSpPr>
        <p:spPr>
          <a:xfrm>
            <a:off x="22993776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1" name="Straight Connector 18"/>
          <p:cNvSpPr/>
          <p:nvPr/>
        </p:nvSpPr>
        <p:spPr>
          <a:xfrm>
            <a:off x="23395877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152919" y="12886440"/>
            <a:ext cx="427951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3373340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6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1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2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54" name="Title Text"/>
          <p:cNvSpPr txBox="1">
            <a:spLocks noGrp="1"/>
          </p:cNvSpPr>
          <p:nvPr>
            <p:ph type="title"/>
          </p:nvPr>
        </p:nvSpPr>
        <p:spPr>
          <a:xfrm>
            <a:off x="4057648" y="1893404"/>
            <a:ext cx="18305395" cy="2499691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942449914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941192" y="13081000"/>
            <a:ext cx="488916" cy="4719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5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8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9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21" name="Picture Placeholder 8"/>
          <p:cNvSpPr>
            <a:spLocks noGrp="1"/>
          </p:cNvSpPr>
          <p:nvPr>
            <p:ph type="pic" idx="13"/>
          </p:nvPr>
        </p:nvSpPr>
        <p:spPr>
          <a:xfrm>
            <a:off x="12192000" y="0"/>
            <a:ext cx="12192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2" name="Title Text"/>
          <p:cNvSpPr txBox="1">
            <a:spLocks noGrp="1"/>
          </p:cNvSpPr>
          <p:nvPr>
            <p:ph type="title"/>
          </p:nvPr>
        </p:nvSpPr>
        <p:spPr>
          <a:xfrm>
            <a:off x="2049941" y="5210588"/>
            <a:ext cx="20293225" cy="3294823"/>
          </a:xfrm>
          <a:prstGeom prst="rect">
            <a:avLst/>
          </a:prstGeom>
          <a:effectLst>
            <a:outerShdw blurRad="1270000" dist="635000" dir="5400000" rotWithShape="0">
              <a:srgbClr val="000000">
                <a:alpha val="30000"/>
              </a:srgbClr>
            </a:outerShdw>
          </a:effectLst>
        </p:spPr>
        <p:txBody>
          <a:bodyPr lIns="0" tIns="0" rIns="0" bIns="0" anchor="t"/>
          <a:lstStyle>
            <a:lvl1pPr defTabSz="1828636">
              <a:lnSpc>
                <a:spcPct val="80000"/>
              </a:lnSpc>
              <a:defRPr sz="19200" b="1" spc="-200">
                <a:solidFill>
                  <a:srgbClr val="22222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96" r:id="rId14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2323" y="4716783"/>
            <a:ext cx="6997334" cy="4912970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69964" y="1589438"/>
            <a:ext cx="11900072" cy="10514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9344" y="640080"/>
            <a:ext cx="7315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9344" y="12454128"/>
            <a:ext cx="21177504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939760" y="640080"/>
            <a:ext cx="18288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95" r:id="rId12"/>
  </p:sldLayoutIdLst>
  <p:txStyles>
    <p:titleStyle>
      <a:lvl1pPr algn="ctr" defTabSz="1828800" rtl="0" eaLnBrk="1" latinLnBrk="0" hangingPunct="1">
        <a:lnSpc>
          <a:spcPct val="85000"/>
        </a:lnSpc>
        <a:spcBef>
          <a:spcPct val="0"/>
        </a:spcBef>
        <a:buNone/>
        <a:defRPr sz="8000" b="0" i="0" kern="1200" cap="none" spc="-3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2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3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733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6.pn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svgsilh.com/tag/baby-10.html" TargetMode="Externa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://ansp.md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8.xml"/><Relationship Id="rId6" Type="http://schemas.openxmlformats.org/officeDocument/2006/relationships/hyperlink" Target="https://msmps.gov.md/" TargetMode="External"/><Relationship Id="rId5" Type="http://schemas.openxmlformats.org/officeDocument/2006/relationships/hyperlink" Target="https://covidinfo.md/" TargetMode="External"/><Relationship Id="rId4" Type="http://schemas.openxmlformats.org/officeDocument/2006/relationships/hyperlink" Target="https://vaccinare.gov.md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7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 dirty="0"/>
          </a:p>
        </p:txBody>
      </p:sp>
      <p:sp>
        <p:nvSpPr>
          <p:cNvPr id="200" name="Title 7"/>
          <p:cNvSpPr txBox="1">
            <a:spLocks noGrp="1"/>
          </p:cNvSpPr>
          <p:nvPr>
            <p:ph type="title"/>
          </p:nvPr>
        </p:nvSpPr>
        <p:spPr>
          <a:xfrm>
            <a:off x="2643568" y="4302812"/>
            <a:ext cx="20293222" cy="167963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731454">
              <a:lnSpc>
                <a:spcPct val="100000"/>
              </a:lnSpc>
              <a:defRPr sz="10160" spc="-105"/>
            </a:pPr>
            <a:r>
              <a:rPr lang="ro-RO" sz="8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Raport săptămânal</a:t>
            </a:r>
            <a:br>
              <a:rPr lang="en-US" sz="960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dirty="0"/>
            </a:br>
            <a:endParaRPr dirty="0"/>
          </a:p>
        </p:txBody>
      </p:sp>
      <p:sp>
        <p:nvSpPr>
          <p:cNvPr id="6" name="privind controlul infecției prin Coronavirusul de tip nou">
            <a:extLst>
              <a:ext uri="{FF2B5EF4-FFF2-40B4-BE49-F238E27FC236}">
                <a16:creationId xmlns:a16="http://schemas.microsoft.com/office/drawing/2014/main" id="{79E47754-E517-4DC4-8A85-377B590E40E8}"/>
              </a:ext>
            </a:extLst>
          </p:cNvPr>
          <p:cNvSpPr txBox="1"/>
          <p:nvPr/>
        </p:nvSpPr>
        <p:spPr>
          <a:xfrm>
            <a:off x="1447210" y="6858000"/>
            <a:ext cx="21489580" cy="2000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defTabSz="457200">
              <a:lnSpc>
                <a:spcPts val="7800"/>
              </a:lnSpc>
              <a:defRPr sz="4900" b="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ro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Situația epidemiologică privind infecția COVID-19 </a:t>
            </a:r>
          </a:p>
          <a:p>
            <a:pPr defTabSz="457200">
              <a:lnSpc>
                <a:spcPts val="7800"/>
              </a:lnSpc>
              <a:defRPr sz="4900" b="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ro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și Procesul de vaccinare împotriva COVID-19</a:t>
            </a:r>
          </a:p>
        </p:txBody>
      </p:sp>
      <p:pic>
        <p:nvPicPr>
          <p:cNvPr id="8" name="Imagine 7">
            <a:extLst>
              <a:ext uri="{FF2B5EF4-FFF2-40B4-BE49-F238E27FC236}">
                <a16:creationId xmlns:a16="http://schemas.microsoft.com/office/drawing/2014/main" id="{2037A3F0-CB72-4939-9FF4-2002337C3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624" y="631138"/>
            <a:ext cx="8155360" cy="279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6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/>
          </a:p>
        </p:txBody>
      </p:sp>
      <p:sp>
        <p:nvSpPr>
          <p:cNvPr id="9" name="Slide Number Placeholder 24">
            <a:extLst>
              <a:ext uri="{FF2B5EF4-FFF2-40B4-BE49-F238E27FC236}">
                <a16:creationId xmlns:a16="http://schemas.microsoft.com/office/drawing/2014/main" id="{223F4548-EF58-4C9C-9614-962A2F836BDA}"/>
              </a:ext>
            </a:extLst>
          </p:cNvPr>
          <p:cNvSpPr txBox="1">
            <a:spLocks/>
          </p:cNvSpPr>
          <p:nvPr/>
        </p:nvSpPr>
        <p:spPr>
          <a:xfrm>
            <a:off x="847969" y="12886440"/>
            <a:ext cx="311766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9" tIns="91439" rIns="91439" bIns="9143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6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DC33520-FC18-442D-9984-A8732AC4A7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7523" y="838061"/>
            <a:ext cx="24383999" cy="14414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ro-MD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 descriptivă a cazurilor confirmate </a:t>
            </a:r>
            <a:r>
              <a:rPr lang="ro-MD" sz="6000" b="1" dirty="0">
                <a:solidFill>
                  <a:srgbClr val="1D46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lang="ro-MD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(cumulativ)</a:t>
            </a:r>
          </a:p>
        </p:txBody>
      </p:sp>
      <p:grpSp>
        <p:nvGrpSpPr>
          <p:cNvPr id="16" name="Group 8">
            <a:extLst>
              <a:ext uri="{FF2B5EF4-FFF2-40B4-BE49-F238E27FC236}">
                <a16:creationId xmlns:a16="http://schemas.microsoft.com/office/drawing/2014/main" id="{62369265-ADEF-4FD5-BB70-807C65D961AA}"/>
              </a:ext>
            </a:extLst>
          </p:cNvPr>
          <p:cNvGrpSpPr/>
          <p:nvPr/>
        </p:nvGrpSpPr>
        <p:grpSpPr>
          <a:xfrm>
            <a:off x="2174681" y="2524635"/>
            <a:ext cx="10017310" cy="923328"/>
            <a:chOff x="0" y="-351964"/>
            <a:chExt cx="17708409" cy="2989332"/>
          </a:xfrm>
        </p:grpSpPr>
        <p:grpSp>
          <p:nvGrpSpPr>
            <p:cNvPr id="22" name="Rectangle 4">
              <a:extLst>
                <a:ext uri="{FF2B5EF4-FFF2-40B4-BE49-F238E27FC236}">
                  <a16:creationId xmlns:a16="http://schemas.microsoft.com/office/drawing/2014/main" id="{E599A54A-DA3D-4892-9AC2-AE4F6AA032EA}"/>
                </a:ext>
              </a:extLst>
            </p:cNvPr>
            <p:cNvGrpSpPr/>
            <p:nvPr/>
          </p:nvGrpSpPr>
          <p:grpSpPr>
            <a:xfrm>
              <a:off x="0" y="-351964"/>
              <a:ext cx="17708409" cy="2989332"/>
              <a:chOff x="0" y="-351962"/>
              <a:chExt cx="17708408" cy="2989329"/>
            </a:xfrm>
          </p:grpSpPr>
          <p:sp>
            <p:nvSpPr>
              <p:cNvPr id="26" name="Rectangle">
                <a:extLst>
                  <a:ext uri="{FF2B5EF4-FFF2-40B4-BE49-F238E27FC236}">
                    <a16:creationId xmlns:a16="http://schemas.microsoft.com/office/drawing/2014/main" id="{E81DB7BA-0B79-4208-9B8C-4F211BAEA414}"/>
                  </a:ext>
                </a:extLst>
              </p:cNvPr>
              <p:cNvSpPr/>
              <p:nvPr/>
            </p:nvSpPr>
            <p:spPr>
              <a:xfrm>
                <a:off x="0" y="0"/>
                <a:ext cx="17708408" cy="2285415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cazuri noi înregistrate astăzi">
                <a:extLst>
                  <a:ext uri="{FF2B5EF4-FFF2-40B4-BE49-F238E27FC236}">
                    <a16:creationId xmlns:a16="http://schemas.microsoft.com/office/drawing/2014/main" id="{A7EB18BF-36EA-437B-8516-480081FB86CB}"/>
                  </a:ext>
                </a:extLst>
              </p:cNvPr>
              <p:cNvSpPr/>
              <p:nvPr/>
            </p:nvSpPr>
            <p:spPr>
              <a:xfrm>
                <a:off x="257783" y="-351962"/>
                <a:ext cx="11109480" cy="29893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2400" dirty="0">
                    <a:solidFill>
                      <a:schemeClr val="tx1"/>
                    </a:solidFill>
                  </a:rPr>
                  <a:t>Rata de contagiozitate (</a:t>
                </a:r>
                <a:r>
                  <a:rPr lang="ro-RO" sz="2400" dirty="0" err="1">
                    <a:solidFill>
                      <a:schemeClr val="tx1"/>
                    </a:solidFill>
                  </a:rPr>
                  <a:t>Rt</a:t>
                </a:r>
                <a:r>
                  <a:rPr lang="ro-RO" sz="2400" dirty="0">
                    <a:solidFill>
                      <a:schemeClr val="tx1"/>
                    </a:solidFill>
                  </a:rPr>
                  <a:t>) </a:t>
                </a:r>
              </a:p>
              <a:p>
                <a:pPr algn="ctr"/>
                <a:r>
                  <a:rPr lang="ro-RO" sz="2400" dirty="0">
                    <a:solidFill>
                      <a:schemeClr val="tx1"/>
                    </a:solidFill>
                  </a:rPr>
                  <a:t>Numărul de reproducție efectiv</a:t>
                </a:r>
                <a:endParaRPr sz="2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Rectangle 5">
              <a:extLst>
                <a:ext uri="{FF2B5EF4-FFF2-40B4-BE49-F238E27FC236}">
                  <a16:creationId xmlns:a16="http://schemas.microsoft.com/office/drawing/2014/main" id="{C8DFE2CF-E099-47ED-9A8E-01CD7A6D8FBB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24" name="Rectangle">
                <a:extLst>
                  <a:ext uri="{FF2B5EF4-FFF2-40B4-BE49-F238E27FC236}">
                    <a16:creationId xmlns:a16="http://schemas.microsoft.com/office/drawing/2014/main" id="{67AA6314-8156-4C0B-8AC1-8F81CA326094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+156">
                <a:extLst>
                  <a:ext uri="{FF2B5EF4-FFF2-40B4-BE49-F238E27FC236}">
                    <a16:creationId xmlns:a16="http://schemas.microsoft.com/office/drawing/2014/main" id="{C07A2219-D8ED-4358-AF1A-4A7C76F9039D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>
                    <a:solidFill>
                      <a:schemeClr val="bg1"/>
                    </a:solidFill>
                  </a:rPr>
                  <a:t>0</a:t>
                </a:r>
                <a:r>
                  <a:rPr lang="en-US" sz="3500" b="1" dirty="0">
                    <a:solidFill>
                      <a:schemeClr val="bg1"/>
                    </a:solidFill>
                  </a:rPr>
                  <a:t>.</a:t>
                </a:r>
                <a:r>
                  <a:rPr lang="ro-MD" sz="3500" b="1" dirty="0">
                    <a:solidFill>
                      <a:schemeClr val="bg1"/>
                    </a:solidFill>
                  </a:rPr>
                  <a:t>89</a:t>
                </a:r>
                <a:endParaRPr sz="35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8" name="Group 8">
            <a:extLst>
              <a:ext uri="{FF2B5EF4-FFF2-40B4-BE49-F238E27FC236}">
                <a16:creationId xmlns:a16="http://schemas.microsoft.com/office/drawing/2014/main" id="{C72A1CC7-599D-456B-8C2D-C91C03D53B66}"/>
              </a:ext>
            </a:extLst>
          </p:cNvPr>
          <p:cNvGrpSpPr/>
          <p:nvPr/>
        </p:nvGrpSpPr>
        <p:grpSpPr>
          <a:xfrm>
            <a:off x="2174682" y="3461946"/>
            <a:ext cx="10017310" cy="728574"/>
            <a:chOff x="0" y="-28117"/>
            <a:chExt cx="17708409" cy="2358802"/>
          </a:xfrm>
        </p:grpSpPr>
        <p:grpSp>
          <p:nvGrpSpPr>
            <p:cNvPr id="79" name="Rectangle 4">
              <a:extLst>
                <a:ext uri="{FF2B5EF4-FFF2-40B4-BE49-F238E27FC236}">
                  <a16:creationId xmlns:a16="http://schemas.microsoft.com/office/drawing/2014/main" id="{9EDC548A-F7C8-4F5F-9A1E-6978B7FEC427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83" name="Rectangle">
                <a:extLst>
                  <a:ext uri="{FF2B5EF4-FFF2-40B4-BE49-F238E27FC236}">
                    <a16:creationId xmlns:a16="http://schemas.microsoft.com/office/drawing/2014/main" id="{7A1BE745-7D12-4747-8832-DE3690975537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84" name="cazuri noi înregistrate astăzi">
                <a:extLst>
                  <a:ext uri="{FF2B5EF4-FFF2-40B4-BE49-F238E27FC236}">
                    <a16:creationId xmlns:a16="http://schemas.microsoft.com/office/drawing/2014/main" id="{232CE98A-F4BD-4F2D-A7F9-62FB596AAA91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Vârsta medie</a:t>
                </a:r>
                <a:endParaRPr sz="3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0" name="Rectangle 5">
              <a:extLst>
                <a:ext uri="{FF2B5EF4-FFF2-40B4-BE49-F238E27FC236}">
                  <a16:creationId xmlns:a16="http://schemas.microsoft.com/office/drawing/2014/main" id="{1FA9D08C-4AE3-4B19-9ECF-1D6DB2A1B8BD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81" name="Rectangle">
                <a:extLst>
                  <a:ext uri="{FF2B5EF4-FFF2-40B4-BE49-F238E27FC236}">
                    <a16:creationId xmlns:a16="http://schemas.microsoft.com/office/drawing/2014/main" id="{3900F4C3-6773-4C28-B79B-62FB1B52BF2E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82" name="+156">
                <a:extLst>
                  <a:ext uri="{FF2B5EF4-FFF2-40B4-BE49-F238E27FC236}">
                    <a16:creationId xmlns:a16="http://schemas.microsoft.com/office/drawing/2014/main" id="{1569B915-B43C-43B9-A0E5-6DC6E326EE50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>
                    <a:solidFill>
                      <a:schemeClr val="bg1"/>
                    </a:solidFill>
                  </a:rPr>
                  <a:t> 48.0 ani</a:t>
                </a:r>
                <a:endParaRPr sz="35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5" name="Group 8">
            <a:extLst>
              <a:ext uri="{FF2B5EF4-FFF2-40B4-BE49-F238E27FC236}">
                <a16:creationId xmlns:a16="http://schemas.microsoft.com/office/drawing/2014/main" id="{EDB510F7-4F10-4198-8441-C6872937B5A5}"/>
              </a:ext>
            </a:extLst>
          </p:cNvPr>
          <p:cNvGrpSpPr/>
          <p:nvPr/>
        </p:nvGrpSpPr>
        <p:grpSpPr>
          <a:xfrm>
            <a:off x="12768937" y="2605961"/>
            <a:ext cx="10017310" cy="728574"/>
            <a:chOff x="0" y="-28117"/>
            <a:chExt cx="17708409" cy="2358802"/>
          </a:xfrm>
        </p:grpSpPr>
        <p:grpSp>
          <p:nvGrpSpPr>
            <p:cNvPr id="86" name="Rectangle 4">
              <a:extLst>
                <a:ext uri="{FF2B5EF4-FFF2-40B4-BE49-F238E27FC236}">
                  <a16:creationId xmlns:a16="http://schemas.microsoft.com/office/drawing/2014/main" id="{C3528445-046B-41B2-8F1C-C92C46E308DE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90" name="Rectangle">
                <a:extLst>
                  <a:ext uri="{FF2B5EF4-FFF2-40B4-BE49-F238E27FC236}">
                    <a16:creationId xmlns:a16="http://schemas.microsoft.com/office/drawing/2014/main" id="{DDBEE73A-1A15-467F-AD36-FF1D01DA468C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91" name="cazuri noi înregistrate astăzi">
                <a:extLst>
                  <a:ext uri="{FF2B5EF4-FFF2-40B4-BE49-F238E27FC236}">
                    <a16:creationId xmlns:a16="http://schemas.microsoft.com/office/drawing/2014/main" id="{84308C58-8278-4B55-80A6-DA135B6CA183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Perioada medie de incubație</a:t>
                </a:r>
                <a:endParaRPr sz="3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7" name="Rectangle 5">
              <a:extLst>
                <a:ext uri="{FF2B5EF4-FFF2-40B4-BE49-F238E27FC236}">
                  <a16:creationId xmlns:a16="http://schemas.microsoft.com/office/drawing/2014/main" id="{E58370A0-D802-4D43-B2D2-050B4474CAAC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88" name="Rectangle">
                <a:extLst>
                  <a:ext uri="{FF2B5EF4-FFF2-40B4-BE49-F238E27FC236}">
                    <a16:creationId xmlns:a16="http://schemas.microsoft.com/office/drawing/2014/main" id="{18E573DD-2AAA-446D-99C5-5A2DC68B7F98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89" name="+156">
                <a:extLst>
                  <a:ext uri="{FF2B5EF4-FFF2-40B4-BE49-F238E27FC236}">
                    <a16:creationId xmlns:a16="http://schemas.microsoft.com/office/drawing/2014/main" id="{88A0A1CA-84E1-4C88-BAFA-9EFE676FE920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5 Zile</a:t>
                </a:r>
                <a:endParaRPr sz="3500" b="1" dirty="0"/>
              </a:p>
            </p:txBody>
          </p:sp>
        </p:grpSp>
      </p:grpSp>
      <p:grpSp>
        <p:nvGrpSpPr>
          <p:cNvPr id="92" name="Group 8">
            <a:extLst>
              <a:ext uri="{FF2B5EF4-FFF2-40B4-BE49-F238E27FC236}">
                <a16:creationId xmlns:a16="http://schemas.microsoft.com/office/drawing/2014/main" id="{940DA01C-18A9-4F07-97B6-52BDAD5260F9}"/>
              </a:ext>
            </a:extLst>
          </p:cNvPr>
          <p:cNvGrpSpPr/>
          <p:nvPr/>
        </p:nvGrpSpPr>
        <p:grpSpPr>
          <a:xfrm>
            <a:off x="12768934" y="3447963"/>
            <a:ext cx="10017310" cy="728574"/>
            <a:chOff x="0" y="-28117"/>
            <a:chExt cx="17708409" cy="2358802"/>
          </a:xfrm>
        </p:grpSpPr>
        <p:grpSp>
          <p:nvGrpSpPr>
            <p:cNvPr id="93" name="Rectangle 4">
              <a:extLst>
                <a:ext uri="{FF2B5EF4-FFF2-40B4-BE49-F238E27FC236}">
                  <a16:creationId xmlns:a16="http://schemas.microsoft.com/office/drawing/2014/main" id="{92B4CD9C-9A28-4DF6-B550-7C3888C74A5C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97" name="Rectangle">
                <a:extLst>
                  <a:ext uri="{FF2B5EF4-FFF2-40B4-BE49-F238E27FC236}">
                    <a16:creationId xmlns:a16="http://schemas.microsoft.com/office/drawing/2014/main" id="{36A0CEDD-C333-4DFA-B6A0-5ABA912A193B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98" name="cazuri noi înregistrate astăzi">
                <a:extLst>
                  <a:ext uri="{FF2B5EF4-FFF2-40B4-BE49-F238E27FC236}">
                    <a16:creationId xmlns:a16="http://schemas.microsoft.com/office/drawing/2014/main" id="{BB4208E1-59F6-4864-97C1-A0F1B1B648CA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Mediul Urban</a:t>
                </a:r>
                <a:endParaRPr sz="3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4" name="Rectangle 5">
              <a:extLst>
                <a:ext uri="{FF2B5EF4-FFF2-40B4-BE49-F238E27FC236}">
                  <a16:creationId xmlns:a16="http://schemas.microsoft.com/office/drawing/2014/main" id="{184A8F66-26F7-44F1-9CC0-550F48DC9B2A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95" name="Rectangle">
                <a:extLst>
                  <a:ext uri="{FF2B5EF4-FFF2-40B4-BE49-F238E27FC236}">
                    <a16:creationId xmlns:a16="http://schemas.microsoft.com/office/drawing/2014/main" id="{1E06FA82-7536-426A-81D5-87169ADFB41A}"/>
                  </a:ext>
                </a:extLst>
              </p:cNvPr>
              <p:cNvSpPr/>
              <p:nvPr/>
            </p:nvSpPr>
            <p:spPr>
              <a:xfrm>
                <a:off x="11619966" y="-3018"/>
                <a:ext cx="6088440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96" name="+156">
                <a:extLst>
                  <a:ext uri="{FF2B5EF4-FFF2-40B4-BE49-F238E27FC236}">
                    <a16:creationId xmlns:a16="http://schemas.microsoft.com/office/drawing/2014/main" id="{3A70BFC5-283C-4BB5-9C14-3FCDD6E7859C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>
                    <a:solidFill>
                      <a:schemeClr val="bg1"/>
                    </a:solidFill>
                  </a:rPr>
                  <a:t>67.5%</a:t>
                </a:r>
                <a:endParaRPr sz="35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9" name="Group 8">
            <a:extLst>
              <a:ext uri="{FF2B5EF4-FFF2-40B4-BE49-F238E27FC236}">
                <a16:creationId xmlns:a16="http://schemas.microsoft.com/office/drawing/2014/main" id="{88312878-556A-488A-B501-F88F0E26EA53}"/>
              </a:ext>
            </a:extLst>
          </p:cNvPr>
          <p:cNvGrpSpPr/>
          <p:nvPr/>
        </p:nvGrpSpPr>
        <p:grpSpPr>
          <a:xfrm>
            <a:off x="2174681" y="4328962"/>
            <a:ext cx="10017310" cy="728574"/>
            <a:chOff x="0" y="-28117"/>
            <a:chExt cx="17708409" cy="2358802"/>
          </a:xfrm>
        </p:grpSpPr>
        <p:grpSp>
          <p:nvGrpSpPr>
            <p:cNvPr id="100" name="Rectangle 4">
              <a:extLst>
                <a:ext uri="{FF2B5EF4-FFF2-40B4-BE49-F238E27FC236}">
                  <a16:creationId xmlns:a16="http://schemas.microsoft.com/office/drawing/2014/main" id="{601252DD-4DC2-499D-B878-766E6DC2DBD4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104" name="Rectangle">
                <a:extLst>
                  <a:ext uri="{FF2B5EF4-FFF2-40B4-BE49-F238E27FC236}">
                    <a16:creationId xmlns:a16="http://schemas.microsoft.com/office/drawing/2014/main" id="{01DDDE0D-8C42-4C5D-9A4F-039C50D622F1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105" name="cazuri noi înregistrate astăzi">
                <a:extLst>
                  <a:ext uri="{FF2B5EF4-FFF2-40B4-BE49-F238E27FC236}">
                    <a16:creationId xmlns:a16="http://schemas.microsoft.com/office/drawing/2014/main" id="{A110AC77-C50F-4747-B68B-1FAB3597926E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Sex Feminin</a:t>
                </a:r>
                <a:endParaRPr sz="3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1" name="Rectangle 5">
              <a:extLst>
                <a:ext uri="{FF2B5EF4-FFF2-40B4-BE49-F238E27FC236}">
                  <a16:creationId xmlns:a16="http://schemas.microsoft.com/office/drawing/2014/main" id="{7CBF189E-E8BF-4C19-A49F-D97F21A002D8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102" name="Rectangle">
                <a:extLst>
                  <a:ext uri="{FF2B5EF4-FFF2-40B4-BE49-F238E27FC236}">
                    <a16:creationId xmlns:a16="http://schemas.microsoft.com/office/drawing/2014/main" id="{750FD02A-D881-49A3-8600-50FEDF94F908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103" name="+156">
                <a:extLst>
                  <a:ext uri="{FF2B5EF4-FFF2-40B4-BE49-F238E27FC236}">
                    <a16:creationId xmlns:a16="http://schemas.microsoft.com/office/drawing/2014/main" id="{52866704-D061-42B0-B2C2-77435110E39E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>
                    <a:solidFill>
                      <a:schemeClr val="bg1"/>
                    </a:solidFill>
                  </a:rPr>
                  <a:t>60,1.8%</a:t>
                </a:r>
                <a:endParaRPr sz="35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06" name="Group 8">
            <a:extLst>
              <a:ext uri="{FF2B5EF4-FFF2-40B4-BE49-F238E27FC236}">
                <a16:creationId xmlns:a16="http://schemas.microsoft.com/office/drawing/2014/main" id="{8D4DC8A3-FC1B-45A3-810C-D3CFB1532181}"/>
              </a:ext>
            </a:extLst>
          </p:cNvPr>
          <p:cNvGrpSpPr/>
          <p:nvPr/>
        </p:nvGrpSpPr>
        <p:grpSpPr>
          <a:xfrm>
            <a:off x="12768933" y="4337646"/>
            <a:ext cx="10017310" cy="723273"/>
            <a:chOff x="0" y="-28117"/>
            <a:chExt cx="17708409" cy="2341639"/>
          </a:xfrm>
        </p:grpSpPr>
        <p:grpSp>
          <p:nvGrpSpPr>
            <p:cNvPr id="107" name="Rectangle 4">
              <a:extLst>
                <a:ext uri="{FF2B5EF4-FFF2-40B4-BE49-F238E27FC236}">
                  <a16:creationId xmlns:a16="http://schemas.microsoft.com/office/drawing/2014/main" id="{7DD4D4D2-6050-49AC-B108-B19BE5C78237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111" name="Rectangle">
                <a:extLst>
                  <a:ext uri="{FF2B5EF4-FFF2-40B4-BE49-F238E27FC236}">
                    <a16:creationId xmlns:a16="http://schemas.microsoft.com/office/drawing/2014/main" id="{7FE68BB7-C43F-4188-B8EB-FCE9E0018143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112" name="cazuri noi înregistrate astăzi">
                <a:extLst>
                  <a:ext uri="{FF2B5EF4-FFF2-40B4-BE49-F238E27FC236}">
                    <a16:creationId xmlns:a16="http://schemas.microsoft.com/office/drawing/2014/main" id="{D2495DA6-B3C4-4688-96EA-CFAD79BA6FD7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Cazuri de import</a:t>
                </a:r>
                <a:endParaRPr sz="3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8" name="Rectangle 5">
              <a:extLst>
                <a:ext uri="{FF2B5EF4-FFF2-40B4-BE49-F238E27FC236}">
                  <a16:creationId xmlns:a16="http://schemas.microsoft.com/office/drawing/2014/main" id="{5CCA7B16-0547-42B1-8065-803D9097B85E}"/>
                </a:ext>
              </a:extLst>
            </p:cNvPr>
            <p:cNvGrpSpPr/>
            <p:nvPr/>
          </p:nvGrpSpPr>
          <p:grpSpPr>
            <a:xfrm>
              <a:off x="11619968" y="-7"/>
              <a:ext cx="6088441" cy="2285421"/>
              <a:chOff x="11619966" y="-3018"/>
              <a:chExt cx="6088440" cy="2285419"/>
            </a:xfrm>
          </p:grpSpPr>
          <p:sp>
            <p:nvSpPr>
              <p:cNvPr id="109" name="Rectangle">
                <a:extLst>
                  <a:ext uri="{FF2B5EF4-FFF2-40B4-BE49-F238E27FC236}">
                    <a16:creationId xmlns:a16="http://schemas.microsoft.com/office/drawing/2014/main" id="{57C7742D-EA0E-4CEE-8C1A-C2369653D1E3}"/>
                  </a:ext>
                </a:extLst>
              </p:cNvPr>
              <p:cNvSpPr/>
              <p:nvPr/>
            </p:nvSpPr>
            <p:spPr>
              <a:xfrm>
                <a:off x="11619966" y="-3018"/>
                <a:ext cx="6088440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110" name="+156">
                <a:extLst>
                  <a:ext uri="{FF2B5EF4-FFF2-40B4-BE49-F238E27FC236}">
                    <a16:creationId xmlns:a16="http://schemas.microsoft.com/office/drawing/2014/main" id="{CDC1761E-0A9C-4C98-A5A7-7129CDBFA5B0}"/>
                  </a:ext>
                </a:extLst>
              </p:cNvPr>
              <p:cNvSpPr/>
              <p:nvPr/>
            </p:nvSpPr>
            <p:spPr>
              <a:xfrm>
                <a:off x="11619966" y="160414"/>
                <a:ext cx="6088438" cy="1992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2800" b="1" dirty="0">
                    <a:solidFill>
                      <a:schemeClr val="bg1"/>
                    </a:solidFill>
                  </a:rPr>
                  <a:t>0.9% (</a:t>
                </a:r>
                <a:r>
                  <a:rPr lang="ro-MD" sz="2800" b="1" dirty="0">
                    <a:solidFill>
                      <a:schemeClr val="bg1"/>
                    </a:solidFill>
                  </a:rPr>
                  <a:t>2933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ro-RO" sz="2800" b="1" dirty="0">
                    <a:solidFill>
                      <a:schemeClr val="bg1"/>
                    </a:solidFill>
                  </a:rPr>
                  <a:t>cazuri)</a:t>
                </a:r>
                <a:endParaRPr sz="2800" b="1" dirty="0">
                  <a:solidFill>
                    <a:schemeClr val="bg1"/>
                  </a:solidFill>
                </a:endParaRPr>
              </a:p>
            </p:txBody>
          </p:sp>
        </p:grpSp>
      </p:grpSp>
      <p:graphicFrame>
        <p:nvGraphicFramePr>
          <p:cNvPr id="7" name="Diagramă 6">
            <a:extLst>
              <a:ext uri="{FF2B5EF4-FFF2-40B4-BE49-F238E27FC236}">
                <a16:creationId xmlns:a16="http://schemas.microsoft.com/office/drawing/2014/main" id="{AE826351-C247-4938-A733-C3DF4C7AD1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2761956"/>
              </p:ext>
            </p:extLst>
          </p:nvPr>
        </p:nvGraphicFramePr>
        <p:xfrm>
          <a:off x="1471502" y="5613035"/>
          <a:ext cx="21869907" cy="8102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8187F6C1-B5FD-7440-9820-48F6733A09C0}"/>
              </a:ext>
            </a:extLst>
          </p:cNvPr>
          <p:cNvSpPr txBox="1"/>
          <p:nvPr/>
        </p:nvSpPr>
        <p:spPr>
          <a:xfrm>
            <a:off x="8604925" y="5832078"/>
            <a:ext cx="8271717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o-MD" sz="3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Total cazuri  337.765 (31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.10.2021</a:t>
            </a:r>
            <a:r>
              <a:rPr kumimoji="0" lang="ro-MD" sz="3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)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MD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6895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 dirty="0"/>
          </a:p>
        </p:txBody>
      </p:sp>
      <p:sp>
        <p:nvSpPr>
          <p:cNvPr id="303" name="Title 1"/>
          <p:cNvSpPr txBox="1">
            <a:spLocks noGrp="1"/>
          </p:cNvSpPr>
          <p:nvPr>
            <p:ph type="title"/>
          </p:nvPr>
        </p:nvSpPr>
        <p:spPr>
          <a:xfrm>
            <a:off x="2188029" y="1299023"/>
            <a:ext cx="21031200" cy="144417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1755490">
              <a:defRPr sz="9600" spc="-266"/>
            </a:lvl1pPr>
          </a:lstStyle>
          <a:p>
            <a:r>
              <a:rPr lang="ro-RO" sz="6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Testarea angajaților din instituțiile medicale la </a:t>
            </a:r>
            <a:r>
              <a:rPr lang="ro-RO" sz="6700" b="1" dirty="0">
                <a:solidFill>
                  <a:srgbClr val="1D46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br>
              <a:rPr lang="ro-RO" sz="8000" b="1" dirty="0">
                <a:solidFill>
                  <a:srgbClr val="1D46F3"/>
                </a:solidFill>
                <a:latin typeface="Open Sans"/>
              </a:rPr>
            </a:br>
            <a:endParaRPr sz="8000" b="1" dirty="0">
              <a:solidFill>
                <a:srgbClr val="1D46F3"/>
              </a:solidFill>
              <a:latin typeface="Open Sans"/>
            </a:endParaRPr>
          </a:p>
        </p:txBody>
      </p:sp>
      <p:sp>
        <p:nvSpPr>
          <p:cNvPr id="9" name="Slide Number Placeholder 24">
            <a:extLst>
              <a:ext uri="{FF2B5EF4-FFF2-40B4-BE49-F238E27FC236}">
                <a16:creationId xmlns:a16="http://schemas.microsoft.com/office/drawing/2014/main" id="{223F4548-EF58-4C9C-9614-962A2F836BDA}"/>
              </a:ext>
            </a:extLst>
          </p:cNvPr>
          <p:cNvSpPr txBox="1">
            <a:spLocks/>
          </p:cNvSpPr>
          <p:nvPr/>
        </p:nvSpPr>
        <p:spPr>
          <a:xfrm>
            <a:off x="847969" y="12886440"/>
            <a:ext cx="311766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9" tIns="91439" rIns="91439" bIns="9143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6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17" name="Group 8">
            <a:extLst>
              <a:ext uri="{FF2B5EF4-FFF2-40B4-BE49-F238E27FC236}">
                <a16:creationId xmlns:a16="http://schemas.microsoft.com/office/drawing/2014/main" id="{56A258CB-139F-4E6B-8F98-5BBC209C651C}"/>
              </a:ext>
            </a:extLst>
          </p:cNvPr>
          <p:cNvGrpSpPr/>
          <p:nvPr/>
        </p:nvGrpSpPr>
        <p:grpSpPr>
          <a:xfrm>
            <a:off x="4050552" y="3306000"/>
            <a:ext cx="17708410" cy="1976348"/>
            <a:chOff x="0" y="-2"/>
            <a:chExt cx="17708409" cy="2285416"/>
          </a:xfrm>
        </p:grpSpPr>
        <p:grpSp>
          <p:nvGrpSpPr>
            <p:cNvPr id="18" name="Rectangle 4">
              <a:extLst>
                <a:ext uri="{FF2B5EF4-FFF2-40B4-BE49-F238E27FC236}">
                  <a16:creationId xmlns:a16="http://schemas.microsoft.com/office/drawing/2014/main" id="{50284CCE-8127-4389-824B-58E0033A15DD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22" name="Rectangle">
                <a:extLst>
                  <a:ext uri="{FF2B5EF4-FFF2-40B4-BE49-F238E27FC236}">
                    <a16:creationId xmlns:a16="http://schemas.microsoft.com/office/drawing/2014/main" id="{73037A3B-DFD1-4006-9F77-0705E52E4D88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23" name="cazuri noi înregistrate astăzi">
                <a:extLst>
                  <a:ext uri="{FF2B5EF4-FFF2-40B4-BE49-F238E27FC236}">
                    <a16:creationId xmlns:a16="http://schemas.microsoft.com/office/drawing/2014/main" id="{13C89367-86C4-469E-9D30-D18C22FF0479}"/>
                  </a:ext>
                </a:extLst>
              </p:cNvPr>
              <p:cNvSpPr/>
              <p:nvPr/>
            </p:nvSpPr>
            <p:spPr>
              <a:xfrm>
                <a:off x="6731593" y="733832"/>
                <a:ext cx="10752128" cy="8177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Angajați investigați total</a:t>
                </a:r>
                <a:endParaRPr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" name="Rectangle 5">
              <a:extLst>
                <a:ext uri="{FF2B5EF4-FFF2-40B4-BE49-F238E27FC236}">
                  <a16:creationId xmlns:a16="http://schemas.microsoft.com/office/drawing/2014/main" id="{A984A1AD-6970-40C9-8AD1-407F741D8593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20" name="Rectangle">
                <a:extLst>
                  <a:ext uri="{FF2B5EF4-FFF2-40B4-BE49-F238E27FC236}">
                    <a16:creationId xmlns:a16="http://schemas.microsoft.com/office/drawing/2014/main" id="{6D16EC0D-7E64-4D1A-9A89-FBE14E8BE909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21" name="+156">
                <a:extLst>
                  <a:ext uri="{FF2B5EF4-FFF2-40B4-BE49-F238E27FC236}">
                    <a16:creationId xmlns:a16="http://schemas.microsoft.com/office/drawing/2014/main" id="{C3830ABB-261A-47FC-B222-D49394DEC9FD}"/>
                  </a:ext>
                </a:extLst>
              </p:cNvPr>
              <p:cNvSpPr/>
              <p:nvPr/>
            </p:nvSpPr>
            <p:spPr>
              <a:xfrm>
                <a:off x="484560" y="447180"/>
                <a:ext cx="5512438" cy="1388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57</a:t>
                </a:r>
                <a:r>
                  <a:rPr lang="ro-RO" sz="6600" b="1" dirty="0">
                    <a:solidFill>
                      <a:schemeClr val="bg1"/>
                    </a:solidFill>
                  </a:rPr>
                  <a:t>.539</a:t>
                </a:r>
                <a:endParaRPr sz="6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4" name="Group 8">
            <a:extLst>
              <a:ext uri="{FF2B5EF4-FFF2-40B4-BE49-F238E27FC236}">
                <a16:creationId xmlns:a16="http://schemas.microsoft.com/office/drawing/2014/main" id="{A7F1BD85-BD75-4CF5-B112-E393279768AD}"/>
              </a:ext>
            </a:extLst>
          </p:cNvPr>
          <p:cNvGrpSpPr/>
          <p:nvPr/>
        </p:nvGrpSpPr>
        <p:grpSpPr>
          <a:xfrm>
            <a:off x="4082061" y="8337167"/>
            <a:ext cx="17708410" cy="2179121"/>
            <a:chOff x="0" y="-2"/>
            <a:chExt cx="17708409" cy="2285416"/>
          </a:xfrm>
        </p:grpSpPr>
        <p:grpSp>
          <p:nvGrpSpPr>
            <p:cNvPr id="25" name="Rectangle 4">
              <a:extLst>
                <a:ext uri="{FF2B5EF4-FFF2-40B4-BE49-F238E27FC236}">
                  <a16:creationId xmlns:a16="http://schemas.microsoft.com/office/drawing/2014/main" id="{E98C9B18-454D-4EC9-888D-FF81CE14A2C1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29" name="Rectangle">
                <a:extLst>
                  <a:ext uri="{FF2B5EF4-FFF2-40B4-BE49-F238E27FC236}">
                    <a16:creationId xmlns:a16="http://schemas.microsoft.com/office/drawing/2014/main" id="{45E50E35-0138-4E49-BB99-3276C014A4A5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30" name="cazuri noi înregistrate astăzi">
                <a:extLst>
                  <a:ext uri="{FF2B5EF4-FFF2-40B4-BE49-F238E27FC236}">
                    <a16:creationId xmlns:a16="http://schemas.microsoft.com/office/drawing/2014/main" id="{797EAA35-7A07-451C-95DF-8B73AB11BD0F}"/>
                  </a:ext>
                </a:extLst>
              </p:cNvPr>
              <p:cNvSpPr/>
              <p:nvPr/>
            </p:nvSpPr>
            <p:spPr>
              <a:xfrm>
                <a:off x="6731593" y="742598"/>
                <a:ext cx="10752128" cy="800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Angajați investigați în ultimele 7 zile</a:t>
                </a:r>
                <a:endParaRPr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6" name="Rectangle 5">
              <a:extLst>
                <a:ext uri="{FF2B5EF4-FFF2-40B4-BE49-F238E27FC236}">
                  <a16:creationId xmlns:a16="http://schemas.microsoft.com/office/drawing/2014/main" id="{DC4672D5-6216-4174-A7D0-471E5627F1C8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27" name="Rectangle">
                <a:extLst>
                  <a:ext uri="{FF2B5EF4-FFF2-40B4-BE49-F238E27FC236}">
                    <a16:creationId xmlns:a16="http://schemas.microsoft.com/office/drawing/2014/main" id="{6CFFF804-F494-4B93-9746-8A16BC10C36D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28" name="+156">
                <a:extLst>
                  <a:ext uri="{FF2B5EF4-FFF2-40B4-BE49-F238E27FC236}">
                    <a16:creationId xmlns:a16="http://schemas.microsoft.com/office/drawing/2014/main" id="{C9CC88DF-60F2-43EB-95D5-8C85D1318081}"/>
                  </a:ext>
                </a:extLst>
              </p:cNvPr>
              <p:cNvSpPr/>
              <p:nvPr/>
            </p:nvSpPr>
            <p:spPr>
              <a:xfrm>
                <a:off x="484560" y="511762"/>
                <a:ext cx="5512438" cy="12588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524</a:t>
                </a:r>
                <a:endParaRPr sz="6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1" name="Group 8">
            <a:extLst>
              <a:ext uri="{FF2B5EF4-FFF2-40B4-BE49-F238E27FC236}">
                <a16:creationId xmlns:a16="http://schemas.microsoft.com/office/drawing/2014/main" id="{6780EE86-4681-4522-BD0F-8B33C6DC5E30}"/>
              </a:ext>
            </a:extLst>
          </p:cNvPr>
          <p:cNvGrpSpPr/>
          <p:nvPr/>
        </p:nvGrpSpPr>
        <p:grpSpPr>
          <a:xfrm>
            <a:off x="4050552" y="10982611"/>
            <a:ext cx="17708410" cy="2196676"/>
            <a:chOff x="0" y="-2"/>
            <a:chExt cx="17708409" cy="2285416"/>
          </a:xfrm>
        </p:grpSpPr>
        <p:grpSp>
          <p:nvGrpSpPr>
            <p:cNvPr id="32" name="Rectangle 4">
              <a:extLst>
                <a:ext uri="{FF2B5EF4-FFF2-40B4-BE49-F238E27FC236}">
                  <a16:creationId xmlns:a16="http://schemas.microsoft.com/office/drawing/2014/main" id="{117AE596-2AB1-4C9C-9F70-66EBDCCDCED7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36" name="Rectangle">
                <a:extLst>
                  <a:ext uri="{FF2B5EF4-FFF2-40B4-BE49-F238E27FC236}">
                    <a16:creationId xmlns:a16="http://schemas.microsoft.com/office/drawing/2014/main" id="{B6A059F7-1207-452E-B715-265AD9714F1A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37" name="cazuri noi înregistrate astăzi">
                <a:extLst>
                  <a:ext uri="{FF2B5EF4-FFF2-40B4-BE49-F238E27FC236}">
                    <a16:creationId xmlns:a16="http://schemas.microsoft.com/office/drawing/2014/main" id="{D7137698-F937-4BEC-B5BD-3259D7F990EF}"/>
                  </a:ext>
                </a:extLst>
              </p:cNvPr>
              <p:cNvSpPr/>
              <p:nvPr/>
            </p:nvSpPr>
            <p:spPr>
              <a:xfrm>
                <a:off x="6731593" y="742597"/>
                <a:ext cx="10752128" cy="800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Angajați investigați pozitiv în ultimele 7 zile</a:t>
                </a:r>
                <a:endParaRPr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3" name="Rectangle 5">
              <a:extLst>
                <a:ext uri="{FF2B5EF4-FFF2-40B4-BE49-F238E27FC236}">
                  <a16:creationId xmlns:a16="http://schemas.microsoft.com/office/drawing/2014/main" id="{0CF8EC63-FFFC-472C-B2BD-5590E6A912F7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34" name="Rectangle">
                <a:extLst>
                  <a:ext uri="{FF2B5EF4-FFF2-40B4-BE49-F238E27FC236}">
                    <a16:creationId xmlns:a16="http://schemas.microsoft.com/office/drawing/2014/main" id="{958E9109-361D-4263-9185-76310C97151F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35" name="+156">
                <a:extLst>
                  <a:ext uri="{FF2B5EF4-FFF2-40B4-BE49-F238E27FC236}">
                    <a16:creationId xmlns:a16="http://schemas.microsoft.com/office/drawing/2014/main" id="{A46A42A0-D3BB-4EA0-962C-9DAA8486E78F}"/>
                  </a:ext>
                </a:extLst>
              </p:cNvPr>
              <p:cNvSpPr/>
              <p:nvPr/>
            </p:nvSpPr>
            <p:spPr>
              <a:xfrm>
                <a:off x="484560" y="511762"/>
                <a:ext cx="5512438" cy="1258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187</a:t>
                </a:r>
                <a:endParaRPr sz="6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8" name="Group 8">
            <a:extLst>
              <a:ext uri="{FF2B5EF4-FFF2-40B4-BE49-F238E27FC236}">
                <a16:creationId xmlns:a16="http://schemas.microsoft.com/office/drawing/2014/main" id="{46CCCD9D-BC51-4673-8079-1E074A8E9199}"/>
              </a:ext>
            </a:extLst>
          </p:cNvPr>
          <p:cNvGrpSpPr/>
          <p:nvPr/>
        </p:nvGrpSpPr>
        <p:grpSpPr>
          <a:xfrm>
            <a:off x="4075362" y="5906333"/>
            <a:ext cx="17708410" cy="1976348"/>
            <a:chOff x="0" y="-2"/>
            <a:chExt cx="17708409" cy="2285416"/>
          </a:xfrm>
        </p:grpSpPr>
        <p:grpSp>
          <p:nvGrpSpPr>
            <p:cNvPr id="39" name="Rectangle 4">
              <a:extLst>
                <a:ext uri="{FF2B5EF4-FFF2-40B4-BE49-F238E27FC236}">
                  <a16:creationId xmlns:a16="http://schemas.microsoft.com/office/drawing/2014/main" id="{09CE44F2-A020-4ABF-8C92-0048357608EB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43" name="Rectangle">
                <a:extLst>
                  <a:ext uri="{FF2B5EF4-FFF2-40B4-BE49-F238E27FC236}">
                    <a16:creationId xmlns:a16="http://schemas.microsoft.com/office/drawing/2014/main" id="{43B0157C-AC27-4216-A215-9B97636BA2E8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44" name="cazuri noi înregistrate astăzi">
                <a:extLst>
                  <a:ext uri="{FF2B5EF4-FFF2-40B4-BE49-F238E27FC236}">
                    <a16:creationId xmlns:a16="http://schemas.microsoft.com/office/drawing/2014/main" id="{32E82C2F-2284-4659-96FF-DBF27A360676}"/>
                  </a:ext>
                </a:extLst>
              </p:cNvPr>
              <p:cNvSpPr/>
              <p:nvPr/>
            </p:nvSpPr>
            <p:spPr>
              <a:xfrm>
                <a:off x="6731593" y="733832"/>
                <a:ext cx="10752128" cy="8177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Angajați testați pozitiv</a:t>
                </a:r>
              </a:p>
            </p:txBody>
          </p:sp>
        </p:grpSp>
        <p:grpSp>
          <p:nvGrpSpPr>
            <p:cNvPr id="40" name="Rectangle 5">
              <a:extLst>
                <a:ext uri="{FF2B5EF4-FFF2-40B4-BE49-F238E27FC236}">
                  <a16:creationId xmlns:a16="http://schemas.microsoft.com/office/drawing/2014/main" id="{E1499D20-FF3A-4524-A1CF-0BB83AF5FB20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41" name="Rectangle">
                <a:extLst>
                  <a:ext uri="{FF2B5EF4-FFF2-40B4-BE49-F238E27FC236}">
                    <a16:creationId xmlns:a16="http://schemas.microsoft.com/office/drawing/2014/main" id="{A15FDE22-3922-4EC8-A157-15A649BF0203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42" name="+156">
                <a:extLst>
                  <a:ext uri="{FF2B5EF4-FFF2-40B4-BE49-F238E27FC236}">
                    <a16:creationId xmlns:a16="http://schemas.microsoft.com/office/drawing/2014/main" id="{A8ECA64F-AB2C-4646-A314-F37DD7C9FA19}"/>
                  </a:ext>
                </a:extLst>
              </p:cNvPr>
              <p:cNvSpPr/>
              <p:nvPr/>
            </p:nvSpPr>
            <p:spPr>
              <a:xfrm>
                <a:off x="484560" y="447180"/>
                <a:ext cx="5512438" cy="1388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22.245</a:t>
                </a:r>
                <a:endParaRPr lang="en-US" sz="66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53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1044197" y="7010475"/>
            <a:ext cx="4672540" cy="4887835"/>
            <a:chOff x="1814072" y="3437888"/>
            <a:chExt cx="2325277" cy="2495551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34" name="Rectangle 33"/>
            <p:cNvSpPr/>
            <p:nvPr/>
          </p:nvSpPr>
          <p:spPr>
            <a:xfrm>
              <a:off x="1814072" y="3437888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bIns="792000" rtlCol="0" anchor="b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r>
                <a:rPr lang="ro-RO" sz="40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Medici</a:t>
              </a:r>
              <a:endPara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 flipV="1">
              <a:off x="1814072" y="3437888"/>
              <a:ext cx="2325277" cy="51632"/>
            </a:xfrm>
            <a:prstGeom prst="rect">
              <a:avLst/>
            </a:prstGeom>
            <a:solidFill>
              <a:srgbClr val="1D4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rtlCol="0" anchor="t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endParaRPr lang="en-US" sz="2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grpSp>
        <p:nvGrpSpPr>
          <p:cNvPr id="22" name="Group 32">
            <a:extLst>
              <a:ext uri="{FF2B5EF4-FFF2-40B4-BE49-F238E27FC236}">
                <a16:creationId xmlns:a16="http://schemas.microsoft.com/office/drawing/2014/main" id="{6095E445-0BB6-4494-8C94-A007C15B3F72}"/>
              </a:ext>
            </a:extLst>
          </p:cNvPr>
          <p:cNvGrpSpPr/>
          <p:nvPr/>
        </p:nvGrpSpPr>
        <p:grpSpPr>
          <a:xfrm>
            <a:off x="6765483" y="7061038"/>
            <a:ext cx="4657592" cy="4991102"/>
            <a:chOff x="1621034" y="3437888"/>
            <a:chExt cx="2328796" cy="2495551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24" name="Rectangle 33">
              <a:extLst>
                <a:ext uri="{FF2B5EF4-FFF2-40B4-BE49-F238E27FC236}">
                  <a16:creationId xmlns:a16="http://schemas.microsoft.com/office/drawing/2014/main" id="{BD8FA53E-4B1A-407A-8EB3-5F41AF83D9A3}"/>
                </a:ext>
              </a:extLst>
            </p:cNvPr>
            <p:cNvSpPr/>
            <p:nvPr/>
          </p:nvSpPr>
          <p:spPr>
            <a:xfrm>
              <a:off x="1623189" y="3437888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bIns="792000" rtlCol="0" anchor="b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r>
                <a:rPr lang="ro-RO" sz="40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Asistenți Medicali</a:t>
              </a:r>
              <a:endParaRPr lang="en-US" sz="4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34">
              <a:extLst>
                <a:ext uri="{FF2B5EF4-FFF2-40B4-BE49-F238E27FC236}">
                  <a16:creationId xmlns:a16="http://schemas.microsoft.com/office/drawing/2014/main" id="{DCA391C3-BF55-4FAA-BF7A-0D89C4718B4A}"/>
                </a:ext>
              </a:extLst>
            </p:cNvPr>
            <p:cNvSpPr/>
            <p:nvPr/>
          </p:nvSpPr>
          <p:spPr>
            <a:xfrm flipV="1">
              <a:off x="1621034" y="3437888"/>
              <a:ext cx="2328796" cy="51632"/>
            </a:xfrm>
            <a:prstGeom prst="rect">
              <a:avLst/>
            </a:prstGeom>
            <a:solidFill>
              <a:srgbClr val="1D4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rtlCol="0" anchor="t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endParaRPr lang="en-US" sz="2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grpSp>
        <p:nvGrpSpPr>
          <p:cNvPr id="62" name="Group 32">
            <a:extLst>
              <a:ext uri="{FF2B5EF4-FFF2-40B4-BE49-F238E27FC236}">
                <a16:creationId xmlns:a16="http://schemas.microsoft.com/office/drawing/2014/main" id="{AFEE9A52-7112-41A1-81A9-0655D62884C8}"/>
              </a:ext>
            </a:extLst>
          </p:cNvPr>
          <p:cNvGrpSpPr/>
          <p:nvPr/>
        </p:nvGrpSpPr>
        <p:grpSpPr>
          <a:xfrm>
            <a:off x="12192000" y="7043062"/>
            <a:ext cx="4650554" cy="5027054"/>
            <a:chOff x="1814072" y="3437888"/>
            <a:chExt cx="2325277" cy="2513527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63" name="Rectangle 33">
              <a:extLst>
                <a:ext uri="{FF2B5EF4-FFF2-40B4-BE49-F238E27FC236}">
                  <a16:creationId xmlns:a16="http://schemas.microsoft.com/office/drawing/2014/main" id="{ABDE925A-B08A-45D9-B877-B4B86F6886CE}"/>
                </a:ext>
              </a:extLst>
            </p:cNvPr>
            <p:cNvSpPr/>
            <p:nvPr/>
          </p:nvSpPr>
          <p:spPr>
            <a:xfrm>
              <a:off x="1814072" y="3455864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bIns="792000" rtlCol="0" anchor="b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r>
                <a:rPr lang="ro-RO" sz="40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Infirmier</a:t>
              </a:r>
              <a:endParaRPr lang="en-US" sz="4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Rectangle 34">
              <a:extLst>
                <a:ext uri="{FF2B5EF4-FFF2-40B4-BE49-F238E27FC236}">
                  <a16:creationId xmlns:a16="http://schemas.microsoft.com/office/drawing/2014/main" id="{6F5C2865-29C5-4EBD-B920-4A8FA439C25B}"/>
                </a:ext>
              </a:extLst>
            </p:cNvPr>
            <p:cNvSpPr/>
            <p:nvPr/>
          </p:nvSpPr>
          <p:spPr>
            <a:xfrm flipV="1">
              <a:off x="1814072" y="3437888"/>
              <a:ext cx="2325277" cy="516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rtlCol="0" anchor="t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endParaRPr lang="en-US" sz="2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sp>
        <p:nvSpPr>
          <p:cNvPr id="66" name="Title 1">
            <a:extLst>
              <a:ext uri="{FF2B5EF4-FFF2-40B4-BE49-F238E27FC236}">
                <a16:creationId xmlns:a16="http://schemas.microsoft.com/office/drawing/2014/main" id="{DB4C4EF5-DE38-42DD-86C4-576104617B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295431"/>
            <a:ext cx="24384000" cy="738386"/>
          </a:xfrm>
          <a:prstGeom prst="rect">
            <a:avLst/>
          </a:prstGeom>
        </p:spPr>
        <p:txBody>
          <a:bodyPr>
            <a:normAutofit/>
          </a:bodyPr>
          <a:lstStyle>
            <a:lvl1pPr defTabSz="1755490">
              <a:defRPr sz="9600" spc="-266"/>
            </a:lvl1pPr>
          </a:lstStyle>
          <a:p>
            <a:pPr algn="ctr"/>
            <a:r>
              <a:rPr lang="ro-MD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Personalul instituțiilor medicale infectat cu </a:t>
            </a:r>
            <a:r>
              <a:rPr lang="ro-MD" sz="6000" b="1" dirty="0">
                <a:solidFill>
                  <a:srgbClr val="1D46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lang="ro-MD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(cumulativ)</a:t>
            </a:r>
          </a:p>
        </p:txBody>
      </p:sp>
      <p:grpSp>
        <p:nvGrpSpPr>
          <p:cNvPr id="67" name="Group 8">
            <a:extLst>
              <a:ext uri="{FF2B5EF4-FFF2-40B4-BE49-F238E27FC236}">
                <a16:creationId xmlns:a16="http://schemas.microsoft.com/office/drawing/2014/main" id="{1726E0C7-6571-4DBF-9173-C01B3EC0BDFF}"/>
              </a:ext>
            </a:extLst>
          </p:cNvPr>
          <p:cNvGrpSpPr/>
          <p:nvPr/>
        </p:nvGrpSpPr>
        <p:grpSpPr>
          <a:xfrm>
            <a:off x="1422400" y="3790811"/>
            <a:ext cx="22256914" cy="1876245"/>
            <a:chOff x="0" y="-2"/>
            <a:chExt cx="17754128" cy="2285416"/>
          </a:xfrm>
        </p:grpSpPr>
        <p:grpSp>
          <p:nvGrpSpPr>
            <p:cNvPr id="68" name="Rectangle 4">
              <a:extLst>
                <a:ext uri="{FF2B5EF4-FFF2-40B4-BE49-F238E27FC236}">
                  <a16:creationId xmlns:a16="http://schemas.microsoft.com/office/drawing/2014/main" id="{21035C47-F8CC-48FB-AE63-86F98FA7DBAE}"/>
                </a:ext>
              </a:extLst>
            </p:cNvPr>
            <p:cNvGrpSpPr/>
            <p:nvPr/>
          </p:nvGrpSpPr>
          <p:grpSpPr>
            <a:xfrm>
              <a:off x="0" y="-2"/>
              <a:ext cx="17754128" cy="2285416"/>
              <a:chOff x="0" y="-1"/>
              <a:chExt cx="17754127" cy="2285414"/>
            </a:xfrm>
          </p:grpSpPr>
          <p:sp>
            <p:nvSpPr>
              <p:cNvPr id="72" name="Rectangle">
                <a:extLst>
                  <a:ext uri="{FF2B5EF4-FFF2-40B4-BE49-F238E27FC236}">
                    <a16:creationId xmlns:a16="http://schemas.microsoft.com/office/drawing/2014/main" id="{7739171F-6F51-4427-AB53-F3AD76D4042A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73" name="cazuri noi înregistrate astăzi">
                <a:extLst>
                  <a:ext uri="{FF2B5EF4-FFF2-40B4-BE49-F238E27FC236}">
                    <a16:creationId xmlns:a16="http://schemas.microsoft.com/office/drawing/2014/main" id="{1B74E9EE-D59F-4990-BF57-CACCF007B575}"/>
                  </a:ext>
                </a:extLst>
              </p:cNvPr>
              <p:cNvSpPr/>
              <p:nvPr/>
            </p:nvSpPr>
            <p:spPr>
              <a:xfrm>
                <a:off x="6267407" y="694204"/>
                <a:ext cx="11486720" cy="9747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Cazuri de infectare în rândul lucrătorilor din sistemul medical</a:t>
                </a:r>
              </a:p>
            </p:txBody>
          </p:sp>
        </p:grpSp>
        <p:grpSp>
          <p:nvGrpSpPr>
            <p:cNvPr id="69" name="Rectangle 5">
              <a:extLst>
                <a:ext uri="{FF2B5EF4-FFF2-40B4-BE49-F238E27FC236}">
                  <a16:creationId xmlns:a16="http://schemas.microsoft.com/office/drawing/2014/main" id="{06086DAD-F78F-46E7-959E-EA89550769F4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70" name="Rectangle">
                <a:extLst>
                  <a:ext uri="{FF2B5EF4-FFF2-40B4-BE49-F238E27FC236}">
                    <a16:creationId xmlns:a16="http://schemas.microsoft.com/office/drawing/2014/main" id="{5A32C835-F0BA-4F77-8E55-B53AFEBB3568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71" name="+156">
                <a:extLst>
                  <a:ext uri="{FF2B5EF4-FFF2-40B4-BE49-F238E27FC236}">
                    <a16:creationId xmlns:a16="http://schemas.microsoft.com/office/drawing/2014/main" id="{0C083C6B-035A-48C0-BC4C-509847C35D53}"/>
                  </a:ext>
                </a:extLst>
              </p:cNvPr>
              <p:cNvSpPr/>
              <p:nvPr/>
            </p:nvSpPr>
            <p:spPr>
              <a:xfrm>
                <a:off x="0" y="410154"/>
                <a:ext cx="5996999" cy="1462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MD" sz="6600" b="1" dirty="0">
                    <a:solidFill>
                      <a:schemeClr val="bg1"/>
                    </a:solidFill>
                  </a:rPr>
                  <a:t>22.288</a:t>
                </a:r>
                <a:endParaRPr lang="en-US" sz="66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74" name="Rectangle 34">
            <a:extLst>
              <a:ext uri="{FF2B5EF4-FFF2-40B4-BE49-F238E27FC236}">
                <a16:creationId xmlns:a16="http://schemas.microsoft.com/office/drawing/2014/main" id="{DC8D0853-69FE-423C-93F3-338DFF4D1644}"/>
              </a:ext>
            </a:extLst>
          </p:cNvPr>
          <p:cNvSpPr/>
          <p:nvPr/>
        </p:nvSpPr>
        <p:spPr>
          <a:xfrm flipV="1">
            <a:off x="12192000" y="7079014"/>
            <a:ext cx="4650554" cy="103264"/>
          </a:xfrm>
          <a:prstGeom prst="rect">
            <a:avLst/>
          </a:prstGeom>
          <a:solidFill>
            <a:srgbClr val="1D4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8" tIns="648000" rIns="360000" rtlCol="0" anchor="t"/>
          <a:lstStyle/>
          <a:p>
            <a:pPr>
              <a:lnSpc>
                <a:spcPct val="130000"/>
              </a:lnSpc>
              <a:spcBef>
                <a:spcPts val="2000"/>
              </a:spcBef>
            </a:pPr>
            <a:endParaRPr lang="en-US" sz="20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77" name="+156">
            <a:extLst>
              <a:ext uri="{FF2B5EF4-FFF2-40B4-BE49-F238E27FC236}">
                <a16:creationId xmlns:a16="http://schemas.microsoft.com/office/drawing/2014/main" id="{F150A25A-6CE9-4433-AAAA-8C618A20EA07}"/>
              </a:ext>
            </a:extLst>
          </p:cNvPr>
          <p:cNvSpPr/>
          <p:nvPr/>
        </p:nvSpPr>
        <p:spPr>
          <a:xfrm>
            <a:off x="1019381" y="8435666"/>
            <a:ext cx="4650554" cy="1200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ro-MD" sz="6600" b="1" dirty="0">
                <a:solidFill>
                  <a:schemeClr val="tx1"/>
                </a:solidFill>
              </a:rPr>
              <a:t>6.604</a:t>
            </a:r>
          </a:p>
        </p:txBody>
      </p:sp>
      <p:sp>
        <p:nvSpPr>
          <p:cNvPr id="78" name="+156">
            <a:extLst>
              <a:ext uri="{FF2B5EF4-FFF2-40B4-BE49-F238E27FC236}">
                <a16:creationId xmlns:a16="http://schemas.microsoft.com/office/drawing/2014/main" id="{3FCDA824-DE64-49C5-8B7F-BF2E64D55AC1}"/>
              </a:ext>
            </a:extLst>
          </p:cNvPr>
          <p:cNvSpPr/>
          <p:nvPr/>
        </p:nvSpPr>
        <p:spPr>
          <a:xfrm>
            <a:off x="6798342" y="8403350"/>
            <a:ext cx="4650554" cy="1200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ro-MD" sz="6600" b="1" dirty="0">
                <a:solidFill>
                  <a:schemeClr val="tx1"/>
                </a:solidFill>
              </a:rPr>
              <a:t>9.109</a:t>
            </a:r>
          </a:p>
        </p:txBody>
      </p:sp>
      <p:sp>
        <p:nvSpPr>
          <p:cNvPr id="79" name="+156">
            <a:extLst>
              <a:ext uri="{FF2B5EF4-FFF2-40B4-BE49-F238E27FC236}">
                <a16:creationId xmlns:a16="http://schemas.microsoft.com/office/drawing/2014/main" id="{1C46748C-7412-4A03-ABE0-2F607B485F55}"/>
              </a:ext>
            </a:extLst>
          </p:cNvPr>
          <p:cNvSpPr/>
          <p:nvPr/>
        </p:nvSpPr>
        <p:spPr>
          <a:xfrm>
            <a:off x="12192000" y="8328474"/>
            <a:ext cx="4650554" cy="1200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ro-MD" sz="6600" b="1" dirty="0">
                <a:solidFill>
                  <a:schemeClr val="tx1"/>
                </a:solidFill>
              </a:rPr>
              <a:t>2964</a:t>
            </a:r>
          </a:p>
        </p:txBody>
      </p:sp>
      <p:grpSp>
        <p:nvGrpSpPr>
          <p:cNvPr id="26" name="Group 32">
            <a:extLst>
              <a:ext uri="{FF2B5EF4-FFF2-40B4-BE49-F238E27FC236}">
                <a16:creationId xmlns:a16="http://schemas.microsoft.com/office/drawing/2014/main" id="{8F75F1C6-729B-0446-845F-47A1689B276A}"/>
              </a:ext>
            </a:extLst>
          </p:cNvPr>
          <p:cNvGrpSpPr/>
          <p:nvPr/>
        </p:nvGrpSpPr>
        <p:grpSpPr>
          <a:xfrm>
            <a:off x="17611479" y="6991428"/>
            <a:ext cx="4650554" cy="5027054"/>
            <a:chOff x="1814072" y="3437888"/>
            <a:chExt cx="2325277" cy="2513527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27" name="Rectangle 33">
              <a:extLst>
                <a:ext uri="{FF2B5EF4-FFF2-40B4-BE49-F238E27FC236}">
                  <a16:creationId xmlns:a16="http://schemas.microsoft.com/office/drawing/2014/main" id="{1957D24A-C2A1-EA49-BD26-CA296265289C}"/>
                </a:ext>
              </a:extLst>
            </p:cNvPr>
            <p:cNvSpPr/>
            <p:nvPr/>
          </p:nvSpPr>
          <p:spPr>
            <a:xfrm>
              <a:off x="1814072" y="3455864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bIns="792000" rtlCol="0" anchor="b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r>
                <a:rPr lang="ro-RO" sz="40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Personal Auxiliar</a:t>
              </a:r>
              <a:endParaRPr lang="en-US" sz="4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34">
              <a:extLst>
                <a:ext uri="{FF2B5EF4-FFF2-40B4-BE49-F238E27FC236}">
                  <a16:creationId xmlns:a16="http://schemas.microsoft.com/office/drawing/2014/main" id="{595B3213-E140-C543-83BC-064DC12E883E}"/>
                </a:ext>
              </a:extLst>
            </p:cNvPr>
            <p:cNvSpPr/>
            <p:nvPr/>
          </p:nvSpPr>
          <p:spPr>
            <a:xfrm flipV="1">
              <a:off x="1814072" y="3437888"/>
              <a:ext cx="2325277" cy="516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rtlCol="0" anchor="t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endParaRPr lang="en-US" sz="2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sp>
        <p:nvSpPr>
          <p:cNvPr id="30" name="Rectangle 34">
            <a:extLst>
              <a:ext uri="{FF2B5EF4-FFF2-40B4-BE49-F238E27FC236}">
                <a16:creationId xmlns:a16="http://schemas.microsoft.com/office/drawing/2014/main" id="{EC18C20E-9B90-614E-970D-80210A6E98DD}"/>
              </a:ext>
            </a:extLst>
          </p:cNvPr>
          <p:cNvSpPr/>
          <p:nvPr/>
        </p:nvSpPr>
        <p:spPr>
          <a:xfrm flipV="1">
            <a:off x="17636295" y="7182278"/>
            <a:ext cx="4650554" cy="103264"/>
          </a:xfrm>
          <a:prstGeom prst="rect">
            <a:avLst/>
          </a:prstGeom>
          <a:solidFill>
            <a:srgbClr val="1D4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8" tIns="648000" rIns="360000" rtlCol="0" anchor="t"/>
          <a:lstStyle/>
          <a:p>
            <a:pPr>
              <a:lnSpc>
                <a:spcPct val="130000"/>
              </a:lnSpc>
              <a:spcBef>
                <a:spcPts val="2000"/>
              </a:spcBef>
            </a:pPr>
            <a:endParaRPr lang="en-US" sz="20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31" name="+156">
            <a:extLst>
              <a:ext uri="{FF2B5EF4-FFF2-40B4-BE49-F238E27FC236}">
                <a16:creationId xmlns:a16="http://schemas.microsoft.com/office/drawing/2014/main" id="{1CA3F770-1D73-A847-A67D-3A81A6F8B2EC}"/>
              </a:ext>
            </a:extLst>
          </p:cNvPr>
          <p:cNvSpPr/>
          <p:nvPr/>
        </p:nvSpPr>
        <p:spPr>
          <a:xfrm>
            <a:off x="17636295" y="8228545"/>
            <a:ext cx="4650554" cy="1200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ro-MD" sz="6600" b="1" dirty="0">
                <a:solidFill>
                  <a:schemeClr val="tx1"/>
                </a:solidFill>
              </a:rPr>
              <a:t>3.611</a:t>
            </a:r>
          </a:p>
        </p:txBody>
      </p:sp>
    </p:spTree>
    <p:extLst>
      <p:ext uri="{BB962C8B-B14F-4D97-AF65-F5344CB8AC3E}">
        <p14:creationId xmlns:p14="http://schemas.microsoft.com/office/powerpoint/2010/main" val="161614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264DA-AB7E-664F-B12C-74AF1D74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974623"/>
            <a:ext cx="22897882" cy="2011324"/>
          </a:xfrm>
        </p:spPr>
        <p:txBody>
          <a:bodyPr>
            <a:normAutofit/>
          </a:bodyPr>
          <a:lstStyle/>
          <a:p>
            <a:pPr algn="ctr"/>
            <a:r>
              <a:rPr lang="ro-MD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Copiii și femeile gravide confirmați </a:t>
            </a:r>
            <a:r>
              <a:rPr lang="ro-MD" sz="6000" b="1" dirty="0">
                <a:solidFill>
                  <a:srgbClr val="1D46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lang="ro-MD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(cumulativ)</a:t>
            </a:r>
            <a:endParaRPr lang="ro-MD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088D6-CB2A-2D41-9317-1268E68198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719" b="22788"/>
          <a:stretch/>
        </p:blipFill>
        <p:spPr>
          <a:xfrm>
            <a:off x="16469360" y="2167718"/>
            <a:ext cx="3200400" cy="276497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C554BE1-3F0C-1D4B-B969-6D327C85E6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575560" y="2419525"/>
            <a:ext cx="1935480" cy="27649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B17052-EAC6-6E46-B0AE-AB5A246F70F8}"/>
              </a:ext>
            </a:extLst>
          </p:cNvPr>
          <p:cNvSpPr txBox="1"/>
          <p:nvPr/>
        </p:nvSpPr>
        <p:spPr>
          <a:xfrm>
            <a:off x="3102416" y="2909004"/>
            <a:ext cx="7489383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o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22.550 </a:t>
            </a:r>
            <a:r>
              <a:rPr kumimoji="0" lang="en-MD" sz="4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copii infectați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7E14C6-EC1A-2145-92B9-3BD571C5B0C5}"/>
              </a:ext>
            </a:extLst>
          </p:cNvPr>
          <p:cNvSpPr txBox="1"/>
          <p:nvPr/>
        </p:nvSpPr>
        <p:spPr>
          <a:xfrm>
            <a:off x="14581856" y="5147789"/>
            <a:ext cx="7489383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1</a:t>
            </a:r>
            <a:r>
              <a:rPr kumimoji="0" lang="ro-MD" sz="4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386</a:t>
            </a:r>
            <a:endParaRPr kumimoji="0" lang="en-MD" sz="3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C4A9966-712C-874A-9DCF-2A8F72EA1E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6131154"/>
              </p:ext>
            </p:extLst>
          </p:nvPr>
        </p:nvGraphicFramePr>
        <p:xfrm>
          <a:off x="2106589" y="5865155"/>
          <a:ext cx="8118893" cy="622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FBC43F4-C951-244E-8A98-D9D3081F96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8273718"/>
              </p:ext>
            </p:extLst>
          </p:nvPr>
        </p:nvGraphicFramePr>
        <p:xfrm>
          <a:off x="12872993" y="5922856"/>
          <a:ext cx="10065657" cy="6195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35213454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marR="0" lvl="0" indent="0" algn="ctr" defTabSz="182866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600" b="0" i="0" u="none" strike="noStrike" kern="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pen Sans SemiBold"/>
                <a:ea typeface="Open Sans SemiBold"/>
                <a:cs typeface="Open Sans SemiBold"/>
                <a:sym typeface="Open Sans SemiBold"/>
              </a:rPr>
              <a:pPr marL="0" marR="0" lvl="0" indent="0" algn="ctr" defTabSz="182866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9" name="Slide Number Placeholder 24">
            <a:extLst>
              <a:ext uri="{FF2B5EF4-FFF2-40B4-BE49-F238E27FC236}">
                <a16:creationId xmlns:a16="http://schemas.microsoft.com/office/drawing/2014/main" id="{223F4548-EF58-4C9C-9614-962A2F836BDA}"/>
              </a:ext>
            </a:extLst>
          </p:cNvPr>
          <p:cNvSpPr txBox="1">
            <a:spLocks/>
          </p:cNvSpPr>
          <p:nvPr/>
        </p:nvSpPr>
        <p:spPr>
          <a:xfrm>
            <a:off x="847969" y="12886440"/>
            <a:ext cx="311766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9" tIns="91439" rIns="91439" bIns="9143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6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algn="ctr" defTabSz="182866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pen Sans SemiBold"/>
                <a:ea typeface="Open Sans SemiBold"/>
                <a:cs typeface="Open Sans SemiBold"/>
                <a:sym typeface="Open Sans SemiBold"/>
              </a:rPr>
              <a:pPr marL="0" marR="0" lvl="0" indent="0" algn="ctr" defTabSz="182866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DC33520-FC18-442D-9984-A8732AC4A7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809605"/>
            <a:ext cx="24383999" cy="14414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ro-RO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 descriptivă a deceselor cauzate de </a:t>
            </a:r>
            <a:r>
              <a:rPr lang="ro-RO" sz="6000" b="1" dirty="0">
                <a:solidFill>
                  <a:srgbClr val="1D46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endParaRPr sz="6000" b="1" dirty="0">
              <a:solidFill>
                <a:srgbClr val="1D46F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Group 8">
            <a:extLst>
              <a:ext uri="{FF2B5EF4-FFF2-40B4-BE49-F238E27FC236}">
                <a16:creationId xmlns:a16="http://schemas.microsoft.com/office/drawing/2014/main" id="{C97619B2-C906-4D39-A01D-7B384618B3AB}"/>
              </a:ext>
            </a:extLst>
          </p:cNvPr>
          <p:cNvGrpSpPr/>
          <p:nvPr/>
        </p:nvGrpSpPr>
        <p:grpSpPr>
          <a:xfrm>
            <a:off x="1518964" y="1904526"/>
            <a:ext cx="10594247" cy="850245"/>
            <a:chOff x="0" y="-2"/>
            <a:chExt cx="17708409" cy="2285417"/>
          </a:xfrm>
        </p:grpSpPr>
        <p:grpSp>
          <p:nvGrpSpPr>
            <p:cNvPr id="49" name="Rectangle 4">
              <a:extLst>
                <a:ext uri="{FF2B5EF4-FFF2-40B4-BE49-F238E27FC236}">
                  <a16:creationId xmlns:a16="http://schemas.microsoft.com/office/drawing/2014/main" id="{C472876B-D996-4232-8AF4-6CF4EA70BC98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53" name="Rectangle">
                <a:extLst>
                  <a:ext uri="{FF2B5EF4-FFF2-40B4-BE49-F238E27FC236}">
                    <a16:creationId xmlns:a16="http://schemas.microsoft.com/office/drawing/2014/main" id="{3A80A110-894D-41DE-9F35-B62D5216B9B8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3600" b="0" i="0" u="none" strike="noStrike" kern="0" cap="none" spc="0" normalizeH="0" baseline="0" noProof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4" name="cazuri noi înregistrate astăzi">
                <a:extLst>
                  <a:ext uri="{FF2B5EF4-FFF2-40B4-BE49-F238E27FC236}">
                    <a16:creationId xmlns:a16="http://schemas.microsoft.com/office/drawing/2014/main" id="{85C875B6-4C30-4E4E-84F2-4824C3C04078}"/>
                  </a:ext>
                </a:extLst>
              </p:cNvPr>
              <p:cNvSpPr/>
              <p:nvPr/>
            </p:nvSpPr>
            <p:spPr>
              <a:xfrm>
                <a:off x="257782" y="170642"/>
                <a:ext cx="11109480" cy="19441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3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Vârsta medie</a:t>
                </a:r>
                <a:endParaRPr kumimoji="0" sz="3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</p:grpSp>
        <p:grpSp>
          <p:nvGrpSpPr>
            <p:cNvPr id="50" name="Rectangle 5">
              <a:extLst>
                <a:ext uri="{FF2B5EF4-FFF2-40B4-BE49-F238E27FC236}">
                  <a16:creationId xmlns:a16="http://schemas.microsoft.com/office/drawing/2014/main" id="{0F578A82-A325-459C-96D3-EFE26A6C4B06}"/>
                </a:ext>
              </a:extLst>
            </p:cNvPr>
            <p:cNvGrpSpPr/>
            <p:nvPr/>
          </p:nvGrpSpPr>
          <p:grpSpPr>
            <a:xfrm>
              <a:off x="11619968" y="3011"/>
              <a:ext cx="6088439" cy="2282404"/>
              <a:chOff x="11619966" y="0"/>
              <a:chExt cx="6088438" cy="2282402"/>
            </a:xfrm>
          </p:grpSpPr>
          <p:sp>
            <p:nvSpPr>
              <p:cNvPr id="51" name="Rectangle">
                <a:extLst>
                  <a:ext uri="{FF2B5EF4-FFF2-40B4-BE49-F238E27FC236}">
                    <a16:creationId xmlns:a16="http://schemas.microsoft.com/office/drawing/2014/main" id="{0927A1A2-439A-4CF3-9B0A-D10C5F865098}"/>
                  </a:ext>
                </a:extLst>
              </p:cNvPr>
              <p:cNvSpPr/>
              <p:nvPr/>
            </p:nvSpPr>
            <p:spPr>
              <a:xfrm>
                <a:off x="11802850" y="0"/>
                <a:ext cx="5905554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2" name="+156">
                <a:extLst>
                  <a:ext uri="{FF2B5EF4-FFF2-40B4-BE49-F238E27FC236}">
                    <a16:creationId xmlns:a16="http://schemas.microsoft.com/office/drawing/2014/main" id="{281E7017-9223-42D9-A1AE-FA4A3EA26D42}"/>
                  </a:ext>
                </a:extLst>
              </p:cNvPr>
              <p:cNvSpPr/>
              <p:nvPr/>
            </p:nvSpPr>
            <p:spPr>
              <a:xfrm>
                <a:off x="11619966" y="184791"/>
                <a:ext cx="6088438" cy="19441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3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7F7F7"/>
                    </a:solidFill>
                    <a:effectLst/>
                    <a:uLnTx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67.9 ani</a:t>
                </a:r>
                <a:endParaRPr kumimoji="0" sz="3500" b="1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grpSp>
        <p:nvGrpSpPr>
          <p:cNvPr id="83" name="Group 8">
            <a:extLst>
              <a:ext uri="{FF2B5EF4-FFF2-40B4-BE49-F238E27FC236}">
                <a16:creationId xmlns:a16="http://schemas.microsoft.com/office/drawing/2014/main" id="{C749C443-D589-A24D-927F-06BA63C868EE}"/>
              </a:ext>
            </a:extLst>
          </p:cNvPr>
          <p:cNvGrpSpPr/>
          <p:nvPr/>
        </p:nvGrpSpPr>
        <p:grpSpPr>
          <a:xfrm>
            <a:off x="12453917" y="1879303"/>
            <a:ext cx="10594242" cy="877545"/>
            <a:chOff x="0" y="-2"/>
            <a:chExt cx="17708409" cy="2285417"/>
          </a:xfrm>
        </p:grpSpPr>
        <p:grpSp>
          <p:nvGrpSpPr>
            <p:cNvPr id="84" name="Rectangle 4">
              <a:extLst>
                <a:ext uri="{FF2B5EF4-FFF2-40B4-BE49-F238E27FC236}">
                  <a16:creationId xmlns:a16="http://schemas.microsoft.com/office/drawing/2014/main" id="{2327ADEA-D882-6C41-99B9-B633F1FA4654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102" name="Rectangle">
                <a:extLst>
                  <a:ext uri="{FF2B5EF4-FFF2-40B4-BE49-F238E27FC236}">
                    <a16:creationId xmlns:a16="http://schemas.microsoft.com/office/drawing/2014/main" id="{A7ADF35E-5AE4-EC46-83E4-426D6BB0C550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3600" b="0" i="0" u="none" strike="noStrike" kern="0" cap="none" spc="0" normalizeH="0" baseline="0" noProof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3" name="cazuri noi înregistrate astăzi">
                <a:extLst>
                  <a:ext uri="{FF2B5EF4-FFF2-40B4-BE49-F238E27FC236}">
                    <a16:creationId xmlns:a16="http://schemas.microsoft.com/office/drawing/2014/main" id="{4351F2D3-11DE-E640-A0C1-EEBB79AC3DA6}"/>
                  </a:ext>
                </a:extLst>
              </p:cNvPr>
              <p:cNvSpPr/>
              <p:nvPr/>
            </p:nvSpPr>
            <p:spPr>
              <a:xfrm>
                <a:off x="257782" y="200883"/>
                <a:ext cx="11109481" cy="18836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3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Sex feminin</a:t>
                </a:r>
              </a:p>
            </p:txBody>
          </p:sp>
        </p:grpSp>
        <p:grpSp>
          <p:nvGrpSpPr>
            <p:cNvPr id="99" name="Rectangle 5">
              <a:extLst>
                <a:ext uri="{FF2B5EF4-FFF2-40B4-BE49-F238E27FC236}">
                  <a16:creationId xmlns:a16="http://schemas.microsoft.com/office/drawing/2014/main" id="{8F51C35D-B681-E44F-AC9D-E6713F0854B4}"/>
                </a:ext>
              </a:extLst>
            </p:cNvPr>
            <p:cNvGrpSpPr/>
            <p:nvPr/>
          </p:nvGrpSpPr>
          <p:grpSpPr>
            <a:xfrm>
              <a:off x="11543546" y="3011"/>
              <a:ext cx="6164863" cy="2282404"/>
              <a:chOff x="11543544" y="0"/>
              <a:chExt cx="6164862" cy="2282402"/>
            </a:xfrm>
          </p:grpSpPr>
          <p:sp>
            <p:nvSpPr>
              <p:cNvPr id="100" name="Rectangle">
                <a:extLst>
                  <a:ext uri="{FF2B5EF4-FFF2-40B4-BE49-F238E27FC236}">
                    <a16:creationId xmlns:a16="http://schemas.microsoft.com/office/drawing/2014/main" id="{CFAC79F6-00E5-4248-83CE-10D30AB4BA49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1" name="+156">
                <a:extLst>
                  <a:ext uri="{FF2B5EF4-FFF2-40B4-BE49-F238E27FC236}">
                    <a16:creationId xmlns:a16="http://schemas.microsoft.com/office/drawing/2014/main" id="{A4D07E39-926A-664B-830F-B52E22C56F43}"/>
                  </a:ext>
                </a:extLst>
              </p:cNvPr>
              <p:cNvSpPr/>
              <p:nvPr/>
            </p:nvSpPr>
            <p:spPr>
              <a:xfrm>
                <a:off x="11543544" y="215032"/>
                <a:ext cx="6088438" cy="18836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3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7F7F7"/>
                    </a:solidFill>
                    <a:effectLst/>
                    <a:uLnTx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52.1%</a:t>
                </a:r>
                <a:endParaRPr kumimoji="0" sz="3500" b="1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graphicFrame>
        <p:nvGraphicFramePr>
          <p:cNvPr id="27" name="Diagramă 26">
            <a:extLst>
              <a:ext uri="{FF2B5EF4-FFF2-40B4-BE49-F238E27FC236}">
                <a16:creationId xmlns:a16="http://schemas.microsoft.com/office/drawing/2014/main" id="{3FF213AE-C45E-46EF-9CFC-FD9E96688C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844491"/>
              </p:ext>
            </p:extLst>
          </p:nvPr>
        </p:nvGraphicFramePr>
        <p:xfrm>
          <a:off x="1518964" y="5429794"/>
          <a:ext cx="21869907" cy="8169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TextBox 49">
            <a:extLst>
              <a:ext uri="{FF2B5EF4-FFF2-40B4-BE49-F238E27FC236}">
                <a16:creationId xmlns:a16="http://schemas.microsoft.com/office/drawing/2014/main" id="{69631805-3806-4010-B49E-ADA19901D86E}"/>
              </a:ext>
            </a:extLst>
          </p:cNvPr>
          <p:cNvSpPr txBox="1"/>
          <p:nvPr/>
        </p:nvSpPr>
        <p:spPr>
          <a:xfrm>
            <a:off x="7492878" y="5343846"/>
            <a:ext cx="9922076" cy="11798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Total decese  7.790 (31.10.2021)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D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4" name="Group 8">
            <a:extLst>
              <a:ext uri="{FF2B5EF4-FFF2-40B4-BE49-F238E27FC236}">
                <a16:creationId xmlns:a16="http://schemas.microsoft.com/office/drawing/2014/main" id="{B2738FAE-E9C0-4AB1-9A20-38D3A551CC8D}"/>
              </a:ext>
            </a:extLst>
          </p:cNvPr>
          <p:cNvGrpSpPr/>
          <p:nvPr/>
        </p:nvGrpSpPr>
        <p:grpSpPr>
          <a:xfrm>
            <a:off x="1518964" y="2977755"/>
            <a:ext cx="10569274" cy="923327"/>
            <a:chOff x="0" y="-98227"/>
            <a:chExt cx="17708409" cy="2481860"/>
          </a:xfrm>
        </p:grpSpPr>
        <p:grpSp>
          <p:nvGrpSpPr>
            <p:cNvPr id="25" name="Rectangle 4">
              <a:extLst>
                <a:ext uri="{FF2B5EF4-FFF2-40B4-BE49-F238E27FC236}">
                  <a16:creationId xmlns:a16="http://schemas.microsoft.com/office/drawing/2014/main" id="{1A95AD65-D785-4DD3-B685-C7D188F2DF75}"/>
                </a:ext>
              </a:extLst>
            </p:cNvPr>
            <p:cNvGrpSpPr/>
            <p:nvPr/>
          </p:nvGrpSpPr>
          <p:grpSpPr>
            <a:xfrm>
              <a:off x="0" y="-98227"/>
              <a:ext cx="17708409" cy="2481860"/>
              <a:chOff x="0" y="-98227"/>
              <a:chExt cx="17708408" cy="2481858"/>
            </a:xfrm>
          </p:grpSpPr>
          <p:sp>
            <p:nvSpPr>
              <p:cNvPr id="32" name="Rectangle">
                <a:extLst>
                  <a:ext uri="{FF2B5EF4-FFF2-40B4-BE49-F238E27FC236}">
                    <a16:creationId xmlns:a16="http://schemas.microsoft.com/office/drawing/2014/main" id="{F7122C58-653B-44FA-873E-5EB8EACF6CD0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33" name="cazuri noi înregistrate astăzi">
                <a:extLst>
                  <a:ext uri="{FF2B5EF4-FFF2-40B4-BE49-F238E27FC236}">
                    <a16:creationId xmlns:a16="http://schemas.microsoft.com/office/drawing/2014/main" id="{AA46C5D9-581F-4A87-9D9C-4040918EDA5F}"/>
                  </a:ext>
                </a:extLst>
              </p:cNvPr>
              <p:cNvSpPr/>
              <p:nvPr/>
            </p:nvSpPr>
            <p:spPr>
              <a:xfrm>
                <a:off x="257781" y="-98227"/>
                <a:ext cx="11109480" cy="24818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Decese înregistrate de la începutul campaniei de imunizare</a:t>
                </a:r>
              </a:p>
            </p:txBody>
          </p:sp>
        </p:grpSp>
        <p:grpSp>
          <p:nvGrpSpPr>
            <p:cNvPr id="26" name="Rectangle 5">
              <a:extLst>
                <a:ext uri="{FF2B5EF4-FFF2-40B4-BE49-F238E27FC236}">
                  <a16:creationId xmlns:a16="http://schemas.microsoft.com/office/drawing/2014/main" id="{A931BCAA-85BD-4F4D-8CD4-E98A2F66F69F}"/>
                </a:ext>
              </a:extLst>
            </p:cNvPr>
            <p:cNvGrpSpPr/>
            <p:nvPr/>
          </p:nvGrpSpPr>
          <p:grpSpPr>
            <a:xfrm>
              <a:off x="11619968" y="3013"/>
              <a:ext cx="6088440" cy="2282404"/>
              <a:chOff x="11619964" y="2"/>
              <a:chExt cx="6088438" cy="2282402"/>
            </a:xfrm>
          </p:grpSpPr>
          <p:sp>
            <p:nvSpPr>
              <p:cNvPr id="29" name="Rectangle">
                <a:extLst>
                  <a:ext uri="{FF2B5EF4-FFF2-40B4-BE49-F238E27FC236}">
                    <a16:creationId xmlns:a16="http://schemas.microsoft.com/office/drawing/2014/main" id="{73C8EC44-5F15-4690-B4C0-79B4D4C85A6D}"/>
                  </a:ext>
                </a:extLst>
              </p:cNvPr>
              <p:cNvSpPr/>
              <p:nvPr/>
            </p:nvSpPr>
            <p:spPr>
              <a:xfrm>
                <a:off x="11802849" y="2"/>
                <a:ext cx="5905551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30" name="+156">
                <a:extLst>
                  <a:ext uri="{FF2B5EF4-FFF2-40B4-BE49-F238E27FC236}">
                    <a16:creationId xmlns:a16="http://schemas.microsoft.com/office/drawing/2014/main" id="{634A0577-176B-491F-993C-6CDFF5C83F33}"/>
                  </a:ext>
                </a:extLst>
              </p:cNvPr>
              <p:cNvSpPr/>
              <p:nvPr/>
            </p:nvSpPr>
            <p:spPr>
              <a:xfrm>
                <a:off x="11619964" y="164107"/>
                <a:ext cx="6088438" cy="1985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7F7F7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3592</a:t>
                </a:r>
                <a:endParaRPr kumimoji="0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</p:grpSp>
      </p:grpSp>
      <p:grpSp>
        <p:nvGrpSpPr>
          <p:cNvPr id="34" name="Group 8">
            <a:extLst>
              <a:ext uri="{FF2B5EF4-FFF2-40B4-BE49-F238E27FC236}">
                <a16:creationId xmlns:a16="http://schemas.microsoft.com/office/drawing/2014/main" id="{EF571633-384A-40EA-BF10-765A808CE6BA}"/>
              </a:ext>
            </a:extLst>
          </p:cNvPr>
          <p:cNvGrpSpPr/>
          <p:nvPr/>
        </p:nvGrpSpPr>
        <p:grpSpPr>
          <a:xfrm>
            <a:off x="1565174" y="4039333"/>
            <a:ext cx="10548035" cy="923327"/>
            <a:chOff x="0" y="-98230"/>
            <a:chExt cx="17708409" cy="2481861"/>
          </a:xfrm>
        </p:grpSpPr>
        <p:grpSp>
          <p:nvGrpSpPr>
            <p:cNvPr id="35" name="Rectangle 4">
              <a:extLst>
                <a:ext uri="{FF2B5EF4-FFF2-40B4-BE49-F238E27FC236}">
                  <a16:creationId xmlns:a16="http://schemas.microsoft.com/office/drawing/2014/main" id="{5240C9BA-8DF5-4DBF-91F6-6164769E2E6A}"/>
                </a:ext>
              </a:extLst>
            </p:cNvPr>
            <p:cNvGrpSpPr/>
            <p:nvPr/>
          </p:nvGrpSpPr>
          <p:grpSpPr>
            <a:xfrm>
              <a:off x="0" y="-98230"/>
              <a:ext cx="17708409" cy="2481861"/>
              <a:chOff x="0" y="-98228"/>
              <a:chExt cx="17708408" cy="2481859"/>
            </a:xfrm>
          </p:grpSpPr>
          <p:sp>
            <p:nvSpPr>
              <p:cNvPr id="39" name="Rectangle">
                <a:extLst>
                  <a:ext uri="{FF2B5EF4-FFF2-40B4-BE49-F238E27FC236}">
                    <a16:creationId xmlns:a16="http://schemas.microsoft.com/office/drawing/2014/main" id="{711C2F7B-1FDE-41AE-B107-18D4BA180565}"/>
                  </a:ext>
                </a:extLst>
              </p:cNvPr>
              <p:cNvSpPr/>
              <p:nvPr/>
            </p:nvSpPr>
            <p:spPr>
              <a:xfrm>
                <a:off x="0" y="0"/>
                <a:ext cx="17708408" cy="2285415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40" name="cazuri noi înregistrate astăzi">
                <a:extLst>
                  <a:ext uri="{FF2B5EF4-FFF2-40B4-BE49-F238E27FC236}">
                    <a16:creationId xmlns:a16="http://schemas.microsoft.com/office/drawing/2014/main" id="{9D06D77A-7F23-4035-91D7-EFBA58807209}"/>
                  </a:ext>
                </a:extLst>
              </p:cNvPr>
              <p:cNvSpPr/>
              <p:nvPr/>
            </p:nvSpPr>
            <p:spPr>
              <a:xfrm>
                <a:off x="257781" y="-98228"/>
                <a:ext cx="11109480" cy="24818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inclusiv la persoane </a:t>
                </a:r>
              </a:p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vaccinate cu schema completa </a:t>
                </a:r>
              </a:p>
            </p:txBody>
          </p:sp>
        </p:grpSp>
        <p:grpSp>
          <p:nvGrpSpPr>
            <p:cNvPr id="36" name="Rectangle 5">
              <a:extLst>
                <a:ext uri="{FF2B5EF4-FFF2-40B4-BE49-F238E27FC236}">
                  <a16:creationId xmlns:a16="http://schemas.microsoft.com/office/drawing/2014/main" id="{8332AE16-7C48-422B-920E-1F2CBB66CCD6}"/>
                </a:ext>
              </a:extLst>
            </p:cNvPr>
            <p:cNvGrpSpPr/>
            <p:nvPr/>
          </p:nvGrpSpPr>
          <p:grpSpPr>
            <a:xfrm>
              <a:off x="11619968" y="3011"/>
              <a:ext cx="6088439" cy="2282404"/>
              <a:chOff x="11619966" y="0"/>
              <a:chExt cx="6088438" cy="2282402"/>
            </a:xfrm>
          </p:grpSpPr>
          <p:sp>
            <p:nvSpPr>
              <p:cNvPr id="37" name="Rectangle">
                <a:extLst>
                  <a:ext uri="{FF2B5EF4-FFF2-40B4-BE49-F238E27FC236}">
                    <a16:creationId xmlns:a16="http://schemas.microsoft.com/office/drawing/2014/main" id="{6BE68C0A-176B-4982-9C29-872DB52721E1}"/>
                  </a:ext>
                </a:extLst>
              </p:cNvPr>
              <p:cNvSpPr/>
              <p:nvPr/>
            </p:nvSpPr>
            <p:spPr>
              <a:xfrm>
                <a:off x="11802850" y="0"/>
                <a:ext cx="5905554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38" name="+156">
                <a:extLst>
                  <a:ext uri="{FF2B5EF4-FFF2-40B4-BE49-F238E27FC236}">
                    <a16:creationId xmlns:a16="http://schemas.microsoft.com/office/drawing/2014/main" id="{20B505D1-F65C-4F80-8A11-B5C6A2485AD6}"/>
                  </a:ext>
                </a:extLst>
              </p:cNvPr>
              <p:cNvSpPr/>
              <p:nvPr/>
            </p:nvSpPr>
            <p:spPr>
              <a:xfrm>
                <a:off x="11619966" y="164107"/>
                <a:ext cx="6088438" cy="1985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7F7F7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148</a:t>
                </a:r>
                <a:endParaRPr kumimoji="0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</p:grpSp>
      </p:grpSp>
      <p:grpSp>
        <p:nvGrpSpPr>
          <p:cNvPr id="41" name="Group 8">
            <a:extLst>
              <a:ext uri="{FF2B5EF4-FFF2-40B4-BE49-F238E27FC236}">
                <a16:creationId xmlns:a16="http://schemas.microsoft.com/office/drawing/2014/main" id="{BF66AF2E-2DCE-4646-AC14-2C7172A651A3}"/>
              </a:ext>
            </a:extLst>
          </p:cNvPr>
          <p:cNvGrpSpPr/>
          <p:nvPr/>
        </p:nvGrpSpPr>
        <p:grpSpPr>
          <a:xfrm>
            <a:off x="12453917" y="3009276"/>
            <a:ext cx="10548521" cy="850245"/>
            <a:chOff x="0" y="-3"/>
            <a:chExt cx="17708409" cy="2285418"/>
          </a:xfrm>
        </p:grpSpPr>
        <p:grpSp>
          <p:nvGrpSpPr>
            <p:cNvPr id="42" name="Rectangle 4">
              <a:extLst>
                <a:ext uri="{FF2B5EF4-FFF2-40B4-BE49-F238E27FC236}">
                  <a16:creationId xmlns:a16="http://schemas.microsoft.com/office/drawing/2014/main" id="{74CEA861-3031-40E6-85DE-F704CBD0B529}"/>
                </a:ext>
              </a:extLst>
            </p:cNvPr>
            <p:cNvGrpSpPr/>
            <p:nvPr/>
          </p:nvGrpSpPr>
          <p:grpSpPr>
            <a:xfrm>
              <a:off x="0" y="-3"/>
              <a:ext cx="17708409" cy="2285416"/>
              <a:chOff x="0" y="-1"/>
              <a:chExt cx="17708408" cy="2285414"/>
            </a:xfrm>
          </p:grpSpPr>
          <p:sp>
            <p:nvSpPr>
              <p:cNvPr id="46" name="Rectangle">
                <a:extLst>
                  <a:ext uri="{FF2B5EF4-FFF2-40B4-BE49-F238E27FC236}">
                    <a16:creationId xmlns:a16="http://schemas.microsoft.com/office/drawing/2014/main" id="{95070E7A-4800-4BED-BD42-8BCA04AB6F26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47" name="cazuri noi înregistrate astăzi">
                <a:extLst>
                  <a:ext uri="{FF2B5EF4-FFF2-40B4-BE49-F238E27FC236}">
                    <a16:creationId xmlns:a16="http://schemas.microsoft.com/office/drawing/2014/main" id="{952A6699-D37E-4C57-B1A4-FAA5116A5E82}"/>
                  </a:ext>
                </a:extLst>
              </p:cNvPr>
              <p:cNvSpPr/>
              <p:nvPr/>
            </p:nvSpPr>
            <p:spPr>
              <a:xfrm>
                <a:off x="257781" y="398141"/>
                <a:ext cx="11109480" cy="1489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Decese înregistrate în săpt</a:t>
                </a:r>
                <a:r>
                  <a:rPr kumimoji="0" lang="ro-M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.</a:t>
                </a:r>
                <a:r>
                  <a:rPr kumimoji="0" lang="it-IT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 4</a:t>
                </a:r>
                <a:r>
                  <a:rPr kumimoji="0" lang="ro-M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3</a:t>
                </a:r>
              </a:p>
            </p:txBody>
          </p:sp>
        </p:grpSp>
        <p:grpSp>
          <p:nvGrpSpPr>
            <p:cNvPr id="43" name="Rectangle 5">
              <a:extLst>
                <a:ext uri="{FF2B5EF4-FFF2-40B4-BE49-F238E27FC236}">
                  <a16:creationId xmlns:a16="http://schemas.microsoft.com/office/drawing/2014/main" id="{E7B90D5F-E8A0-403D-854B-298EB06EE694}"/>
                </a:ext>
              </a:extLst>
            </p:cNvPr>
            <p:cNvGrpSpPr/>
            <p:nvPr/>
          </p:nvGrpSpPr>
          <p:grpSpPr>
            <a:xfrm>
              <a:off x="11619968" y="3011"/>
              <a:ext cx="6088439" cy="2282404"/>
              <a:chOff x="11619966" y="0"/>
              <a:chExt cx="6088438" cy="2282402"/>
            </a:xfrm>
          </p:grpSpPr>
          <p:sp>
            <p:nvSpPr>
              <p:cNvPr id="44" name="Rectangle">
                <a:extLst>
                  <a:ext uri="{FF2B5EF4-FFF2-40B4-BE49-F238E27FC236}">
                    <a16:creationId xmlns:a16="http://schemas.microsoft.com/office/drawing/2014/main" id="{B5DEEE8E-BE70-423B-A22F-10AAEFA38976}"/>
                  </a:ext>
                </a:extLst>
              </p:cNvPr>
              <p:cNvSpPr/>
              <p:nvPr/>
            </p:nvSpPr>
            <p:spPr>
              <a:xfrm>
                <a:off x="11802850" y="0"/>
                <a:ext cx="5905554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45" name="+156">
                <a:extLst>
                  <a:ext uri="{FF2B5EF4-FFF2-40B4-BE49-F238E27FC236}">
                    <a16:creationId xmlns:a16="http://schemas.microsoft.com/office/drawing/2014/main" id="{EF5FC986-7E08-4A62-BEAD-B4FA5AD8A830}"/>
                  </a:ext>
                </a:extLst>
              </p:cNvPr>
              <p:cNvSpPr/>
              <p:nvPr/>
            </p:nvSpPr>
            <p:spPr>
              <a:xfrm>
                <a:off x="11619966" y="164107"/>
                <a:ext cx="6088438" cy="1985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7F7F7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293</a:t>
                </a:r>
                <a:endParaRPr kumimoji="0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</p:grpSp>
      </p:grpSp>
      <p:grpSp>
        <p:nvGrpSpPr>
          <p:cNvPr id="55" name="Group 8">
            <a:extLst>
              <a:ext uri="{FF2B5EF4-FFF2-40B4-BE49-F238E27FC236}">
                <a16:creationId xmlns:a16="http://schemas.microsoft.com/office/drawing/2014/main" id="{5A2AAAF5-0B4E-4B16-87AB-9DC8703DA4A8}"/>
              </a:ext>
            </a:extLst>
          </p:cNvPr>
          <p:cNvGrpSpPr/>
          <p:nvPr/>
        </p:nvGrpSpPr>
        <p:grpSpPr>
          <a:xfrm>
            <a:off x="12453916" y="4002790"/>
            <a:ext cx="10548035" cy="923328"/>
            <a:chOff x="0" y="-98230"/>
            <a:chExt cx="17708409" cy="2481861"/>
          </a:xfrm>
        </p:grpSpPr>
        <p:grpSp>
          <p:nvGrpSpPr>
            <p:cNvPr id="56" name="Rectangle 4">
              <a:extLst>
                <a:ext uri="{FF2B5EF4-FFF2-40B4-BE49-F238E27FC236}">
                  <a16:creationId xmlns:a16="http://schemas.microsoft.com/office/drawing/2014/main" id="{F7E43620-E73F-4411-BC81-6D279833363A}"/>
                </a:ext>
              </a:extLst>
            </p:cNvPr>
            <p:cNvGrpSpPr/>
            <p:nvPr/>
          </p:nvGrpSpPr>
          <p:grpSpPr>
            <a:xfrm>
              <a:off x="0" y="-98230"/>
              <a:ext cx="17708409" cy="2481861"/>
              <a:chOff x="0" y="-98228"/>
              <a:chExt cx="17708408" cy="2481859"/>
            </a:xfrm>
          </p:grpSpPr>
          <p:sp>
            <p:nvSpPr>
              <p:cNvPr id="60" name="Rectangle">
                <a:extLst>
                  <a:ext uri="{FF2B5EF4-FFF2-40B4-BE49-F238E27FC236}">
                    <a16:creationId xmlns:a16="http://schemas.microsoft.com/office/drawing/2014/main" id="{62ED1907-B344-4723-94FC-481F80EDB5F1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61" name="cazuri noi înregistrate astăzi">
                <a:extLst>
                  <a:ext uri="{FF2B5EF4-FFF2-40B4-BE49-F238E27FC236}">
                    <a16:creationId xmlns:a16="http://schemas.microsoft.com/office/drawing/2014/main" id="{2CDE1637-68FE-4E08-B186-C97B16AACC7B}"/>
                  </a:ext>
                </a:extLst>
              </p:cNvPr>
              <p:cNvSpPr/>
              <p:nvPr/>
            </p:nvSpPr>
            <p:spPr>
              <a:xfrm>
                <a:off x="257783" y="-98228"/>
                <a:ext cx="11109480" cy="24818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inclusiv la persoane </a:t>
                </a:r>
              </a:p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vaccinate cu schema completa </a:t>
                </a:r>
              </a:p>
            </p:txBody>
          </p:sp>
        </p:grpSp>
        <p:grpSp>
          <p:nvGrpSpPr>
            <p:cNvPr id="57" name="Rectangle 5">
              <a:extLst>
                <a:ext uri="{FF2B5EF4-FFF2-40B4-BE49-F238E27FC236}">
                  <a16:creationId xmlns:a16="http://schemas.microsoft.com/office/drawing/2014/main" id="{72F2BC35-ED5B-4ACB-AE04-7276D7F7BC49}"/>
                </a:ext>
              </a:extLst>
            </p:cNvPr>
            <p:cNvGrpSpPr/>
            <p:nvPr/>
          </p:nvGrpSpPr>
          <p:grpSpPr>
            <a:xfrm>
              <a:off x="11619968" y="3011"/>
              <a:ext cx="6088439" cy="2282404"/>
              <a:chOff x="11619966" y="0"/>
              <a:chExt cx="6088438" cy="2282402"/>
            </a:xfrm>
          </p:grpSpPr>
          <p:sp>
            <p:nvSpPr>
              <p:cNvPr id="58" name="Rectangle">
                <a:extLst>
                  <a:ext uri="{FF2B5EF4-FFF2-40B4-BE49-F238E27FC236}">
                    <a16:creationId xmlns:a16="http://schemas.microsoft.com/office/drawing/2014/main" id="{C7A87ABC-6034-47C8-ADBC-A3AE3AEA28C2}"/>
                  </a:ext>
                </a:extLst>
              </p:cNvPr>
              <p:cNvSpPr/>
              <p:nvPr/>
            </p:nvSpPr>
            <p:spPr>
              <a:xfrm>
                <a:off x="11802850" y="0"/>
                <a:ext cx="5905554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59" name="+156">
                <a:extLst>
                  <a:ext uri="{FF2B5EF4-FFF2-40B4-BE49-F238E27FC236}">
                    <a16:creationId xmlns:a16="http://schemas.microsoft.com/office/drawing/2014/main" id="{AD700B6E-5340-4DDF-B15F-16A56C6F517C}"/>
                  </a:ext>
                </a:extLst>
              </p:cNvPr>
              <p:cNvSpPr/>
              <p:nvPr/>
            </p:nvSpPr>
            <p:spPr>
              <a:xfrm>
                <a:off x="11619966" y="164107"/>
                <a:ext cx="6088438" cy="1985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7F7F7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19</a:t>
                </a:r>
                <a:endParaRPr kumimoji="0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41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F024BA7-FBF1-495A-95C6-ACCF0B4198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9824148"/>
              </p:ext>
            </p:extLst>
          </p:nvPr>
        </p:nvGraphicFramePr>
        <p:xfrm>
          <a:off x="1513815" y="2679403"/>
          <a:ext cx="22622092" cy="1043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F024BA7-FBF1-495A-95C6-ACCF0B4198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5954486"/>
              </p:ext>
            </p:extLst>
          </p:nvPr>
        </p:nvGraphicFramePr>
        <p:xfrm>
          <a:off x="1513815" y="2679403"/>
          <a:ext cx="21986718" cy="1043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83467" y="12902138"/>
            <a:ext cx="240770" cy="43088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ro-MD" dirty="0"/>
              <a:t>.</a:t>
            </a:r>
            <a:endParaRPr dirty="0"/>
          </a:p>
        </p:txBody>
      </p:sp>
      <p:sp>
        <p:nvSpPr>
          <p:cNvPr id="23" name="CasetăText 22">
            <a:extLst>
              <a:ext uri="{FF2B5EF4-FFF2-40B4-BE49-F238E27FC236}">
                <a16:creationId xmlns:a16="http://schemas.microsoft.com/office/drawing/2014/main" id="{F6F6F5E0-0250-40CD-B2E5-F6DF7923FA00}"/>
              </a:ext>
            </a:extLst>
          </p:cNvPr>
          <p:cNvSpPr txBox="1"/>
          <p:nvPr/>
        </p:nvSpPr>
        <p:spPr>
          <a:xfrm>
            <a:off x="1513815" y="448561"/>
            <a:ext cx="21282390" cy="1938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ro-MD" sz="6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Mortalitatea totală la 100 mii populație distribuită după teritorii administrative (31</a:t>
            </a:r>
            <a:r>
              <a:rPr lang="en-US" sz="6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ro-MD" sz="6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10.2021) COVID-19 </a:t>
            </a: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867D159E-271C-4226-BCD5-62574D5DD8E3}"/>
              </a:ext>
            </a:extLst>
          </p:cNvPr>
          <p:cNvSpPr/>
          <p:nvPr/>
        </p:nvSpPr>
        <p:spPr>
          <a:xfrm>
            <a:off x="12547441" y="4683835"/>
            <a:ext cx="89931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Mortalitatea totală la 100 mii </a:t>
            </a:r>
            <a:r>
              <a:rPr lang="ro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RM – 209 </a:t>
            </a:r>
          </a:p>
        </p:txBody>
      </p:sp>
      <p:cxnSp>
        <p:nvCxnSpPr>
          <p:cNvPr id="25" name="Straight Connector 5">
            <a:extLst>
              <a:ext uri="{FF2B5EF4-FFF2-40B4-BE49-F238E27FC236}">
                <a16:creationId xmlns:a16="http://schemas.microsoft.com/office/drawing/2014/main" id="{62784D1D-3A85-4E1A-A97B-D42264E6E8FA}"/>
              </a:ext>
            </a:extLst>
          </p:cNvPr>
          <p:cNvCxnSpPr>
            <a:cxnSpLocks/>
          </p:cNvCxnSpPr>
          <p:nvPr/>
        </p:nvCxnSpPr>
        <p:spPr>
          <a:xfrm>
            <a:off x="2490562" y="6924636"/>
            <a:ext cx="2051627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BF064AA-D892-4605-824A-293A71169907}"/>
              </a:ext>
            </a:extLst>
          </p:cNvPr>
          <p:cNvSpPr txBox="1"/>
          <p:nvPr/>
        </p:nvSpPr>
        <p:spPr>
          <a:xfrm>
            <a:off x="10862964" y="5650163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*teritoriile administrative din stânga Nistrului </a:t>
            </a:r>
            <a:r>
              <a:rPr lang="en-MD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o-MD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135 </a:t>
            </a:r>
            <a:r>
              <a:rPr lang="en-M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100 mii </a:t>
            </a:r>
            <a:endParaRPr lang="ro-MD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25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FCEC3A9-7D51-4FFD-9744-743B1A8450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833971"/>
              </p:ext>
            </p:extLst>
          </p:nvPr>
        </p:nvGraphicFramePr>
        <p:xfrm>
          <a:off x="592925" y="2701637"/>
          <a:ext cx="23316941" cy="10631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5" name="Straight Connector 5">
            <a:extLst>
              <a:ext uri="{FF2B5EF4-FFF2-40B4-BE49-F238E27FC236}">
                <a16:creationId xmlns:a16="http://schemas.microsoft.com/office/drawing/2014/main" id="{62784D1D-3A85-4E1A-A97B-D42264E6E8FA}"/>
              </a:ext>
            </a:extLst>
          </p:cNvPr>
          <p:cNvCxnSpPr>
            <a:cxnSpLocks/>
          </p:cNvCxnSpPr>
          <p:nvPr/>
        </p:nvCxnSpPr>
        <p:spPr>
          <a:xfrm>
            <a:off x="1913850" y="7870912"/>
            <a:ext cx="2136948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83467" y="12902138"/>
            <a:ext cx="240770" cy="43088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ro-MD" dirty="0"/>
              <a:t>.</a:t>
            </a:r>
            <a:endParaRPr dirty="0"/>
          </a:p>
        </p:txBody>
      </p:sp>
      <p:sp>
        <p:nvSpPr>
          <p:cNvPr id="23" name="CasetăText 22">
            <a:extLst>
              <a:ext uri="{FF2B5EF4-FFF2-40B4-BE49-F238E27FC236}">
                <a16:creationId xmlns:a16="http://schemas.microsoft.com/office/drawing/2014/main" id="{F6F6F5E0-0250-40CD-B2E5-F6DF7923FA00}"/>
              </a:ext>
            </a:extLst>
          </p:cNvPr>
          <p:cNvSpPr txBox="1"/>
          <p:nvPr/>
        </p:nvSpPr>
        <p:spPr>
          <a:xfrm>
            <a:off x="1513815" y="448561"/>
            <a:ext cx="21282390" cy="1938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ro-MD" sz="6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Mortalitatea săptămânală la 100 mii populație distribuită după teritorii administrative (31.10.2021) COVID-19 </a:t>
            </a: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867D159E-271C-4226-BCD5-62574D5DD8E3}"/>
              </a:ext>
            </a:extLst>
          </p:cNvPr>
          <p:cNvSpPr/>
          <p:nvPr/>
        </p:nvSpPr>
        <p:spPr>
          <a:xfrm>
            <a:off x="11905441" y="4683835"/>
            <a:ext cx="102771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Mortalitatea săptămânală la 100 mii </a:t>
            </a:r>
            <a:r>
              <a:rPr lang="ro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RM – 7.9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76A20E-46EA-42C2-8487-446A024904A1}"/>
              </a:ext>
            </a:extLst>
          </p:cNvPr>
          <p:cNvSpPr txBox="1"/>
          <p:nvPr/>
        </p:nvSpPr>
        <p:spPr>
          <a:xfrm>
            <a:off x="10862964" y="5650163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*teritoriile administrative din stânga Nistrului </a:t>
            </a:r>
            <a:r>
              <a:rPr lang="en-MD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o-MD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6.3 </a:t>
            </a:r>
            <a:r>
              <a:rPr lang="en-M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100 mii </a:t>
            </a:r>
            <a:endParaRPr lang="ro-MD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71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189A652-CDA6-4192-A945-8DA9BEE0EB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3446286"/>
              </p:ext>
            </p:extLst>
          </p:nvPr>
        </p:nvGraphicFramePr>
        <p:xfrm>
          <a:off x="9169813" y="3367668"/>
          <a:ext cx="14604587" cy="9443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5C5D143-D5D2-8C41-B51D-DEBE97478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D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Cazuri de import</a:t>
            </a:r>
            <a:br>
              <a:rPr lang="en-MD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MD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MD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MD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o-MD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31.10</a:t>
            </a:r>
            <a:r>
              <a:rPr lang="en-MD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C296EA-1437-794D-A480-4F43C8242D7B}"/>
              </a:ext>
            </a:extLst>
          </p:cNvPr>
          <p:cNvSpPr txBox="1"/>
          <p:nvPr/>
        </p:nvSpPr>
        <p:spPr>
          <a:xfrm>
            <a:off x="10603097" y="1541778"/>
            <a:ext cx="109840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otal </a:t>
            </a:r>
            <a:r>
              <a:rPr lang="ro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azuri de import – </a:t>
            </a:r>
            <a:r>
              <a:rPr lang="ro-MD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2.933</a:t>
            </a:r>
            <a:r>
              <a:rPr lang="ro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cazuri</a:t>
            </a:r>
          </a:p>
          <a:p>
            <a:r>
              <a:rPr lang="en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Cazuri de import în săptămâna </a:t>
            </a:r>
            <a:r>
              <a:rPr lang="ro-MD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 </a:t>
            </a:r>
            <a:r>
              <a:rPr lang="en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 2021</a:t>
            </a:r>
          </a:p>
          <a:p>
            <a:r>
              <a:rPr lang="en-MD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 </a:t>
            </a:r>
            <a:r>
              <a:rPr lang="en-MD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cazuri de import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C2A92F98-9DC5-4473-9DF9-713DA7788453}"/>
              </a:ext>
            </a:extLst>
          </p:cNvPr>
          <p:cNvSpPr txBox="1"/>
          <p:nvPr/>
        </p:nvSpPr>
        <p:spPr>
          <a:xfrm>
            <a:off x="2946699" y="3565951"/>
            <a:ext cx="465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31.10</a:t>
            </a:r>
            <a:r>
              <a:rPr lang="en-MD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.2021</a:t>
            </a:r>
          </a:p>
        </p:txBody>
      </p:sp>
    </p:spTree>
    <p:extLst>
      <p:ext uri="{BB962C8B-B14F-4D97-AF65-F5344CB8AC3E}">
        <p14:creationId xmlns:p14="http://schemas.microsoft.com/office/powerpoint/2010/main" val="2033812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192000" y="0"/>
            <a:ext cx="12192000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1369"/>
          <a:stretch>
            <a:fillRect/>
          </a:stretch>
        </p:blipFill>
        <p:spPr>
          <a:xfrm>
            <a:off x="12192000" y="2555250"/>
            <a:ext cx="12192000" cy="927099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625600" y="3592733"/>
            <a:ext cx="9574835" cy="23708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Procesul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 de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vaccinare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împotriva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 COVID-19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-1706342" y="12105759"/>
            <a:ext cx="6663883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44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99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erif"/>
              <a:sym typeface="Helvetica Neue"/>
            </a:endParaRPr>
          </a:p>
          <a:p>
            <a:pPr marL="0" marR="0" lvl="0" indent="0" algn="ctr" defTabSz="825500" rtl="0" eaLnBrk="1" fontAlgn="auto" latinLnBrk="0" hangingPunct="0">
              <a:lnSpc>
                <a:spcPts val="44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31.10.2021</a:t>
            </a:r>
          </a:p>
        </p:txBody>
      </p:sp>
      <p:sp>
        <p:nvSpPr>
          <p:cNvPr id="8" name="CasetăText 7">
            <a:extLst>
              <a:ext uri="{FF2B5EF4-FFF2-40B4-BE49-F238E27FC236}">
                <a16:creationId xmlns:a16="http://schemas.microsoft.com/office/drawing/2014/main" id="{84B5CCA2-B14C-4EDF-96F4-7030CFE90F81}"/>
              </a:ext>
            </a:extLst>
          </p:cNvPr>
          <p:cNvSpPr txBox="1"/>
          <p:nvPr/>
        </p:nvSpPr>
        <p:spPr>
          <a:xfrm>
            <a:off x="1367805" y="1315200"/>
            <a:ext cx="930019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4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3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Vaccinarea</a:t>
            </a:r>
            <a:r>
              <a:rPr kumimoji="0" lang="en-US" sz="4000" b="1" i="0" u="none" strike="noStrike" kern="120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1" i="0" u="none" strike="noStrike" kern="1200" cap="none" spc="-3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salvează</a:t>
            </a:r>
            <a:r>
              <a:rPr kumimoji="0" lang="en-US" sz="4000" b="1" i="0" u="none" strike="noStrike" kern="120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1" i="0" u="none" strike="noStrike" kern="1200" cap="none" spc="-3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vieți</a:t>
            </a:r>
            <a:endParaRPr kumimoji="0" lang="en-US" sz="4000" b="1" i="0" u="none" strike="noStrike" kern="1200" cap="none" spc="-3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mo Bold" panose="020B0604020202020204" charset="0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11" name="Imagine 10">
            <a:extLst>
              <a:ext uri="{FF2B5EF4-FFF2-40B4-BE49-F238E27FC236}">
                <a16:creationId xmlns:a16="http://schemas.microsoft.com/office/drawing/2014/main" id="{C112FB47-3D2E-4206-9A20-B1CFB5D11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571" y="9410740"/>
            <a:ext cx="1641999" cy="1780187"/>
          </a:xfrm>
          <a:prstGeom prst="rect">
            <a:avLst/>
          </a:prstGeom>
        </p:spPr>
      </p:pic>
      <p:pic>
        <p:nvPicPr>
          <p:cNvPr id="12" name="Imagine 11">
            <a:extLst>
              <a:ext uri="{FF2B5EF4-FFF2-40B4-BE49-F238E27FC236}">
                <a16:creationId xmlns:a16="http://schemas.microsoft.com/office/drawing/2014/main" id="{A494526D-6B85-4B3F-AF2B-968156E2AA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8398" y="9678447"/>
            <a:ext cx="3950551" cy="910415"/>
          </a:xfrm>
          <a:prstGeom prst="rect">
            <a:avLst/>
          </a:prstGeom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id="{AA3D225F-8B2A-4715-8048-1483D3233A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953" y="9029431"/>
            <a:ext cx="5233567" cy="216149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tăText 1">
            <a:extLst>
              <a:ext uri="{FF2B5EF4-FFF2-40B4-BE49-F238E27FC236}">
                <a16:creationId xmlns:a16="http://schemas.microsoft.com/office/drawing/2014/main" id="{DBED5460-B831-448D-978C-49407EA00697}"/>
              </a:ext>
            </a:extLst>
          </p:cNvPr>
          <p:cNvSpPr txBox="1"/>
          <p:nvPr/>
        </p:nvSpPr>
        <p:spPr>
          <a:xfrm>
            <a:off x="1090428" y="1625601"/>
            <a:ext cx="227111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Loturi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de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anti-</a:t>
            </a:r>
            <a:r>
              <a:rPr kumimoji="0" lang="ro-RO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COVID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-19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recepționate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endParaRPr kumimoji="0" lang="ro-RO" sz="6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în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R</a:t>
            </a:r>
            <a:r>
              <a:rPr kumimoji="0" lang="ro-RO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epublica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Moldova</a:t>
            </a:r>
            <a:endParaRPr kumimoji="0" lang="ru-RU" sz="6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graphicFrame>
        <p:nvGraphicFramePr>
          <p:cNvPr id="4" name="Diagramă 3">
            <a:extLst>
              <a:ext uri="{FF2B5EF4-FFF2-40B4-BE49-F238E27FC236}">
                <a16:creationId xmlns:a16="http://schemas.microsoft.com/office/drawing/2014/main" id="{166C92F0-73F8-4438-99F3-A2C10AD6D941}"/>
              </a:ext>
            </a:extLst>
          </p:cNvPr>
          <p:cNvGraphicFramePr>
            <a:graphicFrameLocks/>
          </p:cNvGraphicFramePr>
          <p:nvPr/>
        </p:nvGraphicFramePr>
        <p:xfrm>
          <a:off x="1524000" y="4419600"/>
          <a:ext cx="21844000" cy="701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9420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itle 1"/>
          <p:cNvSpPr txBox="1">
            <a:spLocks noGrp="1"/>
          </p:cNvSpPr>
          <p:nvPr>
            <p:ph type="title"/>
          </p:nvPr>
        </p:nvSpPr>
        <p:spPr>
          <a:xfrm>
            <a:off x="4133162" y="1719354"/>
            <a:ext cx="11899174" cy="2499692"/>
          </a:xfrm>
          <a:prstGeom prst="rect">
            <a:avLst/>
          </a:prstGeom>
        </p:spPr>
        <p:txBody>
          <a:bodyPr>
            <a:normAutofit/>
          </a:bodyPr>
          <a:lstStyle>
            <a:lvl1pPr defTabSz="1755490">
              <a:defRPr sz="9600" spc="-266"/>
            </a:lvl1pPr>
          </a:lstStyle>
          <a:p>
            <a:r>
              <a:rPr lang="ro-RO" sz="6000" b="1" dirty="0">
                <a:solidFill>
                  <a:srgbClr val="1D46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 (31.10.2021)</a:t>
            </a:r>
            <a:r>
              <a:rPr lang="en-US" sz="6600" b="1" dirty="0">
                <a:solidFill>
                  <a:srgbClr val="1D46F3"/>
                </a:solidFill>
                <a:latin typeface="Open Sans"/>
              </a:rPr>
              <a:t> </a:t>
            </a:r>
            <a:r>
              <a:rPr lang="ro-RO" sz="6600" b="1" dirty="0">
                <a:solidFill>
                  <a:srgbClr val="1D46F3"/>
                </a:solidFill>
                <a:latin typeface="Open Sans"/>
              </a:rPr>
              <a:t> </a:t>
            </a:r>
            <a:endParaRPr sz="6600" b="1" dirty="0">
              <a:solidFill>
                <a:srgbClr val="1D46F3"/>
              </a:solidFill>
              <a:latin typeface="Open Sans"/>
            </a:endParaRPr>
          </a:p>
        </p:txBody>
      </p:sp>
      <p:grpSp>
        <p:nvGrpSpPr>
          <p:cNvPr id="17" name="Group 8">
            <a:extLst>
              <a:ext uri="{FF2B5EF4-FFF2-40B4-BE49-F238E27FC236}">
                <a16:creationId xmlns:a16="http://schemas.microsoft.com/office/drawing/2014/main" id="{56A258CB-139F-4E6B-8F98-5BBC209C651C}"/>
              </a:ext>
            </a:extLst>
          </p:cNvPr>
          <p:cNvGrpSpPr/>
          <p:nvPr/>
        </p:nvGrpSpPr>
        <p:grpSpPr>
          <a:xfrm>
            <a:off x="3976738" y="3922529"/>
            <a:ext cx="17915936" cy="1200329"/>
            <a:chOff x="-155974" y="-62158"/>
            <a:chExt cx="17864383" cy="2412745"/>
          </a:xfrm>
        </p:grpSpPr>
        <p:grpSp>
          <p:nvGrpSpPr>
            <p:cNvPr id="18" name="Rectangle 4">
              <a:extLst>
                <a:ext uri="{FF2B5EF4-FFF2-40B4-BE49-F238E27FC236}">
                  <a16:creationId xmlns:a16="http://schemas.microsoft.com/office/drawing/2014/main" id="{50284CCE-8127-4389-824B-58E0033A15DD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22" name="Rectangle">
                <a:extLst>
                  <a:ext uri="{FF2B5EF4-FFF2-40B4-BE49-F238E27FC236}">
                    <a16:creationId xmlns:a16="http://schemas.microsoft.com/office/drawing/2014/main" id="{73037A3B-DFD1-4006-9F77-0705E52E4D88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23" name="cazuri noi înregistrate astăzi">
                <a:extLst>
                  <a:ext uri="{FF2B5EF4-FFF2-40B4-BE49-F238E27FC236}">
                    <a16:creationId xmlns:a16="http://schemas.microsoft.com/office/drawing/2014/main" id="{13C89367-86C4-469E-9D30-D18C22FF0479}"/>
                  </a:ext>
                </a:extLst>
              </p:cNvPr>
              <p:cNvSpPr/>
              <p:nvPr/>
            </p:nvSpPr>
            <p:spPr>
              <a:xfrm>
                <a:off x="6731592" y="338456"/>
                <a:ext cx="10752129" cy="1608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Numărul total de cazuri</a:t>
                </a:r>
                <a:endParaRPr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" name="Rectangle 5">
              <a:extLst>
                <a:ext uri="{FF2B5EF4-FFF2-40B4-BE49-F238E27FC236}">
                  <a16:creationId xmlns:a16="http://schemas.microsoft.com/office/drawing/2014/main" id="{A984A1AD-6970-40C9-8AD1-407F741D8593}"/>
                </a:ext>
              </a:extLst>
            </p:cNvPr>
            <p:cNvGrpSpPr/>
            <p:nvPr/>
          </p:nvGrpSpPr>
          <p:grpSpPr>
            <a:xfrm>
              <a:off x="-155974" y="-62158"/>
              <a:ext cx="6244415" cy="2412745"/>
              <a:chOff x="-155975" y="-65169"/>
              <a:chExt cx="6244414" cy="2412742"/>
            </a:xfrm>
          </p:grpSpPr>
          <p:sp>
            <p:nvSpPr>
              <p:cNvPr id="20" name="Rectangle">
                <a:extLst>
                  <a:ext uri="{FF2B5EF4-FFF2-40B4-BE49-F238E27FC236}">
                    <a16:creationId xmlns:a16="http://schemas.microsoft.com/office/drawing/2014/main" id="{6D16EC0D-7E64-4D1A-9A89-FBE14E8BE909}"/>
                  </a:ext>
                </a:extLst>
              </p:cNvPr>
              <p:cNvSpPr/>
              <p:nvPr/>
            </p:nvSpPr>
            <p:spPr>
              <a:xfrm>
                <a:off x="-155975" y="-3"/>
                <a:ext cx="6244414" cy="2282401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21" name="+156">
                <a:extLst>
                  <a:ext uri="{FF2B5EF4-FFF2-40B4-BE49-F238E27FC236}">
                    <a16:creationId xmlns:a16="http://schemas.microsoft.com/office/drawing/2014/main" id="{C3830ABB-261A-47FC-B222-D49394DEC9FD}"/>
                  </a:ext>
                </a:extLst>
              </p:cNvPr>
              <p:cNvSpPr/>
              <p:nvPr/>
            </p:nvSpPr>
            <p:spPr>
              <a:xfrm>
                <a:off x="484559" y="-65169"/>
                <a:ext cx="5512438" cy="2412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337.765</a:t>
                </a:r>
              </a:p>
            </p:txBody>
          </p:sp>
        </p:grpSp>
      </p:grpSp>
      <p:grpSp>
        <p:nvGrpSpPr>
          <p:cNvPr id="45" name="Group 8">
            <a:extLst>
              <a:ext uri="{FF2B5EF4-FFF2-40B4-BE49-F238E27FC236}">
                <a16:creationId xmlns:a16="http://schemas.microsoft.com/office/drawing/2014/main" id="{182FB8CB-7888-46CC-AD36-BBF03E2C5114}"/>
              </a:ext>
            </a:extLst>
          </p:cNvPr>
          <p:cNvGrpSpPr/>
          <p:nvPr/>
        </p:nvGrpSpPr>
        <p:grpSpPr>
          <a:xfrm>
            <a:off x="4133162" y="5322677"/>
            <a:ext cx="17759512" cy="1200329"/>
            <a:chOff x="0" y="-62156"/>
            <a:chExt cx="17708409" cy="2412744"/>
          </a:xfrm>
        </p:grpSpPr>
        <p:grpSp>
          <p:nvGrpSpPr>
            <p:cNvPr id="46" name="Rectangle 4">
              <a:extLst>
                <a:ext uri="{FF2B5EF4-FFF2-40B4-BE49-F238E27FC236}">
                  <a16:creationId xmlns:a16="http://schemas.microsoft.com/office/drawing/2014/main" id="{0B88F2AC-851B-435F-9310-AFF9CA7E02BF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50" name="Rectangle">
                <a:extLst>
                  <a:ext uri="{FF2B5EF4-FFF2-40B4-BE49-F238E27FC236}">
                    <a16:creationId xmlns:a16="http://schemas.microsoft.com/office/drawing/2014/main" id="{CFE505BA-F8B1-40E1-93A7-5E8282D3E83F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51" name="cazuri noi înregistrate astăzi">
                <a:extLst>
                  <a:ext uri="{FF2B5EF4-FFF2-40B4-BE49-F238E27FC236}">
                    <a16:creationId xmlns:a16="http://schemas.microsoft.com/office/drawing/2014/main" id="{69C4FDB1-7BB5-4125-BA31-F04F17B8F54D}"/>
                  </a:ext>
                </a:extLst>
              </p:cNvPr>
              <p:cNvSpPr/>
              <p:nvPr/>
            </p:nvSpPr>
            <p:spPr>
              <a:xfrm>
                <a:off x="6731592" y="338456"/>
                <a:ext cx="10752129" cy="1608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Persoane vindecate</a:t>
                </a:r>
              </a:p>
            </p:txBody>
          </p:sp>
        </p:grpSp>
        <p:grpSp>
          <p:nvGrpSpPr>
            <p:cNvPr id="47" name="Rectangle 5">
              <a:extLst>
                <a:ext uri="{FF2B5EF4-FFF2-40B4-BE49-F238E27FC236}">
                  <a16:creationId xmlns:a16="http://schemas.microsoft.com/office/drawing/2014/main" id="{EB4757ED-FCD5-4A16-A8D9-CD93EC15ADC9}"/>
                </a:ext>
              </a:extLst>
            </p:cNvPr>
            <p:cNvGrpSpPr/>
            <p:nvPr/>
          </p:nvGrpSpPr>
          <p:grpSpPr>
            <a:xfrm>
              <a:off x="0" y="-62156"/>
              <a:ext cx="6088441" cy="2412744"/>
              <a:chOff x="-1" y="-65167"/>
              <a:chExt cx="6088440" cy="2412741"/>
            </a:xfrm>
          </p:grpSpPr>
          <p:sp>
            <p:nvSpPr>
              <p:cNvPr id="48" name="Rectangle">
                <a:extLst>
                  <a:ext uri="{FF2B5EF4-FFF2-40B4-BE49-F238E27FC236}">
                    <a16:creationId xmlns:a16="http://schemas.microsoft.com/office/drawing/2014/main" id="{177E6050-E935-40B8-940B-18A000C30DD6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49" name="+156">
                <a:extLst>
                  <a:ext uri="{FF2B5EF4-FFF2-40B4-BE49-F238E27FC236}">
                    <a16:creationId xmlns:a16="http://schemas.microsoft.com/office/drawing/2014/main" id="{4DC4A1FF-5B92-4BC4-97AA-AA2FCF591E30}"/>
                  </a:ext>
                </a:extLst>
              </p:cNvPr>
              <p:cNvSpPr/>
              <p:nvPr/>
            </p:nvSpPr>
            <p:spPr>
              <a:xfrm>
                <a:off x="484559" y="-65167"/>
                <a:ext cx="5512438" cy="24127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315.929</a:t>
                </a:r>
              </a:p>
            </p:txBody>
          </p:sp>
        </p:grpSp>
      </p:grpSp>
      <p:grpSp>
        <p:nvGrpSpPr>
          <p:cNvPr id="52" name="Group 8">
            <a:extLst>
              <a:ext uri="{FF2B5EF4-FFF2-40B4-BE49-F238E27FC236}">
                <a16:creationId xmlns:a16="http://schemas.microsoft.com/office/drawing/2014/main" id="{EEC5439C-0F3F-4545-9A06-80BBCF88EE3C}"/>
              </a:ext>
            </a:extLst>
          </p:cNvPr>
          <p:cNvGrpSpPr/>
          <p:nvPr/>
        </p:nvGrpSpPr>
        <p:grpSpPr>
          <a:xfrm>
            <a:off x="4133162" y="6739968"/>
            <a:ext cx="17759512" cy="1200329"/>
            <a:chOff x="0" y="-62160"/>
            <a:chExt cx="17708409" cy="2412745"/>
          </a:xfrm>
        </p:grpSpPr>
        <p:grpSp>
          <p:nvGrpSpPr>
            <p:cNvPr id="53" name="Rectangle 4">
              <a:extLst>
                <a:ext uri="{FF2B5EF4-FFF2-40B4-BE49-F238E27FC236}">
                  <a16:creationId xmlns:a16="http://schemas.microsoft.com/office/drawing/2014/main" id="{1AD2E764-28E2-464D-A797-2CF0D2C9F528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57" name="Rectangle">
                <a:extLst>
                  <a:ext uri="{FF2B5EF4-FFF2-40B4-BE49-F238E27FC236}">
                    <a16:creationId xmlns:a16="http://schemas.microsoft.com/office/drawing/2014/main" id="{8259D65F-5FF4-4861-BC5C-A470683DBF5E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58" name="cazuri noi înregistrate astăzi">
                <a:extLst>
                  <a:ext uri="{FF2B5EF4-FFF2-40B4-BE49-F238E27FC236}">
                    <a16:creationId xmlns:a16="http://schemas.microsoft.com/office/drawing/2014/main" id="{E2E4A000-B9FF-4488-B8FF-05C4D23C21BA}"/>
                  </a:ext>
                </a:extLst>
              </p:cNvPr>
              <p:cNvSpPr/>
              <p:nvPr/>
            </p:nvSpPr>
            <p:spPr>
              <a:xfrm>
                <a:off x="6731592" y="338456"/>
                <a:ext cx="10752129" cy="1608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decese</a:t>
                </a:r>
              </a:p>
            </p:txBody>
          </p:sp>
        </p:grpSp>
        <p:grpSp>
          <p:nvGrpSpPr>
            <p:cNvPr id="54" name="Rectangle 5">
              <a:extLst>
                <a:ext uri="{FF2B5EF4-FFF2-40B4-BE49-F238E27FC236}">
                  <a16:creationId xmlns:a16="http://schemas.microsoft.com/office/drawing/2014/main" id="{7719E4E3-8C70-422A-8EE2-0E3FA95951C8}"/>
                </a:ext>
              </a:extLst>
            </p:cNvPr>
            <p:cNvGrpSpPr/>
            <p:nvPr/>
          </p:nvGrpSpPr>
          <p:grpSpPr>
            <a:xfrm>
              <a:off x="0" y="-62160"/>
              <a:ext cx="6088441" cy="2412745"/>
              <a:chOff x="-1" y="-65171"/>
              <a:chExt cx="6088440" cy="2412742"/>
            </a:xfrm>
          </p:grpSpPr>
          <p:sp>
            <p:nvSpPr>
              <p:cNvPr id="55" name="Rectangle">
                <a:extLst>
                  <a:ext uri="{FF2B5EF4-FFF2-40B4-BE49-F238E27FC236}">
                    <a16:creationId xmlns:a16="http://schemas.microsoft.com/office/drawing/2014/main" id="{DED7626F-8198-4AC3-983F-5534FA5E4BB5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56" name="+156">
                <a:extLst>
                  <a:ext uri="{FF2B5EF4-FFF2-40B4-BE49-F238E27FC236}">
                    <a16:creationId xmlns:a16="http://schemas.microsoft.com/office/drawing/2014/main" id="{4CEB1DE0-29DB-4B25-B174-E2C44451B940}"/>
                  </a:ext>
                </a:extLst>
              </p:cNvPr>
              <p:cNvSpPr/>
              <p:nvPr/>
            </p:nvSpPr>
            <p:spPr>
              <a:xfrm>
                <a:off x="484559" y="-65171"/>
                <a:ext cx="5512438" cy="2412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7790</a:t>
                </a:r>
                <a:endParaRPr lang="en-US" sz="6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9" name="Group 8">
            <a:extLst>
              <a:ext uri="{FF2B5EF4-FFF2-40B4-BE49-F238E27FC236}">
                <a16:creationId xmlns:a16="http://schemas.microsoft.com/office/drawing/2014/main" id="{35157A51-F592-449C-B715-F1006E43F5F4}"/>
              </a:ext>
            </a:extLst>
          </p:cNvPr>
          <p:cNvGrpSpPr/>
          <p:nvPr/>
        </p:nvGrpSpPr>
        <p:grpSpPr>
          <a:xfrm>
            <a:off x="4133162" y="8155761"/>
            <a:ext cx="17759512" cy="1200329"/>
            <a:chOff x="0" y="-62160"/>
            <a:chExt cx="17708409" cy="2412745"/>
          </a:xfrm>
        </p:grpSpPr>
        <p:grpSp>
          <p:nvGrpSpPr>
            <p:cNvPr id="60" name="Rectangle 4">
              <a:extLst>
                <a:ext uri="{FF2B5EF4-FFF2-40B4-BE49-F238E27FC236}">
                  <a16:creationId xmlns:a16="http://schemas.microsoft.com/office/drawing/2014/main" id="{F8FEFA46-AD02-4594-838A-3B4832FA98B3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64" name="Rectangle">
                <a:extLst>
                  <a:ext uri="{FF2B5EF4-FFF2-40B4-BE49-F238E27FC236}">
                    <a16:creationId xmlns:a16="http://schemas.microsoft.com/office/drawing/2014/main" id="{AFDA612F-C776-43D8-8ECE-04D1A0F0053E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65" name="cazuri noi înregistrate astăzi">
                <a:extLst>
                  <a:ext uri="{FF2B5EF4-FFF2-40B4-BE49-F238E27FC236}">
                    <a16:creationId xmlns:a16="http://schemas.microsoft.com/office/drawing/2014/main" id="{E0AADA8B-B481-40AE-A402-B8E48DB46249}"/>
                  </a:ext>
                </a:extLst>
              </p:cNvPr>
              <p:cNvSpPr/>
              <p:nvPr/>
            </p:nvSpPr>
            <p:spPr>
              <a:xfrm>
                <a:off x="6731592" y="338456"/>
                <a:ext cx="10752129" cy="1608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Cazuri active</a:t>
                </a:r>
              </a:p>
            </p:txBody>
          </p:sp>
        </p:grpSp>
        <p:grpSp>
          <p:nvGrpSpPr>
            <p:cNvPr id="61" name="Rectangle 5">
              <a:extLst>
                <a:ext uri="{FF2B5EF4-FFF2-40B4-BE49-F238E27FC236}">
                  <a16:creationId xmlns:a16="http://schemas.microsoft.com/office/drawing/2014/main" id="{4B07300D-8EE1-4DE9-ABC4-4FA9F32A123D}"/>
                </a:ext>
              </a:extLst>
            </p:cNvPr>
            <p:cNvGrpSpPr/>
            <p:nvPr/>
          </p:nvGrpSpPr>
          <p:grpSpPr>
            <a:xfrm>
              <a:off x="0" y="-62160"/>
              <a:ext cx="6088441" cy="2412745"/>
              <a:chOff x="-1" y="-65171"/>
              <a:chExt cx="6088440" cy="2412742"/>
            </a:xfrm>
          </p:grpSpPr>
          <p:sp>
            <p:nvSpPr>
              <p:cNvPr id="62" name="Rectangle">
                <a:extLst>
                  <a:ext uri="{FF2B5EF4-FFF2-40B4-BE49-F238E27FC236}">
                    <a16:creationId xmlns:a16="http://schemas.microsoft.com/office/drawing/2014/main" id="{7CC28874-626A-4603-AE2D-2FD8D4CC5B77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63" name="+156">
                <a:extLst>
                  <a:ext uri="{FF2B5EF4-FFF2-40B4-BE49-F238E27FC236}">
                    <a16:creationId xmlns:a16="http://schemas.microsoft.com/office/drawing/2014/main" id="{CA173BB5-F28D-4D8C-941A-57A597238811}"/>
                  </a:ext>
                </a:extLst>
              </p:cNvPr>
              <p:cNvSpPr/>
              <p:nvPr/>
            </p:nvSpPr>
            <p:spPr>
              <a:xfrm>
                <a:off x="484559" y="-65171"/>
                <a:ext cx="5512438" cy="2412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14049</a:t>
                </a:r>
              </a:p>
            </p:txBody>
          </p:sp>
        </p:grpSp>
      </p:grpSp>
      <p:grpSp>
        <p:nvGrpSpPr>
          <p:cNvPr id="73" name="Group 8">
            <a:extLst>
              <a:ext uri="{FF2B5EF4-FFF2-40B4-BE49-F238E27FC236}">
                <a16:creationId xmlns:a16="http://schemas.microsoft.com/office/drawing/2014/main" id="{5691C666-8DDA-4451-BB36-0ECA49DB078B}"/>
              </a:ext>
            </a:extLst>
          </p:cNvPr>
          <p:cNvGrpSpPr/>
          <p:nvPr/>
        </p:nvGrpSpPr>
        <p:grpSpPr>
          <a:xfrm>
            <a:off x="4133162" y="9602476"/>
            <a:ext cx="17759512" cy="1200329"/>
            <a:chOff x="0" y="-62160"/>
            <a:chExt cx="17708409" cy="2412745"/>
          </a:xfrm>
        </p:grpSpPr>
        <p:grpSp>
          <p:nvGrpSpPr>
            <p:cNvPr id="74" name="Rectangle 4">
              <a:extLst>
                <a:ext uri="{FF2B5EF4-FFF2-40B4-BE49-F238E27FC236}">
                  <a16:creationId xmlns:a16="http://schemas.microsoft.com/office/drawing/2014/main" id="{F5AD7BE7-B63F-4700-B513-A1220EE94007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78" name="Rectangle">
                <a:extLst>
                  <a:ext uri="{FF2B5EF4-FFF2-40B4-BE49-F238E27FC236}">
                    <a16:creationId xmlns:a16="http://schemas.microsoft.com/office/drawing/2014/main" id="{DE25B3F2-252F-436D-9A61-872CA96173E6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79" name="cazuri noi înregistrate astăzi">
                <a:extLst>
                  <a:ext uri="{FF2B5EF4-FFF2-40B4-BE49-F238E27FC236}">
                    <a16:creationId xmlns:a16="http://schemas.microsoft.com/office/drawing/2014/main" id="{576EF561-A8E0-4E3C-881E-84ECDA323313}"/>
                  </a:ext>
                </a:extLst>
              </p:cNvPr>
              <p:cNvSpPr/>
              <p:nvPr/>
            </p:nvSpPr>
            <p:spPr>
              <a:xfrm>
                <a:off x="6731592" y="338456"/>
                <a:ext cx="10752129" cy="1608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pt-B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Pacienți în stare extrem de gravă</a:t>
                </a:r>
              </a:p>
            </p:txBody>
          </p:sp>
        </p:grpSp>
        <p:grpSp>
          <p:nvGrpSpPr>
            <p:cNvPr id="75" name="Rectangle 5">
              <a:extLst>
                <a:ext uri="{FF2B5EF4-FFF2-40B4-BE49-F238E27FC236}">
                  <a16:creationId xmlns:a16="http://schemas.microsoft.com/office/drawing/2014/main" id="{C7E53341-7224-4B82-8FF6-E388EF14AC75}"/>
                </a:ext>
              </a:extLst>
            </p:cNvPr>
            <p:cNvGrpSpPr/>
            <p:nvPr/>
          </p:nvGrpSpPr>
          <p:grpSpPr>
            <a:xfrm>
              <a:off x="0" y="-62160"/>
              <a:ext cx="6088441" cy="2412745"/>
              <a:chOff x="-1" y="-65171"/>
              <a:chExt cx="6088440" cy="2412742"/>
            </a:xfrm>
          </p:grpSpPr>
          <p:sp>
            <p:nvSpPr>
              <p:cNvPr id="76" name="Rectangle">
                <a:extLst>
                  <a:ext uri="{FF2B5EF4-FFF2-40B4-BE49-F238E27FC236}">
                    <a16:creationId xmlns:a16="http://schemas.microsoft.com/office/drawing/2014/main" id="{FFDCCE2E-776E-4C1F-9C86-D7DD5A455CEF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77" name="+156">
                <a:extLst>
                  <a:ext uri="{FF2B5EF4-FFF2-40B4-BE49-F238E27FC236}">
                    <a16:creationId xmlns:a16="http://schemas.microsoft.com/office/drawing/2014/main" id="{3A4CFCE8-BE0F-49EE-9430-A88FC6F6BDEC}"/>
                  </a:ext>
                </a:extLst>
              </p:cNvPr>
              <p:cNvSpPr/>
              <p:nvPr/>
            </p:nvSpPr>
            <p:spPr>
              <a:xfrm>
                <a:off x="484559" y="-65171"/>
                <a:ext cx="5512438" cy="2412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157</a:t>
                </a:r>
                <a:endParaRPr lang="en-US" sz="6600" b="1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BFD4C06-E706-4865-B28F-C1592AB22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09500"/>
            <a:ext cx="2087033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86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" y="0"/>
            <a:ext cx="10195005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1" y="5435600"/>
            <a:ext cx="10195004" cy="764625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04801" y="3115340"/>
            <a:ext cx="9347199" cy="9498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Proporția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dozelor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utilizate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B7F069BD-0671-4937-BBDE-F1D41D5BADF9}"/>
              </a:ext>
            </a:extLst>
          </p:cNvPr>
          <p:cNvGraphicFramePr>
            <a:graphicFrameLocks noGrp="1"/>
          </p:cNvGraphicFramePr>
          <p:nvPr/>
        </p:nvGraphicFramePr>
        <p:xfrm>
          <a:off x="10713493" y="2692400"/>
          <a:ext cx="12886949" cy="8343711"/>
        </p:xfrm>
        <a:graphic>
          <a:graphicData uri="http://schemas.openxmlformats.org/drawingml/2006/table">
            <a:tbl>
              <a:tblPr/>
              <a:tblGrid>
                <a:gridCol w="4278414">
                  <a:extLst>
                    <a:ext uri="{9D8B030D-6E8A-4147-A177-3AD203B41FA5}">
                      <a16:colId xmlns:a16="http://schemas.microsoft.com/office/drawing/2014/main" val="2720204091"/>
                    </a:ext>
                  </a:extLst>
                </a:gridCol>
                <a:gridCol w="1543493">
                  <a:extLst>
                    <a:ext uri="{9D8B030D-6E8A-4147-A177-3AD203B41FA5}">
                      <a16:colId xmlns:a16="http://schemas.microsoft.com/office/drawing/2014/main" val="3501019258"/>
                    </a:ext>
                  </a:extLst>
                </a:gridCol>
                <a:gridCol w="1528334">
                  <a:extLst>
                    <a:ext uri="{9D8B030D-6E8A-4147-A177-3AD203B41FA5}">
                      <a16:colId xmlns:a16="http://schemas.microsoft.com/office/drawing/2014/main" val="2370804235"/>
                    </a:ext>
                  </a:extLst>
                </a:gridCol>
                <a:gridCol w="2183908">
                  <a:extLst>
                    <a:ext uri="{9D8B030D-6E8A-4147-A177-3AD203B41FA5}">
                      <a16:colId xmlns:a16="http://schemas.microsoft.com/office/drawing/2014/main" val="1799687909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7712789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04357358"/>
                    </a:ext>
                  </a:extLst>
                </a:gridCol>
              </a:tblGrid>
              <a:tr h="1706880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en-US" sz="4000" b="0" i="0" u="none" strike="noStrike" dirty="0" err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o-MD" sz="3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Doza 1</a:t>
                      </a:r>
                    </a:p>
                  </a:txBody>
                  <a:tcPr marL="10160" marR="10160" marT="1016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o-MD" sz="3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Doza 2</a:t>
                      </a:r>
                    </a:p>
                  </a:txBody>
                  <a:tcPr marL="10160" marR="10160" marT="1016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o-MD" sz="3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doze administrate</a:t>
                      </a:r>
                    </a:p>
                  </a:txBody>
                  <a:tcPr marL="10160" marR="10160" marT="1016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o-MD" sz="3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Doze recepționate</a:t>
                      </a:r>
                    </a:p>
                  </a:txBody>
                  <a:tcPr marL="10160" marR="10160" marT="1016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o-MD" sz="3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utilizat</a:t>
                      </a:r>
                    </a:p>
                  </a:txBody>
                  <a:tcPr marL="10160" marR="10160" marT="1016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312601"/>
                  </a:ext>
                </a:extLst>
              </a:tr>
              <a:tr h="894429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AstraZeneca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292334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280125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572459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570100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ru-RU" sz="3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5521331"/>
                  </a:ext>
                </a:extLst>
              </a:tr>
              <a:tr h="9875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3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Gam-COVID-VAC (Sputnik-V)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103127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101720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204847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206000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860360"/>
                  </a:ext>
                </a:extLst>
              </a:tr>
              <a:tr h="9855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3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Janssen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264871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264871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302500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9996476"/>
                  </a:ext>
                </a:extLst>
              </a:tr>
              <a:tr h="894429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3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Pfizer/BioNTech - Comirnaty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164344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147204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311548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511290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578196"/>
                  </a:ext>
                </a:extLst>
              </a:tr>
              <a:tr h="894429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3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Sinopharm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39333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35356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74689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152000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250245"/>
                  </a:ext>
                </a:extLst>
              </a:tr>
              <a:tr h="894429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3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Sinovac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48421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43937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92358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6812055"/>
                  </a:ext>
                </a:extLst>
              </a:tr>
              <a:tr h="7582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3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912430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608342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1520772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1911890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549646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787277" y="0"/>
            <a:ext cx="9596724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12722" y="3687213"/>
            <a:ext cx="9471279" cy="710345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18067" y="1597385"/>
            <a:ext cx="11327467" cy="19757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Datele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campaniei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de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vaccinare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ro-RO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COVID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-19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71600" y="4398532"/>
            <a:ext cx="10464333" cy="2236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ts val="59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-4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Start </a:t>
            </a:r>
            <a:r>
              <a:rPr kumimoji="0" lang="en-US" sz="4000" b="0" i="0" u="none" strike="noStrike" kern="0" cap="none" spc="-43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campanie</a:t>
            </a:r>
            <a:r>
              <a:rPr kumimoji="0" lang="en-US" sz="4000" b="0" i="0" u="none" strike="noStrike" kern="0" cap="none" spc="-4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de </a:t>
            </a:r>
            <a:r>
              <a:rPr kumimoji="0" lang="en-US" sz="4000" b="0" i="0" u="none" strike="noStrike" kern="0" cap="none" spc="-43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vaccinare</a:t>
            </a:r>
            <a:r>
              <a:rPr kumimoji="0" lang="en-US" sz="4000" b="0" i="0" u="none" strike="noStrike" kern="0" cap="none" spc="-4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anti COVID-19:</a:t>
            </a:r>
          </a:p>
          <a:p>
            <a:pPr marL="0" marR="0" lvl="0" indent="0" algn="l" defTabSz="825500" rtl="0" eaLnBrk="1" fontAlgn="auto" latinLnBrk="0" hangingPunct="0">
              <a:lnSpc>
                <a:spcPts val="59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-4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2 </a:t>
            </a:r>
            <a:r>
              <a:rPr kumimoji="0" lang="en-US" sz="4000" b="0" i="0" u="none" strike="noStrike" kern="0" cap="none" spc="-43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martie</a:t>
            </a:r>
            <a:r>
              <a:rPr kumimoji="0" lang="en-US" sz="4000" b="0" i="0" u="none" strike="noStrike" kern="0" cap="none" spc="-4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2021</a:t>
            </a:r>
          </a:p>
          <a:p>
            <a:pPr marL="0" marR="0" lvl="0" indent="0" algn="l" defTabSz="825500" rtl="0" eaLnBrk="1" fontAlgn="auto" latinLnBrk="0" hangingPunct="0">
              <a:lnSpc>
                <a:spcPts val="59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-4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Total doze administrate: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sym typeface="Helvetica Neue"/>
              </a:rPr>
              <a:t>1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sym typeface="Helvetica Neue"/>
              </a:rPr>
              <a:t>.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sym typeface="Helvetica Neue"/>
              </a:rPr>
              <a:t>520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sym typeface="Helvetica Neue"/>
              </a:rPr>
              <a:t>.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sym typeface="Helvetica Neue"/>
              </a:rPr>
              <a:t>772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71600" y="7238944"/>
            <a:ext cx="12852400" cy="6864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1" i="0" u="none" strike="noStrike" kern="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</a:t>
            </a: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1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vaccinală</a:t>
            </a: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:</a:t>
            </a:r>
          </a:p>
          <a:p>
            <a:pPr marL="0" marR="0" lvl="0" indent="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națională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cu o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doză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: </a:t>
            </a: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26,66 %</a:t>
            </a:r>
          </a:p>
          <a:p>
            <a:pPr marL="0" marR="0" lvl="0" indent="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națională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cu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schemă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completă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: </a:t>
            </a: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25,52 %</a:t>
            </a:r>
          </a:p>
          <a:p>
            <a:pPr marL="0" marR="0" lvl="0" indent="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Lucrători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medicali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vaccinați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cu o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doză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: </a:t>
            </a: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91,28 %</a:t>
            </a:r>
          </a:p>
          <a:p>
            <a:pPr marL="0" marR="0" lvl="0" indent="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Lucrători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medicali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vaccinați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cu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schemă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completă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: </a:t>
            </a: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90,14 %</a:t>
            </a:r>
          </a:p>
          <a:p>
            <a:pPr marL="0" marR="0" lvl="0" indent="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 </a:t>
            </a:r>
          </a:p>
          <a:p>
            <a:pPr marL="0" marR="0" lvl="0" indent="0" algn="ctr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1" i="0" u="none" strike="noStrike" kern="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lvetica Neue"/>
              <a:sym typeface="Helvetica Neue"/>
            </a:endParaRPr>
          </a:p>
          <a:p>
            <a:pPr marL="0" marR="0" lvl="0" indent="0" algn="ctr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1" i="0" u="none" strike="noStrike" kern="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sym typeface="Helvetica Neue"/>
            </a:endParaRPr>
          </a:p>
          <a:p>
            <a:pPr marL="0" marR="0" lvl="0" indent="0" algn="ctr" defTabSz="825500" rtl="0" eaLnBrk="1" fontAlgn="auto" latinLnBrk="0" hangingPunct="0">
              <a:lnSpc>
                <a:spcPts val="541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1" i="0" u="none" strike="noStrike" kern="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sym typeface="Helvetica Neu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787277" y="0"/>
            <a:ext cx="9596724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12722" y="3605905"/>
            <a:ext cx="9471279" cy="710345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018523" y="884367"/>
            <a:ext cx="11073933" cy="197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Datele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campaniei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de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vaccinare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ro-RO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COVID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-19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71600" y="7238944"/>
            <a:ext cx="11073933" cy="2709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</p:txBody>
      </p:sp>
      <p:graphicFrame>
        <p:nvGraphicFramePr>
          <p:cNvPr id="9" name="Diagramă 8">
            <a:extLst>
              <a:ext uri="{FF2B5EF4-FFF2-40B4-BE49-F238E27FC236}">
                <a16:creationId xmlns:a16="http://schemas.microsoft.com/office/drawing/2014/main" id="{4BD80886-B13A-4823-BF31-CF88788BBAB2}"/>
              </a:ext>
            </a:extLst>
          </p:cNvPr>
          <p:cNvGraphicFramePr>
            <a:graphicFrameLocks/>
          </p:cNvGraphicFramePr>
          <p:nvPr/>
        </p:nvGraphicFramePr>
        <p:xfrm>
          <a:off x="1155405" y="3605905"/>
          <a:ext cx="13106400" cy="822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473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727200" y="863600"/>
            <a:ext cx="20523200" cy="9620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vaccinal</a:t>
            </a:r>
            <a:r>
              <a:rPr kumimoji="0" lang="ro-RO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ă pe categorii de vârstă (%)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71600" y="7238944"/>
            <a:ext cx="11073933" cy="2709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</p:txBody>
      </p:sp>
      <p:graphicFrame>
        <p:nvGraphicFramePr>
          <p:cNvPr id="7" name="Diagramă 6">
            <a:extLst>
              <a:ext uri="{FF2B5EF4-FFF2-40B4-BE49-F238E27FC236}">
                <a16:creationId xmlns:a16="http://schemas.microsoft.com/office/drawing/2014/main" id="{F666FD01-3714-46B0-8F84-6A349C600999}"/>
              </a:ext>
            </a:extLst>
          </p:cNvPr>
          <p:cNvGraphicFramePr>
            <a:graphicFrameLocks/>
          </p:cNvGraphicFramePr>
          <p:nvPr/>
        </p:nvGraphicFramePr>
        <p:xfrm>
          <a:off x="1371600" y="2692400"/>
          <a:ext cx="21640800" cy="934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8245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727200" y="768020"/>
            <a:ext cx="21844000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Datele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ro-MD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săptămânale </a:t>
            </a: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campaniei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de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vaccinare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ro-RO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COVID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-19</a:t>
            </a:r>
            <a:endParaRPr kumimoji="0" lang="ro-MD" sz="6000" b="1" i="0" u="none" strike="noStrike" kern="120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67" b="0" i="0" u="none" strike="noStrike" kern="120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71600" y="7238944"/>
            <a:ext cx="11073933" cy="2709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</p:txBody>
      </p:sp>
      <p:graphicFrame>
        <p:nvGraphicFramePr>
          <p:cNvPr id="5" name="Diagramă 4">
            <a:extLst>
              <a:ext uri="{FF2B5EF4-FFF2-40B4-BE49-F238E27FC236}">
                <a16:creationId xmlns:a16="http://schemas.microsoft.com/office/drawing/2014/main" id="{044E4393-4767-40FA-926B-E1E56750A32D}"/>
              </a:ext>
            </a:extLst>
          </p:cNvPr>
          <p:cNvGraphicFramePr>
            <a:graphicFrameLocks/>
          </p:cNvGraphicFramePr>
          <p:nvPr/>
        </p:nvGraphicFramePr>
        <p:xfrm>
          <a:off x="1727200" y="2377440"/>
          <a:ext cx="21285200" cy="10570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6407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tăText 3">
            <a:extLst>
              <a:ext uri="{FF2B5EF4-FFF2-40B4-BE49-F238E27FC236}">
                <a16:creationId xmlns:a16="http://schemas.microsoft.com/office/drawing/2014/main" id="{8FDF7B8C-F373-419C-B8D7-BB55CBFF7320}"/>
              </a:ext>
            </a:extLst>
          </p:cNvPr>
          <p:cNvSpPr txBox="1"/>
          <p:nvPr/>
        </p:nvSpPr>
        <p:spPr>
          <a:xfrm>
            <a:off x="3048000" y="1676401"/>
            <a:ext cx="18592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vaccinal</a:t>
            </a:r>
            <a:r>
              <a:rPr kumimoji="0" lang="ro-RO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ă în teritorii </a:t>
            </a:r>
            <a:endParaRPr kumimoji="0" lang="ru-RU" sz="6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graphicFrame>
        <p:nvGraphicFramePr>
          <p:cNvPr id="6" name="Diagramă 5">
            <a:extLst>
              <a:ext uri="{FF2B5EF4-FFF2-40B4-BE49-F238E27FC236}">
                <a16:creationId xmlns:a16="http://schemas.microsoft.com/office/drawing/2014/main" id="{98467290-3A3E-4D12-951E-32C0E71A5FB2}"/>
              </a:ext>
            </a:extLst>
          </p:cNvPr>
          <p:cNvGraphicFramePr>
            <a:graphicFrameLocks/>
          </p:cNvGraphicFramePr>
          <p:nvPr/>
        </p:nvGraphicFramePr>
        <p:xfrm>
          <a:off x="1066800" y="3098800"/>
          <a:ext cx="22250400" cy="985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98638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1747500" y="12613390"/>
            <a:ext cx="2777373" cy="739327"/>
            <a:chOff x="0" y="0"/>
            <a:chExt cx="4349750" cy="11578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49750" cy="1157888"/>
            </a:xfrm>
            <a:custGeom>
              <a:avLst/>
              <a:gdLst/>
              <a:ahLst/>
              <a:cxnLst/>
              <a:rect l="l" t="t" r="r" b="b"/>
              <a:pathLst>
                <a:path w="4349750" h="1157888">
                  <a:moveTo>
                    <a:pt x="0" y="0"/>
                  </a:moveTo>
                  <a:lnTo>
                    <a:pt x="4349750" y="0"/>
                  </a:lnTo>
                  <a:lnTo>
                    <a:pt x="4349750" y="1157888"/>
                  </a:lnTo>
                  <a:lnTo>
                    <a:pt x="0" y="115788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5455901" y="12539902"/>
            <a:ext cx="2222500" cy="591621"/>
            <a:chOff x="0" y="0"/>
            <a:chExt cx="4349750" cy="11578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49750" cy="1157888"/>
            </a:xfrm>
            <a:custGeom>
              <a:avLst/>
              <a:gdLst/>
              <a:ahLst/>
              <a:cxnLst/>
              <a:rect l="l" t="t" r="r" b="b"/>
              <a:pathLst>
                <a:path w="4349750" h="1157888">
                  <a:moveTo>
                    <a:pt x="0" y="0"/>
                  </a:moveTo>
                  <a:lnTo>
                    <a:pt x="4349750" y="0"/>
                  </a:lnTo>
                  <a:lnTo>
                    <a:pt x="4349750" y="1157888"/>
                  </a:lnTo>
                  <a:lnTo>
                    <a:pt x="0" y="115788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9897" r="9897"/>
          <a:stretch>
            <a:fillRect/>
          </a:stretch>
        </p:blipFill>
        <p:spPr>
          <a:xfrm>
            <a:off x="20820832" y="1311223"/>
            <a:ext cx="3156769" cy="393591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187945" y="2507421"/>
            <a:ext cx="6908800" cy="11221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452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Startul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campaniei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de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vaccinare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, </a:t>
            </a:r>
          </a:p>
          <a:p>
            <a:pPr marL="0" marR="0" lvl="0" indent="0" algn="ctr" defTabSz="825500" rtl="0" eaLnBrk="1" fontAlgn="auto" latinLnBrk="0" hangingPunct="0">
              <a:lnSpc>
                <a:spcPts val="452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2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martie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2021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980771" y="5387783"/>
            <a:ext cx="7996829" cy="372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825500" rtl="0" eaLnBrk="1" fontAlgn="auto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-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Proporția</a:t>
            </a:r>
            <a:r>
              <a:rPr kumimoji="0" lang="en-US" sz="3200" b="0" i="0" u="none" strike="noStrike" kern="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3200" b="0" i="0" u="none" strike="noStrike" kern="0" cap="none" spc="-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medie</a:t>
            </a:r>
            <a:r>
              <a:rPr kumimoji="0" lang="en-US" sz="3200" b="0" i="0" u="none" strike="noStrike" kern="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3200" b="0" i="0" u="none" strike="noStrike" kern="0" cap="none" spc="-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săptămânală</a:t>
            </a:r>
            <a:r>
              <a:rPr kumimoji="0" lang="en-US" sz="3200" b="0" i="0" u="none" strike="noStrike" kern="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a </a:t>
            </a:r>
            <a:r>
              <a:rPr kumimoji="0" lang="en-US" sz="3200" b="0" i="0" u="none" strike="noStrike" kern="0" cap="none" spc="-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lucrătorilor</a:t>
            </a:r>
            <a:r>
              <a:rPr kumimoji="0" lang="en-US" sz="3200" b="0" i="0" u="none" strike="noStrike" kern="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din </a:t>
            </a:r>
            <a:r>
              <a:rPr kumimoji="0" lang="en-US" sz="3200" b="0" i="0" u="none" strike="noStrike" kern="0" cap="none" spc="-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domeniul</a:t>
            </a:r>
            <a:r>
              <a:rPr kumimoji="0" lang="en-US" sz="3200" b="0" i="0" u="none" strike="noStrike" kern="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medical </a:t>
            </a:r>
            <a:r>
              <a:rPr kumimoji="0" lang="en-US" sz="3200" b="0" i="0" u="none" strike="noStrike" kern="0" cap="none" spc="-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infectați</a:t>
            </a:r>
            <a:r>
              <a:rPr kumimoji="0" lang="en-US" sz="3200" b="0" i="0" u="none" strike="noStrike" kern="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cu COVID-19 din </a:t>
            </a:r>
            <a:r>
              <a:rPr kumimoji="0" lang="en-US" sz="3200" b="0" i="0" u="none" strike="noStrike" kern="0" cap="none" spc="-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totalul</a:t>
            </a:r>
            <a:r>
              <a:rPr kumimoji="0" lang="en-US" sz="3200" b="0" i="0" u="none" strike="noStrike" kern="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de </a:t>
            </a:r>
            <a:r>
              <a:rPr kumimoji="0" lang="en-US" sz="3200" b="0" i="0" u="none" strike="noStrike" kern="0" cap="none" spc="-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cazuri</a:t>
            </a:r>
            <a:r>
              <a:rPr kumimoji="0" lang="en-US" sz="3200" b="0" i="0" u="none" strike="noStrike" kern="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a </a:t>
            </a:r>
            <a:r>
              <a:rPr kumimoji="0" lang="en-US" sz="3200" b="0" i="0" u="none" strike="noStrike" kern="0" cap="none" spc="-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constituit</a:t>
            </a:r>
            <a:r>
              <a:rPr kumimoji="0" lang="en-US" sz="3200" b="0" i="0" u="none" strike="noStrike" kern="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:</a:t>
            </a:r>
          </a:p>
          <a:p>
            <a:pPr marL="566374" marR="0" lvl="1" indent="-283186" algn="just" defTabSz="8255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1" i="0" u="none" strike="noStrike" kern="0" cap="none" spc="-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Toată</a:t>
            </a:r>
            <a:r>
              <a:rPr kumimoji="0" lang="en-US" sz="3200" b="1" i="0" u="none" strike="noStrike" kern="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3200" b="1" i="0" u="none" strike="noStrike" kern="0" cap="none" spc="-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perioada</a:t>
            </a:r>
            <a:r>
              <a:rPr kumimoji="0" lang="en-US" sz="3200" b="1" i="0" u="none" strike="noStrike" kern="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- 12% </a:t>
            </a:r>
            <a:r>
              <a:rPr kumimoji="0" lang="en-GB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CI [10,02 - 13,97]</a:t>
            </a:r>
            <a:endParaRPr kumimoji="0" lang="en-US" sz="3200" b="1" i="0" u="none" strike="noStrike" kern="0" cap="none" spc="-25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566374" marR="0" lvl="1" indent="-283186" algn="just" defTabSz="8255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1" i="0" u="none" strike="noStrike" kern="0" cap="none" spc="-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Săptămâna</a:t>
            </a:r>
            <a:r>
              <a:rPr kumimoji="0" lang="en-US" sz="3200" b="1" i="0" u="none" strike="noStrike" kern="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43- 2,4%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4402" y="441134"/>
            <a:ext cx="2285999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717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-5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Impactul</a:t>
            </a:r>
            <a:r>
              <a:rPr kumimoji="0" lang="en-US" sz="6000" b="1" i="0" u="none" strike="noStrike" kern="0" cap="none" spc="-5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0" cap="none" spc="-5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vaccinării</a:t>
            </a:r>
            <a:r>
              <a:rPr kumimoji="0" lang="en-US" sz="6000" b="1" i="0" u="none" strike="noStrike" kern="0" cap="none" spc="-5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ro-RO" sz="6000" b="1" i="0" u="none" strike="noStrike" kern="0" cap="none" spc="-5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COVID</a:t>
            </a:r>
            <a:r>
              <a:rPr kumimoji="0" lang="en-US" sz="6000" b="1" i="0" u="none" strike="noStrike" kern="0" cap="none" spc="-5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-19 </a:t>
            </a:r>
            <a:r>
              <a:rPr kumimoji="0" lang="en-US" sz="6000" b="1" i="0" u="none" strike="noStrike" kern="0" cap="none" spc="-5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asupra</a:t>
            </a:r>
            <a:r>
              <a:rPr kumimoji="0" lang="en-US" sz="6000" b="1" i="0" u="none" strike="noStrike" kern="0" cap="none" spc="-5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0" cap="none" spc="-5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infectării</a:t>
            </a:r>
            <a:r>
              <a:rPr kumimoji="0" lang="en-US" sz="6000" b="1" i="0" u="none" strike="noStrike" kern="0" cap="none" spc="-5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0" cap="none" spc="-5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lucrătorilor</a:t>
            </a:r>
            <a:r>
              <a:rPr kumimoji="0" lang="en-US" sz="6000" b="1" i="0" u="none" strike="noStrike" kern="0" cap="none" spc="-5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0" cap="none" spc="-5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medicali</a:t>
            </a:r>
            <a:endParaRPr kumimoji="0" lang="en-US" sz="6000" b="1" i="0" u="none" strike="noStrike" kern="0" cap="none" spc="-5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141A62A-85C6-4F3C-BCAB-4273FA557F5B}"/>
              </a:ext>
            </a:extLst>
          </p:cNvPr>
          <p:cNvSpPr/>
          <p:nvPr/>
        </p:nvSpPr>
        <p:spPr>
          <a:xfrm>
            <a:off x="12376300" y="6211171"/>
            <a:ext cx="3423677" cy="714154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EAD8545-9E7E-4EDB-A596-ED0EF6B72247}"/>
              </a:ext>
            </a:extLst>
          </p:cNvPr>
          <p:cNvCxnSpPr>
            <a:cxnSpLocks/>
          </p:cNvCxnSpPr>
          <p:nvPr/>
        </p:nvCxnSpPr>
        <p:spPr>
          <a:xfrm>
            <a:off x="4544943" y="4195481"/>
            <a:ext cx="0" cy="18189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9CF39F2-32A5-44A4-842A-1C80D63B9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97" y="4729717"/>
            <a:ext cx="15466893" cy="89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5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" y="0"/>
            <a:ext cx="10713497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83555" y="4148841"/>
            <a:ext cx="7346388" cy="734638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79674" y="1371600"/>
            <a:ext cx="9986727" cy="9678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Cazuri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de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infecție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 </a:t>
            </a:r>
            <a:r>
              <a:rPr kumimoji="0" lang="ro-RO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COVID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-19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612327" y="3423444"/>
            <a:ext cx="12192000" cy="4385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ts val="48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35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Testați</a:t>
            </a:r>
            <a:r>
              <a:rPr kumimoji="0" lang="en-US" sz="4000" b="1" i="0" u="none" strike="noStrike" kern="0" cap="none" spc="-35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1" i="0" u="none" strike="noStrike" kern="0" cap="none" spc="-35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pozitiv</a:t>
            </a:r>
            <a:r>
              <a:rPr kumimoji="0" lang="en-US" sz="4000" b="1" i="0" u="none" strike="noStrike" kern="0" cap="none" spc="-35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la SARS-CoV-2 </a:t>
            </a:r>
            <a:r>
              <a:rPr kumimoji="0" lang="en-US" sz="4000" b="1" i="0" u="none" strike="noStrike" kern="0" cap="none" spc="-35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în</a:t>
            </a:r>
            <a:r>
              <a:rPr kumimoji="0" lang="en-US" sz="4000" b="1" i="0" u="none" strike="noStrike" kern="0" cap="none" spc="-35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1" i="0" u="none" strike="noStrike" kern="0" cap="none" spc="-35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săptămâna</a:t>
            </a:r>
            <a:r>
              <a:rPr kumimoji="0" lang="en-US" sz="4000" b="1" i="0" u="none" strike="noStrike" kern="0" cap="none" spc="-35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43:</a:t>
            </a:r>
          </a:p>
          <a:p>
            <a:pPr marL="0" marR="0" lvl="0" indent="0" algn="l" defTabSz="825500" rtl="0" eaLnBrk="1" fontAlgn="auto" latinLnBrk="0" hangingPunct="0">
              <a:lnSpc>
                <a:spcPts val="48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-35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609585" marR="0" lvl="0" indent="-609585" algn="l" defTabSz="825500" rtl="0" eaLnBrk="1" fontAlgn="auto" latinLnBrk="0" hangingPunct="0">
              <a:lnSpc>
                <a:spcPts val="48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0" cap="none" spc="-35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77 % </a:t>
            </a:r>
            <a:r>
              <a:rPr kumimoji="0" lang="en-US" sz="4000" b="0" i="0" u="none" strike="noStrike" kern="0" cap="none" spc="-35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din </a:t>
            </a:r>
            <a:r>
              <a:rPr kumimoji="0" lang="en-US" sz="4000" b="0" i="0" u="none" strike="noStrike" kern="0" cap="none" spc="-35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cazurile</a:t>
            </a:r>
            <a:r>
              <a:rPr kumimoji="0" lang="en-US" sz="4000" b="0" i="0" u="none" strike="noStrike" kern="0" cap="none" spc="-35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COVID-19 positive au </a:t>
            </a:r>
            <a:r>
              <a:rPr kumimoji="0" lang="en-US" sz="4000" b="0" i="0" u="none" strike="noStrike" kern="0" cap="none" spc="-35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fost</a:t>
            </a:r>
            <a:r>
              <a:rPr kumimoji="0" lang="en-US" sz="4000" b="0" i="0" u="none" strike="noStrike" kern="0" cap="none" spc="-35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0" i="0" u="none" strike="noStrike" kern="0" cap="none" spc="-35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înregistrate</a:t>
            </a:r>
            <a:r>
              <a:rPr kumimoji="0" lang="en-US" sz="4000" b="0" i="0" u="none" strike="noStrike" kern="0" cap="none" spc="-35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la </a:t>
            </a:r>
            <a:r>
              <a:rPr kumimoji="0" lang="en-US" sz="4000" b="0" i="0" u="none" strike="noStrike" kern="0" cap="none" spc="-35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persoanele</a:t>
            </a:r>
            <a:r>
              <a:rPr kumimoji="0" lang="en-US" sz="4000" b="0" i="0" u="none" strike="noStrike" kern="0" cap="none" spc="-35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0" i="0" u="none" strike="noStrike" kern="0" cap="none" spc="-35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nevaccinate</a:t>
            </a:r>
            <a:r>
              <a:rPr kumimoji="0" lang="en-US" sz="4000" b="1" i="0" u="none" strike="noStrike" kern="0" cap="none" spc="-35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;</a:t>
            </a:r>
          </a:p>
          <a:p>
            <a:pPr marL="0" marR="0" lvl="0" indent="0" algn="ctr" defTabSz="825500" rtl="0" eaLnBrk="1" fontAlgn="auto" latinLnBrk="0" hangingPunct="0">
              <a:lnSpc>
                <a:spcPts val="48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3" b="1" i="0" u="none" strike="noStrike" kern="0" cap="none" spc="-35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lvetica Neue Medium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ctr" defTabSz="825500" rtl="0" eaLnBrk="1" fontAlgn="auto" latinLnBrk="0" hangingPunct="0">
              <a:lnSpc>
                <a:spcPts val="48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3" b="1" i="0" u="none" strike="noStrike" kern="0" cap="none" spc="-35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lvetica Neue Medium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ctr" defTabSz="825500" rtl="0" eaLnBrk="1" fontAlgn="auto" latinLnBrk="0" hangingPunct="0">
              <a:lnSpc>
                <a:spcPts val="48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-3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Helvetica Neue Medium"/>
                <a:cs typeface="Times New Roman" panose="02020603050405020304" pitchFamily="18" charset="0"/>
                <a:sym typeface="Helvetica Neue"/>
              </a:rPr>
              <a:t> </a:t>
            </a:r>
            <a:endParaRPr kumimoji="0" lang="en-US" sz="3465" b="1" i="0" u="none" strike="noStrike" kern="0" cap="none" spc="-33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"/>
              <a:sym typeface="Helvetica Neue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519AC6EC-CFE0-4D8D-9CF9-0876A13ABC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588371" y="6265996"/>
            <a:ext cx="3112075" cy="311207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787277" y="0"/>
            <a:ext cx="9596724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065507" y="5564203"/>
            <a:ext cx="9040263" cy="678019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71601" y="2959019"/>
            <a:ext cx="13415676" cy="7961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733" b="1" i="0" u="none" strike="noStrike" kern="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YACkoCJbd3A 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În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total au 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fost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administrate: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sym typeface="Helvetica Neue Light"/>
              </a:rPr>
              <a:t>1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sym typeface="Helvetica Neue Light"/>
              </a:rPr>
              <a:t>.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sym typeface="Helvetica Neue Light"/>
              </a:rPr>
              <a:t>520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sym typeface="Helvetica Neue Light"/>
              </a:rPr>
              <a:t>.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sym typeface="Helvetica Neue Light"/>
              </a:rPr>
              <a:t>772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sym typeface="Helvetica Neue Light"/>
              </a:rPr>
              <a:t> 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doze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În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total au 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fost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raportate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:</a:t>
            </a:r>
            <a:r>
              <a:rPr kumimoji="0" lang="ro-MO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ro-MO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1.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569 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EAPI 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Proporția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EAPI: </a:t>
            </a:r>
            <a:r>
              <a:rPr kumimoji="0" lang="ro-MO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0.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1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%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Forme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GB" sz="40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ușoare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–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92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% 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(1.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445 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EAPI): 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durere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locală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, 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febră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până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la 38</a:t>
            </a:r>
            <a:r>
              <a:rPr kumimoji="0" lang="ro-RO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.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5, 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oboseală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, 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dureri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musculare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și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articulare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, etc.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Forme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moderate 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–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8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% 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(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124 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EAPI): 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febră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de la 38</a:t>
            </a:r>
            <a:r>
              <a:rPr kumimoji="0" lang="ro-RO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.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5, 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reacție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alergică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029601" y="1623819"/>
            <a:ext cx="3112075" cy="311207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371600" y="619559"/>
            <a:ext cx="11073933" cy="197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Evenimente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adverse post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imunizare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(EAPI)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616" b="55737"/>
          <a:stretch>
            <a:fillRect/>
          </a:stretch>
        </p:blipFill>
        <p:spPr>
          <a:xfrm>
            <a:off x="0" y="0"/>
            <a:ext cx="24384000" cy="70506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908466" y="7417223"/>
            <a:ext cx="11461898" cy="5979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96949" y="4896028"/>
            <a:ext cx="13381091" cy="1191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102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Surse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 de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informare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ea typeface="Arimo Bold" panose="020B0604020202020204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569473" y="8178801"/>
            <a:ext cx="12700" cy="886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09600" y="7614742"/>
            <a:ext cx="13381091" cy="740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Pagini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oficiale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:</a:t>
            </a:r>
          </a:p>
          <a:p>
            <a:pPr marL="1168660" marR="0" lvl="1" indent="-584329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  <a:hlinkClick r:id="rId4"/>
              </a:rPr>
              <a:t>https://vaccinare.gov.md/</a:t>
            </a:r>
            <a:r>
              <a:rPr kumimoji="0" lang="ro-RO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</a:p>
          <a:p>
            <a:pPr marL="1168660" marR="0" lvl="1" indent="-584329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  <a:hlinkClick r:id="rId5"/>
              </a:rPr>
              <a:t>https://covidinfo.md/</a:t>
            </a:r>
            <a:r>
              <a:rPr kumimoji="0" lang="ro-RO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 </a:t>
            </a:r>
          </a:p>
          <a:p>
            <a:pPr marL="1168660" marR="0" lvl="1" indent="-584329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  <a:hlinkClick r:id="rId6"/>
              </a:rPr>
              <a:t>https://msmps.gov.md/</a:t>
            </a:r>
            <a:r>
              <a:rPr kumimoji="0" lang="ro-RO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1168660" marR="0" lvl="1" indent="-584329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  <a:hlinkClick r:id="rId7"/>
              </a:rPr>
              <a:t>http://ansp.md/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1168660" marR="0" lvl="1" indent="-584329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viber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: vb.me/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sanatate</a:t>
            </a:r>
            <a:r>
              <a:rPr kumimoji="0" lang="ro-RO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1168660" marR="0" lvl="1" indent="-584329" algn="ctr" defTabSz="825500" rtl="0" eaLnBrk="1" fontAlgn="auto" latinLnBrk="0" hangingPunct="0">
              <a:lnSpc>
                <a:spcPts val="75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5412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mo Bold"/>
              <a:sym typeface="Helvetica Neue"/>
            </a:endParaRPr>
          </a:p>
          <a:p>
            <a:pPr marL="0" marR="0" lvl="0" indent="0" algn="ctr" defTabSz="825500" rtl="0" eaLnBrk="1" fontAlgn="auto" latinLnBrk="0" hangingPunct="0">
              <a:lnSpc>
                <a:spcPts val="75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12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mo Bold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B03AD-49CD-3249-9CF8-32005526D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Indicatori COVID</a:t>
            </a:r>
            <a:b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MD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31.10.2021</a:t>
            </a:r>
            <a:endParaRPr lang="en-MD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11ADA-3820-3543-A292-C7E3A49C3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0508" y="685801"/>
            <a:ext cx="15083492" cy="12472746"/>
          </a:xfrm>
        </p:spPr>
        <p:txBody>
          <a:bodyPr>
            <a:normAutofit/>
          </a:bodyPr>
          <a:lstStyle/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Incidența ultimele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zile –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262 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cazuri la 100 mii persoane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Incidența totală –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9.056 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cazuri la 100 mii persoane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Mortalitatea ultimele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zile –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7.9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deces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100 mii persoane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Mortalitatea totală – </a:t>
            </a:r>
            <a:r>
              <a:rPr lang="ro-R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209 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decese la 100 mii persoane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Rata fatalității ultimele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zile –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3.0 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decese la 100 de cazuri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Rata fatalității totală – 2.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decese la 100 de cazuri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 grave –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5.3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 medii –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 ușoare și asimptomatici –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86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 cazurilor ultimele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zile –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1395 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cazuri</a:t>
            </a:r>
          </a:p>
          <a:p>
            <a:r>
              <a:rPr lang="en-MD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 ultimele </a:t>
            </a:r>
            <a:r>
              <a:rPr lang="ro-MD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MD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zile 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(numărul de reproducție efectiv/rata de contagiozitate) </a:t>
            </a:r>
            <a:r>
              <a:rPr lang="en-MD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o-MD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o-RO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.89</a:t>
            </a:r>
            <a:endParaRPr lang="en-MD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ABDD2E-4291-8A4F-A078-14E160ECBBCF}"/>
              </a:ext>
            </a:extLst>
          </p:cNvPr>
          <p:cNvSpPr txBox="1"/>
          <p:nvPr/>
        </p:nvSpPr>
        <p:spPr>
          <a:xfrm>
            <a:off x="3048001" y="3570516"/>
            <a:ext cx="4659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D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31.10.2021</a:t>
            </a:r>
            <a:endParaRPr lang="en-MD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0624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36001" y="4057083"/>
            <a:ext cx="9471279" cy="71034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73316" y="2349505"/>
            <a:ext cx="7877369" cy="59080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240000" y="6344905"/>
            <a:ext cx="9144000" cy="6858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35891" y="7382828"/>
            <a:ext cx="8720661" cy="65404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26530" y="2437799"/>
            <a:ext cx="9201860" cy="690139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080000" y="660400"/>
            <a:ext cx="17003421" cy="1970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41A3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Fii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41A3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41A3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în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41A3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41A3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siguranță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41A3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! </a:t>
            </a:r>
          </a:p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41A3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Vaccinează-te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41A3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41A3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împotriva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41A3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#covid19​!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ine 5">
            <a:extLst>
              <a:ext uri="{FF2B5EF4-FFF2-40B4-BE49-F238E27FC236}">
                <a16:creationId xmlns:a16="http://schemas.microsoft.com/office/drawing/2014/main" id="{78F7265F-F03D-469B-B337-D6EE60683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011" y="4550735"/>
            <a:ext cx="11277977" cy="386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7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A34E009-EED6-4E34-83E1-916A97E9E5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2244693"/>
              </p:ext>
            </p:extLst>
          </p:nvPr>
        </p:nvGraphicFramePr>
        <p:xfrm>
          <a:off x="1837063" y="1055077"/>
          <a:ext cx="21532893" cy="12726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A10AD2-85A4-0A44-9A63-18169135F4D3}"/>
              </a:ext>
            </a:extLst>
          </p:cNvPr>
          <p:cNvCxnSpPr>
            <a:cxnSpLocks/>
          </p:cNvCxnSpPr>
          <p:nvPr/>
        </p:nvCxnSpPr>
        <p:spPr>
          <a:xfrm>
            <a:off x="11646877" y="5186348"/>
            <a:ext cx="0" cy="2886104"/>
          </a:xfrm>
          <a:prstGeom prst="straightConnector1">
            <a:avLst/>
          </a:prstGeom>
          <a:noFill/>
          <a:ln w="1206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7B6CD268-541C-49D5-A417-E9C8071B04E9}"/>
              </a:ext>
            </a:extLst>
          </p:cNvPr>
          <p:cNvSpPr txBox="1">
            <a:spLocks/>
          </p:cNvSpPr>
          <p:nvPr/>
        </p:nvSpPr>
        <p:spPr>
          <a:xfrm>
            <a:off x="1" y="275436"/>
            <a:ext cx="24383999" cy="1441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1828636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none" spc="-200" baseline="0">
                <a:solidFill>
                  <a:srgbClr val="222222"/>
                </a:solidFill>
                <a:uFillTx/>
                <a:latin typeface="Montserrat Bold"/>
                <a:ea typeface="Montserrat Bold"/>
                <a:cs typeface="Montserrat Bold"/>
                <a:sym typeface="Montserrat Bold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it-IT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Incidența </a:t>
            </a:r>
            <a:r>
              <a:rPr lang="it-IT" sz="6000" b="1" dirty="0">
                <a:solidFill>
                  <a:srgbClr val="1D46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it-IT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100 mii populație ultimele </a:t>
            </a:r>
            <a:r>
              <a:rPr lang="ro-MD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it-IT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zile, </a:t>
            </a:r>
            <a:br>
              <a:rPr lang="it-IT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comparativ cu alte state</a:t>
            </a:r>
            <a:br>
              <a:rPr lang="it-IT" sz="5500" b="1" dirty="0">
                <a:solidFill>
                  <a:srgbClr val="000000"/>
                </a:solidFill>
                <a:latin typeface="Open Sans"/>
              </a:rPr>
            </a:br>
            <a:endParaRPr lang="it-IT" sz="5500" b="1" dirty="0">
              <a:solidFill>
                <a:srgbClr val="1D46F3"/>
              </a:solidFill>
              <a:latin typeface="Open Sans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671A03FC-1195-423D-A969-117D71B5DEE9}"/>
              </a:ext>
            </a:extLst>
          </p:cNvPr>
          <p:cNvSpPr txBox="1"/>
          <p:nvPr/>
        </p:nvSpPr>
        <p:spPr>
          <a:xfrm>
            <a:off x="12192000" y="3130409"/>
            <a:ext cx="10575851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Total = 3</a:t>
            </a:r>
            <a:r>
              <a:rPr kumimoji="0" lang="ro-MD" sz="3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37</a:t>
            </a: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.</a:t>
            </a:r>
            <a:r>
              <a:rPr kumimoji="0" lang="ro-MD" sz="3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765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cazuri</a:t>
            </a:r>
            <a:endParaRPr kumimoji="0" lang="ro-MD" sz="3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o-RO" sz="3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Incidența </a:t>
            </a:r>
            <a:r>
              <a:rPr lang="ro-R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ultimele 7 zile 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o-R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262 c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azuri la 1</a:t>
            </a:r>
            <a:r>
              <a:rPr lang="ro-R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 mii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populație</a:t>
            </a:r>
            <a:endParaRPr kumimoji="0" lang="en-MD" sz="3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2846188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44FC61B-7F3F-A94F-9A85-65AD6CC85B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6767153"/>
              </p:ext>
            </p:extLst>
          </p:nvPr>
        </p:nvGraphicFramePr>
        <p:xfrm>
          <a:off x="1" y="5329859"/>
          <a:ext cx="24384000" cy="8386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E8BE189-7831-B844-AA4F-246C97382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263" y="4699850"/>
            <a:ext cx="6601194" cy="4869452"/>
          </a:xfrm>
        </p:spPr>
        <p:txBody>
          <a:bodyPr>
            <a:noAutofit/>
          </a:bodyPr>
          <a:lstStyle/>
          <a:p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Distribuția săptămânală a cazurilor, deceselor și vindecaților</a:t>
            </a:r>
            <a:b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6BC6A-40AC-034E-A496-27F8B6824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8153" y="669851"/>
            <a:ext cx="15217524" cy="4869452"/>
          </a:xfr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3800" b="1" dirty="0"/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ro-MD" sz="7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Săptămâna 43 din 2021  (25.10 - 31.10.2021) comparativ </a:t>
            </a: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ro-MD" sz="7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 săptămâna 42 din 2021:</a:t>
            </a:r>
          </a:p>
          <a:p>
            <a:pPr marL="457200" marR="0" lvl="0" indent="-457200" algn="l" defTabSz="18288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o-MD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Numărul de cazuri a scăzut cu 14.8%</a:t>
            </a:r>
          </a:p>
          <a:p>
            <a:pPr marL="457200" marR="0" lvl="0" indent="-457200" algn="l" defTabSz="18288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o-MD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Numărul de decese a </a:t>
            </a:r>
            <a:r>
              <a:rPr lang="ro-MD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crescut</a:t>
            </a:r>
            <a:r>
              <a:rPr kumimoji="0" lang="ro-MD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cu 14.5%</a:t>
            </a:r>
          </a:p>
          <a:p>
            <a:endParaRPr lang="en-M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8B3339-A038-F942-9165-CF8476E0371A}"/>
              </a:ext>
            </a:extLst>
          </p:cNvPr>
          <p:cNvSpPr txBox="1"/>
          <p:nvPr/>
        </p:nvSpPr>
        <p:spPr>
          <a:xfrm>
            <a:off x="3048001" y="3379131"/>
            <a:ext cx="4659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31</a:t>
            </a:r>
            <a:r>
              <a:rPr kumimoji="0" lang="en-MD" sz="6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.</a:t>
            </a: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10</a:t>
            </a:r>
            <a:r>
              <a:rPr kumimoji="0" lang="en-MD" sz="6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.2021</a:t>
            </a:r>
          </a:p>
        </p:txBody>
      </p:sp>
    </p:spTree>
    <p:extLst>
      <p:ext uri="{BB962C8B-B14F-4D97-AF65-F5344CB8AC3E}">
        <p14:creationId xmlns:p14="http://schemas.microsoft.com/office/powerpoint/2010/main" val="1886797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AA50606-42AF-4DF1-95A4-318FC86A00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4241582"/>
              </p:ext>
            </p:extLst>
          </p:nvPr>
        </p:nvGraphicFramePr>
        <p:xfrm>
          <a:off x="0" y="3617731"/>
          <a:ext cx="24384000" cy="9067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E6B773-187C-4E3F-9086-2BF2CF06B95E}"/>
              </a:ext>
            </a:extLst>
          </p:cNvPr>
          <p:cNvCxnSpPr/>
          <p:nvPr/>
        </p:nvCxnSpPr>
        <p:spPr>
          <a:xfrm>
            <a:off x="3622994" y="1431208"/>
            <a:ext cx="171379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">
            <a:extLst>
              <a:ext uri="{FF2B5EF4-FFF2-40B4-BE49-F238E27FC236}">
                <a16:creationId xmlns:a16="http://schemas.microsoft.com/office/drawing/2014/main" id="{174D58CC-BD94-4343-B049-62191B71CE4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-387598"/>
            <a:ext cx="24384000" cy="2286000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altLang="zh-CN" sz="4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Distribuția în timp (săptămânal) a cazurilor și investigațiilor de COVID-19,</a:t>
            </a:r>
            <a:r>
              <a:rPr lang="en-US" altLang="zh-CN" sz="4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o-MD" altLang="zh-CN" sz="4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31</a:t>
            </a:r>
            <a:r>
              <a:rPr lang="ro-RO" altLang="zh-CN" sz="4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.10.2021</a:t>
            </a:r>
            <a:endParaRPr lang="en-US" altLang="zh-CN" sz="4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0CFEB3B-4727-D643-8A92-24649A7FE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476100"/>
              </p:ext>
            </p:extLst>
          </p:nvPr>
        </p:nvGraphicFramePr>
        <p:xfrm>
          <a:off x="5829214" y="1705528"/>
          <a:ext cx="13582192" cy="134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9064">
                  <a:extLst>
                    <a:ext uri="{9D8B030D-6E8A-4147-A177-3AD203B41FA5}">
                      <a16:colId xmlns:a16="http://schemas.microsoft.com/office/drawing/2014/main" val="3374647112"/>
                    </a:ext>
                  </a:extLst>
                </a:gridCol>
                <a:gridCol w="569064">
                  <a:extLst>
                    <a:ext uri="{9D8B030D-6E8A-4147-A177-3AD203B41FA5}">
                      <a16:colId xmlns:a16="http://schemas.microsoft.com/office/drawing/2014/main" val="3937827211"/>
                    </a:ext>
                  </a:extLst>
                </a:gridCol>
                <a:gridCol w="12444064">
                  <a:extLst>
                    <a:ext uri="{9D8B030D-6E8A-4147-A177-3AD203B41FA5}">
                      <a16:colId xmlns:a16="http://schemas.microsoft.com/office/drawing/2014/main" val="2715252042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algn="ctr"/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MD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26 februarie 2020 – 31 </a:t>
                      </a:r>
                      <a:r>
                        <a:rPr lang="ro-RO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octombrie </a:t>
                      </a:r>
                      <a:r>
                        <a:rPr lang="ro-MD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o-RO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995693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MD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2.024.343 teste efectuate </a:t>
                      </a:r>
                      <a:endParaRPr lang="ro-RO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607760"/>
                  </a:ext>
                </a:extLst>
              </a:tr>
            </a:tbl>
          </a:graphicData>
        </a:graphic>
      </p:graphicFrame>
      <p:sp>
        <p:nvSpPr>
          <p:cNvPr id="10" name="CasetăText 9">
            <a:extLst>
              <a:ext uri="{FF2B5EF4-FFF2-40B4-BE49-F238E27FC236}">
                <a16:creationId xmlns:a16="http://schemas.microsoft.com/office/drawing/2014/main" id="{920FFCBE-8EC0-4ABB-A499-0882C2C1F908}"/>
              </a:ext>
            </a:extLst>
          </p:cNvPr>
          <p:cNvSpPr txBox="1"/>
          <p:nvPr/>
        </p:nvSpPr>
        <p:spPr>
          <a:xfrm>
            <a:off x="424710" y="12907043"/>
            <a:ext cx="235344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o-MD" sz="2800" i="1" dirty="0"/>
              <a:t>* din săptămâna 22/03-28/03 este calculat numărul total de teste efectuate inclusiv cele antigen</a:t>
            </a:r>
          </a:p>
        </p:txBody>
      </p:sp>
    </p:spTree>
    <p:extLst>
      <p:ext uri="{BB962C8B-B14F-4D97-AF65-F5344CB8AC3E}">
        <p14:creationId xmlns:p14="http://schemas.microsoft.com/office/powerpoint/2010/main" val="878229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6AD02E4-5E34-4282-AD8B-F344FF5FFC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4260898"/>
              </p:ext>
            </p:extLst>
          </p:nvPr>
        </p:nvGraphicFramePr>
        <p:xfrm>
          <a:off x="419100" y="2597727"/>
          <a:ext cx="23507700" cy="10181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CFA23-1866-5F4D-B58C-902374645E0E}"/>
              </a:ext>
            </a:extLst>
          </p:cNvPr>
          <p:cNvSpPr txBox="1">
            <a:spLocks/>
          </p:cNvSpPr>
          <p:nvPr/>
        </p:nvSpPr>
        <p:spPr>
          <a:xfrm>
            <a:off x="1437692" y="352508"/>
            <a:ext cx="22090524" cy="20969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Incidența pentru ultimele </a:t>
            </a:r>
            <a:r>
              <a:rPr lang="ro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zile la 100 mii populație </a:t>
            </a:r>
            <a:br>
              <a:rPr lang="ro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distribuită</a:t>
            </a:r>
            <a:r>
              <a:rPr lang="ro-RO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după teritorii </a:t>
            </a:r>
            <a:r>
              <a:rPr lang="ro-RO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administrative (</a:t>
            </a:r>
            <a:r>
              <a:rPr lang="ro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.2021) COVID-19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53367A-EC17-2E44-9527-29AD4F0307FC}"/>
              </a:ext>
            </a:extLst>
          </p:cNvPr>
          <p:cNvSpPr/>
          <p:nvPr/>
        </p:nvSpPr>
        <p:spPr>
          <a:xfrm>
            <a:off x="10960607" y="3723901"/>
            <a:ext cx="126576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Incidența din </a:t>
            </a:r>
            <a:r>
              <a:rPr lang="en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ultimele </a:t>
            </a:r>
            <a:r>
              <a:rPr lang="ro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zile</a:t>
            </a:r>
            <a:r>
              <a:rPr lang="ro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pentru 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RM</a:t>
            </a:r>
            <a:r>
              <a:rPr lang="en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o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262 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100 mii </a:t>
            </a:r>
            <a:r>
              <a:rPr lang="en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MD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791D15-8669-4473-BE3E-DAC2B6B18CAA}"/>
              </a:ext>
            </a:extLst>
          </p:cNvPr>
          <p:cNvSpPr txBox="1"/>
          <p:nvPr/>
        </p:nvSpPr>
        <p:spPr>
          <a:xfrm>
            <a:off x="11422019" y="4443628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*teritoriile administrative din stânga Nistrului </a:t>
            </a:r>
            <a:r>
              <a:rPr lang="en-MD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o-MD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655 </a:t>
            </a:r>
            <a:r>
              <a:rPr lang="en-M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100 mii </a:t>
            </a:r>
            <a:endParaRPr lang="ro-MD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91D300-4E93-47DE-8B35-7C31DDE7148E}"/>
              </a:ext>
            </a:extLst>
          </p:cNvPr>
          <p:cNvCxnSpPr>
            <a:cxnSpLocks/>
          </p:cNvCxnSpPr>
          <p:nvPr/>
        </p:nvCxnSpPr>
        <p:spPr>
          <a:xfrm>
            <a:off x="1641764" y="5951484"/>
            <a:ext cx="21962774" cy="0"/>
          </a:xfrm>
          <a:prstGeom prst="line">
            <a:avLst/>
          </a:prstGeom>
          <a:ln w="57150">
            <a:solidFill>
              <a:srgbClr val="FE0061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866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778A76-091D-4208-87B7-2CA9FA428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1400" y="2087852"/>
            <a:ext cx="10377452" cy="11614072"/>
          </a:xfrm>
          <a:prstGeom prst="rect">
            <a:avLst/>
          </a:prstGeom>
        </p:spPr>
      </p:pic>
      <p:pic>
        <p:nvPicPr>
          <p:cNvPr id="4" name="Imagine 3">
            <a:extLst>
              <a:ext uri="{FF2B5EF4-FFF2-40B4-BE49-F238E27FC236}">
                <a16:creationId xmlns:a16="http://schemas.microsoft.com/office/drawing/2014/main" id="{54D134CC-1926-43F4-9885-2539608D2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2635" y="2101928"/>
            <a:ext cx="10066728" cy="116140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DAC552-FEB6-C844-A880-DC39BA03ECA4}"/>
              </a:ext>
            </a:extLst>
          </p:cNvPr>
          <p:cNvSpPr txBox="1"/>
          <p:nvPr/>
        </p:nvSpPr>
        <p:spPr>
          <a:xfrm>
            <a:off x="3886199" y="373673"/>
            <a:ext cx="16133323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Incidența COVID-19 la 100 mii populație, conform teritoriilor administrative în ultimele </a:t>
            </a: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zile, comparativ cu perioada  precedentă</a:t>
            </a:r>
          </a:p>
        </p:txBody>
      </p:sp>
      <p:sp>
        <p:nvSpPr>
          <p:cNvPr id="22" name="TextBox 10">
            <a:extLst>
              <a:ext uri="{FF2B5EF4-FFF2-40B4-BE49-F238E27FC236}">
                <a16:creationId xmlns:a16="http://schemas.microsoft.com/office/drawing/2014/main" id="{1CBB9B39-EB4A-46CF-93FC-C77583C6CDB0}"/>
              </a:ext>
            </a:extLst>
          </p:cNvPr>
          <p:cNvSpPr txBox="1"/>
          <p:nvPr/>
        </p:nvSpPr>
        <p:spPr>
          <a:xfrm>
            <a:off x="4360877" y="1592365"/>
            <a:ext cx="4620694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ro-R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.10 - 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.2021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267814B7-215F-426C-A0BF-CE29A15556EE}"/>
              </a:ext>
            </a:extLst>
          </p:cNvPr>
          <p:cNvSpPr txBox="1"/>
          <p:nvPr/>
        </p:nvSpPr>
        <p:spPr>
          <a:xfrm>
            <a:off x="15745077" y="1615035"/>
            <a:ext cx="4620694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o-R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.10 - 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.2021</a:t>
            </a: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0FCF6EAC-BFDE-47AD-B378-97DF5A006FEE}"/>
              </a:ext>
            </a:extLst>
          </p:cNvPr>
          <p:cNvSpPr txBox="1"/>
          <p:nvPr/>
        </p:nvSpPr>
        <p:spPr>
          <a:xfrm>
            <a:off x="1413999" y="8534761"/>
            <a:ext cx="4134708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Incidența RM – </a:t>
            </a:r>
          </a:p>
          <a:p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308 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cazuri la 100 mii populație</a:t>
            </a: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939BD198-8452-4BA1-AC92-92202ACF3579}"/>
              </a:ext>
            </a:extLst>
          </p:cNvPr>
          <p:cNvSpPr txBox="1"/>
          <p:nvPr/>
        </p:nvSpPr>
        <p:spPr>
          <a:xfrm>
            <a:off x="3004744" y="4677733"/>
            <a:ext cx="3881690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o-MD" sz="1000" b="0" dirty="0">
                <a:latin typeface="Calibri" panose="020F0502020204030204" pitchFamily="34" charset="0"/>
                <a:cs typeface="Calibri" panose="020F0502020204030204" pitchFamily="34" charset="0"/>
              </a:rPr>
              <a:t>Bălți – </a:t>
            </a:r>
            <a:r>
              <a:rPr lang="ro-MD" sz="1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482</a:t>
            </a:r>
          </a:p>
        </p:txBody>
      </p:sp>
      <p:sp>
        <p:nvSpPr>
          <p:cNvPr id="23" name="TextBox 12">
            <a:extLst>
              <a:ext uri="{FF2B5EF4-FFF2-40B4-BE49-F238E27FC236}">
                <a16:creationId xmlns:a16="http://schemas.microsoft.com/office/drawing/2014/main" id="{6CA0F7DB-C21C-4216-B5E6-571F97AF1B08}"/>
              </a:ext>
            </a:extLst>
          </p:cNvPr>
          <p:cNvSpPr txBox="1"/>
          <p:nvPr/>
        </p:nvSpPr>
        <p:spPr>
          <a:xfrm>
            <a:off x="7214393" y="5570265"/>
            <a:ext cx="388169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sz="1800" dirty="0">
                <a:solidFill>
                  <a:schemeClr val="tx1"/>
                </a:solidFill>
              </a:rPr>
              <a:t>Transnistria</a:t>
            </a:r>
            <a:r>
              <a:rPr lang="en-MD" sz="2000" dirty="0">
                <a:solidFill>
                  <a:schemeClr val="tx1"/>
                </a:solidFill>
              </a:rPr>
              <a:t> – </a:t>
            </a:r>
            <a:r>
              <a:rPr lang="ro-MD" sz="2000" dirty="0">
                <a:solidFill>
                  <a:schemeClr val="tx1"/>
                </a:solidFill>
              </a:rPr>
              <a:t>686</a:t>
            </a:r>
            <a:endParaRPr lang="en-MD" sz="2000" dirty="0">
              <a:solidFill>
                <a:schemeClr val="tx1"/>
              </a:solidFill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5D624565-6715-42EC-9FA2-2E2241C48E16}"/>
              </a:ext>
            </a:extLst>
          </p:cNvPr>
          <p:cNvSpPr txBox="1"/>
          <p:nvPr/>
        </p:nvSpPr>
        <p:spPr>
          <a:xfrm>
            <a:off x="12741218" y="8534760"/>
            <a:ext cx="4134708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Incidența RM – </a:t>
            </a:r>
          </a:p>
          <a:p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262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cazuri la 100 mii populație</a:t>
            </a:r>
          </a:p>
        </p:txBody>
      </p:sp>
      <p:sp>
        <p:nvSpPr>
          <p:cNvPr id="25" name="TextBox 12">
            <a:extLst>
              <a:ext uri="{FF2B5EF4-FFF2-40B4-BE49-F238E27FC236}">
                <a16:creationId xmlns:a16="http://schemas.microsoft.com/office/drawing/2014/main" id="{727EC1E9-76CB-4511-AF49-79C8995EEF16}"/>
              </a:ext>
            </a:extLst>
          </p:cNvPr>
          <p:cNvSpPr txBox="1"/>
          <p:nvPr/>
        </p:nvSpPr>
        <p:spPr>
          <a:xfrm>
            <a:off x="18593708" y="5570264"/>
            <a:ext cx="388169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sz="1800" dirty="0">
                <a:solidFill>
                  <a:schemeClr val="tx1"/>
                </a:solidFill>
              </a:rPr>
              <a:t>Transnistria</a:t>
            </a:r>
            <a:r>
              <a:rPr lang="en-MD" sz="2000" dirty="0">
                <a:solidFill>
                  <a:schemeClr val="tx1"/>
                </a:solidFill>
              </a:rPr>
              <a:t> –</a:t>
            </a:r>
            <a:r>
              <a:rPr lang="ro-MD" sz="2000" dirty="0">
                <a:solidFill>
                  <a:schemeClr val="tx1"/>
                </a:solidFill>
              </a:rPr>
              <a:t> </a:t>
            </a:r>
            <a:r>
              <a:rPr lang="ro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655</a:t>
            </a:r>
            <a:endParaRPr lang="en-MD" sz="2000" dirty="0">
              <a:solidFill>
                <a:schemeClr val="tx1"/>
              </a:solidFill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E144EA83-2BC1-4E69-86AC-1C0DDF655DA2}"/>
              </a:ext>
            </a:extLst>
          </p:cNvPr>
          <p:cNvSpPr txBox="1"/>
          <p:nvPr/>
        </p:nvSpPr>
        <p:spPr>
          <a:xfrm>
            <a:off x="13994800" y="4807727"/>
            <a:ext cx="3881690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o-MD" sz="1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Bălți – 364</a:t>
            </a:r>
          </a:p>
        </p:txBody>
      </p:sp>
    </p:spTree>
    <p:extLst>
      <p:ext uri="{BB962C8B-B14F-4D97-AF65-F5344CB8AC3E}">
        <p14:creationId xmlns:p14="http://schemas.microsoft.com/office/powerpoint/2010/main" val="221596835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C3D666-A60C-4B5E-9E7A-5A288E886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4813" y="275292"/>
            <a:ext cx="12120433" cy="134092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D8A619-C26C-914F-A29E-358BBDFF0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D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 – GIS</a:t>
            </a:r>
            <a:br>
              <a:rPr lang="en-MD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D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Numărul de reproducție efectiv</a:t>
            </a:r>
            <a:br>
              <a:rPr lang="en-MD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MD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o-RO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.89</a:t>
            </a:r>
            <a:endParaRPr lang="en-MD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512216-C39A-894F-8BCF-9C047179813E}"/>
              </a:ext>
            </a:extLst>
          </p:cNvPr>
          <p:cNvSpPr txBox="1"/>
          <p:nvPr/>
        </p:nvSpPr>
        <p:spPr>
          <a:xfrm>
            <a:off x="2948917" y="3450200"/>
            <a:ext cx="4659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D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MD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MD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MD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.2021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545F7A56-A861-4E4E-82E4-A2A55A80470C}"/>
              </a:ext>
            </a:extLst>
          </p:cNvPr>
          <p:cNvSpPr txBox="1"/>
          <p:nvPr/>
        </p:nvSpPr>
        <p:spPr>
          <a:xfrm>
            <a:off x="17974859" y="4474633"/>
            <a:ext cx="3881690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Transnistria</a:t>
            </a:r>
            <a:r>
              <a:rPr lang="en-MD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o-MD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1.02</a:t>
            </a:r>
            <a:endParaRPr lang="en-MD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71A026B1-CD7F-4BDD-8D5A-2E6314A8C96A}"/>
              </a:ext>
            </a:extLst>
          </p:cNvPr>
          <p:cNvSpPr txBox="1"/>
          <p:nvPr/>
        </p:nvSpPr>
        <p:spPr>
          <a:xfrm>
            <a:off x="13533340" y="3196398"/>
            <a:ext cx="3881690" cy="2641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o-RO" sz="1000" dirty="0" err="1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Balti</a:t>
            </a:r>
            <a:r>
              <a:rPr lang="en-MD" sz="1000" dirty="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–</a:t>
            </a:r>
            <a:r>
              <a:rPr lang="ro-MD" sz="1000" dirty="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0,86</a:t>
            </a:r>
            <a:endParaRPr lang="en-MD" sz="1000" dirty="0">
              <a:solidFill>
                <a:schemeClr val="tx1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526341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3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30348</TotalTime>
  <Words>1227</Words>
  <Application>Microsoft Office PowerPoint</Application>
  <PresentationFormat>Custom</PresentationFormat>
  <Paragraphs>269</Paragraphs>
  <Slides>31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54" baseType="lpstr">
      <vt:lpstr>Arial</vt:lpstr>
      <vt:lpstr>Arimo Bold</vt:lpstr>
      <vt:lpstr>Book Antiqua</vt:lpstr>
      <vt:lpstr>Calibri</vt:lpstr>
      <vt:lpstr>Calibri Light</vt:lpstr>
      <vt:lpstr>Cambria</vt:lpstr>
      <vt:lpstr>DejaVu Serif</vt:lpstr>
      <vt:lpstr>Heebo Regular</vt:lpstr>
      <vt:lpstr>Heebo Regular Bold</vt:lpstr>
      <vt:lpstr>Helvetica Neue</vt:lpstr>
      <vt:lpstr>Helvetica Neue Light</vt:lpstr>
      <vt:lpstr>Helvetica Neue Medium</vt:lpstr>
      <vt:lpstr>Montserrat Black</vt:lpstr>
      <vt:lpstr>Montserrat Bold</vt:lpstr>
      <vt:lpstr>Open Sans</vt:lpstr>
      <vt:lpstr>Open Sans SemiBold</vt:lpstr>
      <vt:lpstr>Rockwell</vt:lpstr>
      <vt:lpstr>Times New Roman</vt:lpstr>
      <vt:lpstr>Wingdings</vt:lpstr>
      <vt:lpstr>YACkoCJbd3A 0</vt:lpstr>
      <vt:lpstr>White</vt:lpstr>
      <vt:lpstr>Atlas</vt:lpstr>
      <vt:lpstr>1_White</vt:lpstr>
      <vt:lpstr>Raport săptămânal    </vt:lpstr>
      <vt:lpstr>COVID-19 (31.10.2021)  </vt:lpstr>
      <vt:lpstr>Indicatori COVID 31.10.2021</vt:lpstr>
      <vt:lpstr>PowerPoint Presentation</vt:lpstr>
      <vt:lpstr>Distribuția săptămânală a cazurilor, deceselor și vindecaților COVID-19</vt:lpstr>
      <vt:lpstr>PowerPoint Presentation</vt:lpstr>
      <vt:lpstr>PowerPoint Presentation</vt:lpstr>
      <vt:lpstr>PowerPoint Presentation</vt:lpstr>
      <vt:lpstr>Rt – GIS Numărul de reproducție efectiv 0.89</vt:lpstr>
      <vt:lpstr>Analiza descriptivă a cazurilor confirmate COVID-19 (cumulativ)</vt:lpstr>
      <vt:lpstr>Testarea angajaților din instituțiile medicale la COVID-19 </vt:lpstr>
      <vt:lpstr>Personalul instituțiilor medicale infectat cu COVID-19 (cumulativ)</vt:lpstr>
      <vt:lpstr>Copiii și femeile gravide confirmați COVID-19 (cumulativ)</vt:lpstr>
      <vt:lpstr>Analiza descriptivă a deceselor cauzate de COVID-19</vt:lpstr>
      <vt:lpstr>PowerPoint Presentation</vt:lpstr>
      <vt:lpstr>PowerPoint Presentation</vt:lpstr>
      <vt:lpstr>Cazuri de import 25.10 – 31.10.2021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Prezentarea Informațiilor actualizate</dc:title>
  <dc:creator>Ceban Alexei</dc:creator>
  <cp:lastModifiedBy>Valentin Mita</cp:lastModifiedBy>
  <cp:revision>882</cp:revision>
  <dcterms:modified xsi:type="dcterms:W3CDTF">2021-11-03T08:07:55Z</dcterms:modified>
</cp:coreProperties>
</file>