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476" autoAdjust="0"/>
  </p:normalViewPr>
  <p:slideViewPr>
    <p:cSldViewPr snapToGrid="0">
      <p:cViewPr varScale="1">
        <p:scale>
          <a:sx n="35" d="100"/>
          <a:sy n="35" d="100"/>
        </p:scale>
        <p:origin x="192" y="9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</c:f>
              <c:strCache>
                <c:ptCount val="26"/>
                <c:pt idx="0">
                  <c:v>Chișinău</c:v>
                </c:pt>
                <c:pt idx="1">
                  <c:v>Transnistria</c:v>
                </c:pt>
                <c:pt idx="2">
                  <c:v>Anenii Noi</c:v>
                </c:pt>
                <c:pt idx="3">
                  <c:v>Bălţi</c:v>
                </c:pt>
                <c:pt idx="4">
                  <c:v>Ialoveni</c:v>
                </c:pt>
                <c:pt idx="5">
                  <c:v>Soroca</c:v>
                </c:pt>
                <c:pt idx="6">
                  <c:v>Edineț</c:v>
                </c:pt>
                <c:pt idx="7">
                  <c:v>Hîncești</c:v>
                </c:pt>
                <c:pt idx="8">
                  <c:v>Criuleni</c:v>
                </c:pt>
                <c:pt idx="9">
                  <c:v>Drochia</c:v>
                </c:pt>
                <c:pt idx="10">
                  <c:v>Călărași</c:v>
                </c:pt>
                <c:pt idx="11">
                  <c:v>Ceadîr-Lunga</c:v>
                </c:pt>
                <c:pt idx="12">
                  <c:v>Comrat</c:v>
                </c:pt>
                <c:pt idx="13">
                  <c:v>Floreşti</c:v>
                </c:pt>
                <c:pt idx="14">
                  <c:v>Sîngerei</c:v>
                </c:pt>
                <c:pt idx="15">
                  <c:v>Telenești</c:v>
                </c:pt>
                <c:pt idx="16">
                  <c:v>Căuşeni</c:v>
                </c:pt>
                <c:pt idx="17">
                  <c:v>Cimișlia</c:v>
                </c:pt>
                <c:pt idx="18">
                  <c:v>Donduşeni</c:v>
                </c:pt>
                <c:pt idx="19">
                  <c:v>Florești</c:v>
                </c:pt>
                <c:pt idx="20">
                  <c:v>Glodeni</c:v>
                </c:pt>
                <c:pt idx="21">
                  <c:v>Leova</c:v>
                </c:pt>
                <c:pt idx="22">
                  <c:v>Orhei</c:v>
                </c:pt>
                <c:pt idx="23">
                  <c:v>Strășeni</c:v>
                </c:pt>
                <c:pt idx="24">
                  <c:v>Taraclia</c:v>
                </c:pt>
                <c:pt idx="25">
                  <c:v>Ungheni</c:v>
                </c:pt>
              </c:strCache>
            </c:strRef>
          </c:cat>
          <c:val>
            <c:numRef>
              <c:f>Лист1!$B$2:$B$27</c:f>
              <c:numCache>
                <c:formatCode>General</c:formatCode>
                <c:ptCount val="26"/>
                <c:pt idx="0">
                  <c:v>111</c:v>
                </c:pt>
                <c:pt idx="1">
                  <c:v>10</c:v>
                </c:pt>
                <c:pt idx="2">
                  <c:v>8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214464"/>
        <c:axId val="143216000"/>
      </c:barChart>
      <c:catAx>
        <c:axId val="143214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43216000"/>
        <c:crosses val="autoZero"/>
        <c:auto val="1"/>
        <c:lblAlgn val="ctr"/>
        <c:lblOffset val="100"/>
        <c:tickLblSkip val="1"/>
        <c:noMultiLvlLbl val="0"/>
      </c:catAx>
      <c:valAx>
        <c:axId val="143216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432144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Лист1!$A$2:$A$156</c:f>
              <c:numCache>
                <c:formatCode>m/d/yyyy</c:formatCode>
                <c:ptCount val="155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  <c:pt idx="137">
                  <c:v>44036</c:v>
                </c:pt>
                <c:pt idx="138">
                  <c:v>44037</c:v>
                </c:pt>
                <c:pt idx="139">
                  <c:v>44038</c:v>
                </c:pt>
                <c:pt idx="140">
                  <c:v>44039</c:v>
                </c:pt>
                <c:pt idx="141">
                  <c:v>44040</c:v>
                </c:pt>
                <c:pt idx="142">
                  <c:v>44041</c:v>
                </c:pt>
                <c:pt idx="143">
                  <c:v>44042</c:v>
                </c:pt>
                <c:pt idx="144">
                  <c:v>44043</c:v>
                </c:pt>
                <c:pt idx="145">
                  <c:v>44044</c:v>
                </c:pt>
                <c:pt idx="146">
                  <c:v>44045</c:v>
                </c:pt>
                <c:pt idx="147">
                  <c:v>44046</c:v>
                </c:pt>
                <c:pt idx="148">
                  <c:v>44047</c:v>
                </c:pt>
                <c:pt idx="149">
                  <c:v>44048</c:v>
                </c:pt>
                <c:pt idx="150">
                  <c:v>44049</c:v>
                </c:pt>
                <c:pt idx="151">
                  <c:v>44050</c:v>
                </c:pt>
                <c:pt idx="152">
                  <c:v>44051</c:v>
                </c:pt>
                <c:pt idx="153">
                  <c:v>44052</c:v>
                </c:pt>
                <c:pt idx="154">
                  <c:v>44053</c:v>
                </c:pt>
              </c:numCache>
            </c:numRef>
          </c:cat>
          <c:val>
            <c:numRef>
              <c:f>Лист1!$B$2:$B$156</c:f>
              <c:numCache>
                <c:formatCode>General</c:formatCode>
                <c:ptCount val="15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725696"/>
        <c:axId val="143727232"/>
      </c:barChart>
      <c:dateAx>
        <c:axId val="1437256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3727232"/>
        <c:crosses val="autoZero"/>
        <c:auto val="1"/>
        <c:lblOffset val="100"/>
        <c:baseTimeUnit val="days"/>
        <c:majorUnit val="1"/>
        <c:majorTimeUnit val="days"/>
      </c:dateAx>
      <c:valAx>
        <c:axId val="1437272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37256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Лист1!$A$2:$A$103</c:f>
              <c:numCache>
                <c:formatCode>m/d/yyyy</c:formatCode>
                <c:ptCount val="102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  <c:pt idx="84">
                  <c:v>44036</c:v>
                </c:pt>
                <c:pt idx="85">
                  <c:v>44037</c:v>
                </c:pt>
                <c:pt idx="86">
                  <c:v>44038</c:v>
                </c:pt>
                <c:pt idx="87">
                  <c:v>44039</c:v>
                </c:pt>
                <c:pt idx="88">
                  <c:v>44040</c:v>
                </c:pt>
                <c:pt idx="89">
                  <c:v>44041</c:v>
                </c:pt>
                <c:pt idx="90">
                  <c:v>44042</c:v>
                </c:pt>
                <c:pt idx="91">
                  <c:v>44043</c:v>
                </c:pt>
                <c:pt idx="92">
                  <c:v>44044</c:v>
                </c:pt>
                <c:pt idx="93">
                  <c:v>44045</c:v>
                </c:pt>
                <c:pt idx="94">
                  <c:v>44046</c:v>
                </c:pt>
                <c:pt idx="95">
                  <c:v>44047</c:v>
                </c:pt>
                <c:pt idx="96">
                  <c:v>44048</c:v>
                </c:pt>
                <c:pt idx="97">
                  <c:v>44049</c:v>
                </c:pt>
                <c:pt idx="98">
                  <c:v>44050</c:v>
                </c:pt>
                <c:pt idx="99">
                  <c:v>44051</c:v>
                </c:pt>
                <c:pt idx="100">
                  <c:v>44052</c:v>
                </c:pt>
                <c:pt idx="101">
                  <c:v>44053</c:v>
                </c:pt>
              </c:numCache>
            </c:numRef>
          </c:cat>
          <c:val>
            <c:numRef>
              <c:f>Лист1!$B$2:$B$103</c:f>
              <c:numCache>
                <c:formatCode>General</c:formatCode>
                <c:ptCount val="10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9992064"/>
        <c:axId val="159997952"/>
      </c:barChart>
      <c:dateAx>
        <c:axId val="15999206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59997952"/>
        <c:crosses val="autoZero"/>
        <c:auto val="1"/>
        <c:lblOffset val="100"/>
        <c:baseTimeUnit val="days"/>
        <c:majorUnit val="1"/>
        <c:majorTimeUnit val="days"/>
      </c:dateAx>
      <c:valAx>
        <c:axId val="159997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59992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10</a:t>
            </a:r>
            <a:r>
              <a:rPr lang="ro-RO" dirty="0"/>
              <a:t>.08.2020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 dirty="0"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>
                <a:solidFill>
                  <a:srgbClr val="1D46F3"/>
                </a:solidFill>
              </a:rPr>
              <a:t>6.680</a:t>
            </a:r>
            <a:r>
              <a:rPr lang="ro-RO" sz="8000" b="1" dirty="0"/>
              <a:t> Persoane 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4.112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u-RU" b="1" dirty="0"/>
                  <a:t>1</a:t>
                </a:r>
                <a:r>
                  <a:rPr lang="ro-RO" b="1" dirty="0"/>
                  <a:t>.495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/>
                  <a:t>1.073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3517936" y="5313787"/>
            <a:ext cx="17703159" cy="2766068"/>
            <a:chOff x="0" y="3010"/>
            <a:chExt cx="17703158" cy="2766067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5252" y="483661"/>
              <a:ext cx="17697906" cy="2285416"/>
              <a:chOff x="5252" y="483662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5252" y="483662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3445649" y="1134316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7.526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507433" y="2555554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181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3435146" y="8400769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27.841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10</a:t>
                </a:r>
                <a:r>
                  <a:rPr lang="ro-RO" b="1" dirty="0"/>
                  <a:t>48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166.</a:t>
                </a:r>
                <a:r>
                  <a:rPr lang="en-US" b="1" dirty="0">
                    <a:solidFill>
                      <a:schemeClr val="bg1"/>
                    </a:solidFill>
                  </a:rPr>
                  <a:t>9</a:t>
                </a:r>
                <a:r>
                  <a:rPr lang="ro-RO" b="1" dirty="0">
                    <a:solidFill>
                      <a:schemeClr val="bg1"/>
                    </a:solidFill>
                  </a:rPr>
                  <a:t>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37918468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11311136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19.</a:t>
                </a:r>
                <a:r>
                  <a:rPr lang="en-US" b="1" dirty="0">
                    <a:solidFill>
                      <a:schemeClr val="bg1"/>
                    </a:solidFill>
                  </a:rPr>
                  <a:t>465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165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1160334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31</a:t>
                </a:r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r>
                  <a:rPr lang="en-US" b="1" dirty="0"/>
                  <a:t>42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3610</TotalTime>
  <Words>239</Words>
  <Application>Microsoft Office PowerPoint</Application>
  <PresentationFormat>Произвольный</PresentationFormat>
  <Paragraphs>114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6.680 Persoane revenite în țară (24H)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alexandr.dascalov@gmail.com</cp:lastModifiedBy>
  <cp:revision>507</cp:revision>
  <dcterms:modified xsi:type="dcterms:W3CDTF">2020-08-10T13:00:45Z</dcterms:modified>
</cp:coreProperties>
</file>