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55" d="100"/>
          <a:sy n="55" d="100"/>
        </p:scale>
        <p:origin x="630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</c:f>
              <c:strCache>
                <c:ptCount val="29"/>
                <c:pt idx="0">
                  <c:v>Chișinău</c:v>
                </c:pt>
                <c:pt idx="1">
                  <c:v>Ialoveni</c:v>
                </c:pt>
                <c:pt idx="2">
                  <c:v>Strășeni</c:v>
                </c:pt>
                <c:pt idx="3">
                  <c:v>Transnistria</c:v>
                </c:pt>
                <c:pt idx="4">
                  <c:v>Anenii Noi</c:v>
                </c:pt>
                <c:pt idx="5">
                  <c:v>Călărași</c:v>
                </c:pt>
                <c:pt idx="6">
                  <c:v>Hîncești</c:v>
                </c:pt>
                <c:pt idx="7">
                  <c:v>Drochia</c:v>
                </c:pt>
                <c:pt idx="8">
                  <c:v>Orhei</c:v>
                </c:pt>
                <c:pt idx="9">
                  <c:v>Șoldănești</c:v>
                </c:pt>
                <c:pt idx="10">
                  <c:v>Ștefan Vodă</c:v>
                </c:pt>
                <c:pt idx="11">
                  <c:v>Bălți</c:v>
                </c:pt>
                <c:pt idx="12">
                  <c:v>Basarabeasca</c:v>
                </c:pt>
                <c:pt idx="13">
                  <c:v>Cimișlia</c:v>
                </c:pt>
                <c:pt idx="14">
                  <c:v>Criuleni</c:v>
                </c:pt>
                <c:pt idx="15">
                  <c:v>Sîngerei</c:v>
                </c:pt>
                <c:pt idx="16">
                  <c:v>Soroca</c:v>
                </c:pt>
                <c:pt idx="17">
                  <c:v>Cahul</c:v>
                </c:pt>
                <c:pt idx="18">
                  <c:v>Căușeni</c:v>
                </c:pt>
                <c:pt idx="19">
                  <c:v>Leova</c:v>
                </c:pt>
                <c:pt idx="20">
                  <c:v>Ocnița</c:v>
                </c:pt>
                <c:pt idx="21">
                  <c:v>Rezina</c:v>
                </c:pt>
                <c:pt idx="22">
                  <c:v>Telenești</c:v>
                </c:pt>
                <c:pt idx="23">
                  <c:v>Dubăsari</c:v>
                </c:pt>
                <c:pt idx="24">
                  <c:v>Florești</c:v>
                </c:pt>
                <c:pt idx="25">
                  <c:v>Ungheni</c:v>
                </c:pt>
                <c:pt idx="26">
                  <c:v>Edineț</c:v>
                </c:pt>
                <c:pt idx="27">
                  <c:v>Fălești</c:v>
                </c:pt>
                <c:pt idx="28">
                  <c:v>Taraclia</c:v>
                </c:pt>
              </c:strCache>
            </c:strRef>
          </c:cat>
          <c:val>
            <c:numRef>
              <c:f>Лист1!$B$2:$B$30</c:f>
              <c:numCache>
                <c:formatCode>General</c:formatCode>
                <c:ptCount val="29"/>
                <c:pt idx="0">
                  <c:v>238</c:v>
                </c:pt>
                <c:pt idx="1">
                  <c:v>18</c:v>
                </c:pt>
                <c:pt idx="2">
                  <c:v>13</c:v>
                </c:pt>
                <c:pt idx="3">
                  <c:v>9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214464"/>
        <c:axId val="143216000"/>
      </c:barChart>
      <c:catAx>
        <c:axId val="143214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3216000"/>
        <c:crosses val="autoZero"/>
        <c:auto val="1"/>
        <c:lblAlgn val="ctr"/>
        <c:lblOffset val="100"/>
        <c:tickLblSkip val="1"/>
        <c:noMultiLvlLbl val="0"/>
      </c:catAx>
      <c:valAx>
        <c:axId val="14321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3214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Лист1!$A$2:$A$157</c:f>
              <c:strCache>
                <c:ptCount val="156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11.08.2020</c:v>
                </c:pt>
              </c:strCache>
            </c:strRef>
          </c:cat>
          <c:val>
            <c:numRef>
              <c:f>Лист1!$B$2:$B$157</c:f>
              <c:numCache>
                <c:formatCode>General</c:formatCode>
                <c:ptCount val="15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725696"/>
        <c:axId val="143727232"/>
      </c:barChart>
      <c:catAx>
        <c:axId val="14372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3727232"/>
        <c:crosses val="autoZero"/>
        <c:auto val="1"/>
        <c:lblAlgn val="ctr"/>
        <c:lblOffset val="100"/>
        <c:tickLblSkip val="1"/>
        <c:noMultiLvlLbl val="1"/>
      </c:catAx>
      <c:valAx>
        <c:axId val="14372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3725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Лист1!$A$2:$A$104</c:f>
              <c:strCache>
                <c:ptCount val="103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11.08.2020</c:v>
                </c:pt>
              </c:strCache>
            </c:strRef>
          </c:cat>
          <c:val>
            <c:numRef>
              <c:f>Лист1!$B$2:$B$104</c:f>
              <c:numCache>
                <c:formatCode>General</c:formatCode>
                <c:ptCount val="10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992064"/>
        <c:axId val="159997952"/>
      </c:barChart>
      <c:catAx>
        <c:axId val="15999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9997952"/>
        <c:crosses val="autoZero"/>
        <c:auto val="1"/>
        <c:lblAlgn val="ctr"/>
        <c:lblOffset val="100"/>
        <c:tickLblSkip val="1"/>
        <c:noMultiLvlLbl val="1"/>
      </c:catAx>
      <c:valAx>
        <c:axId val="159997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999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11</a:t>
            </a:r>
            <a:r>
              <a:rPr lang="ro-RO" dirty="0"/>
              <a:t>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85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en-US" sz="8000" b="1" dirty="0">
                <a:solidFill>
                  <a:srgbClr val="1D46F3"/>
                </a:solidFill>
              </a:rPr>
              <a:t>7.009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</a:t>
                </a:r>
                <a:r>
                  <a:rPr lang="en-US" b="1" dirty="0"/>
                  <a:t>701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278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1.0</a:t>
                </a:r>
                <a:r>
                  <a:rPr lang="en-US" b="1" dirty="0"/>
                  <a:t>30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</a:t>
                </a:r>
                <a:r>
                  <a:rPr lang="en-US" b="1" dirty="0">
                    <a:solidFill>
                      <a:schemeClr val="bg1"/>
                    </a:solidFill>
                  </a:rPr>
                  <a:t>626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382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8</a:t>
                </a:r>
                <a:r>
                  <a:rPr lang="ro-RO" b="1" dirty="0"/>
                  <a:t>.</a:t>
                </a:r>
                <a:r>
                  <a:rPr lang="en-US" b="1" dirty="0"/>
                  <a:t>223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1612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2174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</a:t>
                </a:r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30439265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8959949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</a:t>
                </a:r>
                <a:r>
                  <a:rPr lang="en-US" b="1" dirty="0">
                    <a:solidFill>
                      <a:schemeClr val="bg1"/>
                    </a:solidFill>
                  </a:rPr>
                  <a:t>740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275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7900910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21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28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r>
                  <a:rPr lang="en-US" b="1" dirty="0"/>
                  <a:t>26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3635</TotalTime>
  <Words>247</Words>
  <Application>Microsoft Office PowerPoint</Application>
  <PresentationFormat>Custom</PresentationFormat>
  <Paragraphs>114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7.009 Persoane revenite în țară (24H)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510</cp:revision>
  <dcterms:modified xsi:type="dcterms:W3CDTF">2020-08-11T13:32:40Z</dcterms:modified>
</cp:coreProperties>
</file>