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476" autoAdjust="0"/>
  </p:normalViewPr>
  <p:slideViewPr>
    <p:cSldViewPr snapToGrid="0">
      <p:cViewPr varScale="1">
        <p:scale>
          <a:sx n="55" d="100"/>
          <a:sy n="55" d="100"/>
        </p:scale>
        <p:origin x="630" y="8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Edineț</c:v>
                </c:pt>
                <c:pt idx="2">
                  <c:v>Ialoveni</c:v>
                </c:pt>
                <c:pt idx="3">
                  <c:v>Anenii Noi</c:v>
                </c:pt>
                <c:pt idx="4">
                  <c:v>Bălți</c:v>
                </c:pt>
                <c:pt idx="5">
                  <c:v>Hîncești</c:v>
                </c:pt>
                <c:pt idx="6">
                  <c:v>Soroca</c:v>
                </c:pt>
                <c:pt idx="7">
                  <c:v>Rezina</c:v>
                </c:pt>
                <c:pt idx="8">
                  <c:v>Strășeni</c:v>
                </c:pt>
                <c:pt idx="9">
                  <c:v>Transnistria</c:v>
                </c:pt>
                <c:pt idx="10">
                  <c:v>Criuleni</c:v>
                </c:pt>
                <c:pt idx="11">
                  <c:v>Șoldănești</c:v>
                </c:pt>
                <c:pt idx="12">
                  <c:v>Taraclia</c:v>
                </c:pt>
                <c:pt idx="13">
                  <c:v>Fălești</c:v>
                </c:pt>
                <c:pt idx="14">
                  <c:v>Florești</c:v>
                </c:pt>
                <c:pt idx="15">
                  <c:v>Nisporeni</c:v>
                </c:pt>
                <c:pt idx="16">
                  <c:v>Ungheni</c:v>
                </c:pt>
                <c:pt idx="17">
                  <c:v>Cahul</c:v>
                </c:pt>
                <c:pt idx="18">
                  <c:v>Comrat</c:v>
                </c:pt>
                <c:pt idx="19">
                  <c:v>Drochia</c:v>
                </c:pt>
                <c:pt idx="20">
                  <c:v>Orhei</c:v>
                </c:pt>
                <c:pt idx="21">
                  <c:v>Călărași</c:v>
                </c:pt>
                <c:pt idx="22">
                  <c:v>Căușeni</c:v>
                </c:pt>
                <c:pt idx="23">
                  <c:v>Ocnița</c:v>
                </c:pt>
                <c:pt idx="24">
                  <c:v>Vulcănești</c:v>
                </c:pt>
                <c:pt idx="25">
                  <c:v>Ceadîr-Lunga</c:v>
                </c:pt>
                <c:pt idx="26">
                  <c:v>Dubăsari</c:v>
                </c:pt>
                <c:pt idx="27">
                  <c:v>Glodeni</c:v>
                </c:pt>
                <c:pt idx="28">
                  <c:v>Leova</c:v>
                </c:pt>
                <c:pt idx="29">
                  <c:v>Telenești</c:v>
                </c:pt>
                <c:pt idx="30">
                  <c:v>Cimișlia</c:v>
                </c:pt>
                <c:pt idx="31">
                  <c:v>Dondușeni</c:v>
                </c:pt>
                <c:pt idx="32">
                  <c:v>Sîngerei</c:v>
                </c:pt>
                <c:pt idx="33">
                  <c:v>Briceni</c:v>
                </c:pt>
                <c:pt idx="34">
                  <c:v>Rîșcani</c:v>
                </c:pt>
                <c:pt idx="35">
                  <c:v>Ștefan Vodă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242</c:v>
                </c:pt>
                <c:pt idx="1">
                  <c:v>22</c:v>
                </c:pt>
                <c:pt idx="2">
                  <c:v>15</c:v>
                </c:pt>
                <c:pt idx="3">
                  <c:v>14</c:v>
                </c:pt>
                <c:pt idx="4">
                  <c:v>14</c:v>
                </c:pt>
                <c:pt idx="5">
                  <c:v>12</c:v>
                </c:pt>
                <c:pt idx="6">
                  <c:v>12</c:v>
                </c:pt>
                <c:pt idx="7">
                  <c:v>11</c:v>
                </c:pt>
                <c:pt idx="8">
                  <c:v>11</c:v>
                </c:pt>
                <c:pt idx="9">
                  <c:v>10</c:v>
                </c:pt>
                <c:pt idx="10">
                  <c:v>9</c:v>
                </c:pt>
                <c:pt idx="11">
                  <c:v>9</c:v>
                </c:pt>
                <c:pt idx="12">
                  <c:v>8</c:v>
                </c:pt>
                <c:pt idx="13">
                  <c:v>7</c:v>
                </c:pt>
                <c:pt idx="14">
                  <c:v>6</c:v>
                </c:pt>
                <c:pt idx="15">
                  <c:v>6</c:v>
                </c:pt>
                <c:pt idx="16">
                  <c:v>6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2</c:v>
                </c:pt>
                <c:pt idx="31">
                  <c:v>2</c:v>
                </c:pt>
                <c:pt idx="32">
                  <c:v>2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365504"/>
        <c:axId val="129367040"/>
      </c:barChart>
      <c:catAx>
        <c:axId val="1293655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29367040"/>
        <c:crosses val="autoZero"/>
        <c:auto val="1"/>
        <c:lblAlgn val="ctr"/>
        <c:lblOffset val="100"/>
        <c:tickLblSkip val="1"/>
        <c:noMultiLvlLbl val="0"/>
      </c:catAx>
      <c:valAx>
        <c:axId val="1293670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29365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Лист1!$A$2:$A$158</c:f>
              <c:numCache>
                <c:formatCode>m/d/yyyy</c:formatCode>
                <c:ptCount val="157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  <c:pt idx="147">
                  <c:v>44046</c:v>
                </c:pt>
                <c:pt idx="148">
                  <c:v>44047</c:v>
                </c:pt>
                <c:pt idx="149">
                  <c:v>44048</c:v>
                </c:pt>
                <c:pt idx="150">
                  <c:v>44049</c:v>
                </c:pt>
                <c:pt idx="151">
                  <c:v>44050</c:v>
                </c:pt>
                <c:pt idx="152">
                  <c:v>44051</c:v>
                </c:pt>
                <c:pt idx="153">
                  <c:v>44052</c:v>
                </c:pt>
                <c:pt idx="154">
                  <c:v>44053</c:v>
                </c:pt>
                <c:pt idx="155">
                  <c:v>44054</c:v>
                </c:pt>
                <c:pt idx="156">
                  <c:v>44055</c:v>
                </c:pt>
              </c:numCache>
            </c:numRef>
          </c:cat>
          <c:val>
            <c:numRef>
              <c:f>Лист1!$B$2:$B$158</c:f>
              <c:numCache>
                <c:formatCode>General</c:formatCode>
                <c:ptCount val="15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995520"/>
        <c:axId val="129997056"/>
      </c:barChart>
      <c:dateAx>
        <c:axId val="12999552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29997056"/>
        <c:crosses val="autoZero"/>
        <c:auto val="1"/>
        <c:lblOffset val="100"/>
        <c:baseTimeUnit val="days"/>
        <c:majorUnit val="1"/>
      </c:dateAx>
      <c:valAx>
        <c:axId val="1299970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299955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Лист1!$A$2:$A$105</c:f>
              <c:numCache>
                <c:formatCode>m/d/yyyy</c:formatCode>
                <c:ptCount val="104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  <c:pt idx="94">
                  <c:v>44046</c:v>
                </c:pt>
                <c:pt idx="95">
                  <c:v>44047</c:v>
                </c:pt>
                <c:pt idx="96">
                  <c:v>44048</c:v>
                </c:pt>
                <c:pt idx="97">
                  <c:v>44049</c:v>
                </c:pt>
                <c:pt idx="98">
                  <c:v>44050</c:v>
                </c:pt>
                <c:pt idx="99">
                  <c:v>44051</c:v>
                </c:pt>
                <c:pt idx="100">
                  <c:v>44052</c:v>
                </c:pt>
                <c:pt idx="101">
                  <c:v>44053</c:v>
                </c:pt>
                <c:pt idx="102">
                  <c:v>44054</c:v>
                </c:pt>
                <c:pt idx="103">
                  <c:v>44055</c:v>
                </c:pt>
              </c:numCache>
            </c:numRef>
          </c:cat>
          <c:val>
            <c:numRef>
              <c:f>Лист1!$B$2:$B$105</c:f>
              <c:numCache>
                <c:formatCode>General</c:formatCode>
                <c:ptCount val="10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320256"/>
        <c:axId val="130321792"/>
      </c:barChart>
      <c:dateAx>
        <c:axId val="13032025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0321792"/>
        <c:crosses val="autoZero"/>
        <c:auto val="1"/>
        <c:lblOffset val="100"/>
        <c:baseTimeUnit val="days"/>
        <c:majorUnit val="1"/>
      </c:dateAx>
      <c:valAx>
        <c:axId val="13032179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03202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12</a:t>
            </a:r>
            <a:r>
              <a:rPr lang="ro-RO" dirty="0"/>
              <a:t>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</a:t>
                </a:r>
                <a:r>
                  <a:rPr lang="en-US" b="1" dirty="0">
                    <a:solidFill>
                      <a:schemeClr val="bg1"/>
                    </a:solidFill>
                  </a:rPr>
                  <a:t>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594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en-US" sz="8000" b="1" dirty="0">
                <a:solidFill>
                  <a:srgbClr val="1D46F3"/>
                </a:solidFill>
              </a:rPr>
              <a:t>6.232</a:t>
            </a:r>
            <a:r>
              <a:rPr lang="ro-RO" sz="8000" b="1" dirty="0"/>
              <a:t> 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en-US" b="1" dirty="0"/>
                  <a:t>3.236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/>
                  <a:t>1</a:t>
                </a:r>
                <a:r>
                  <a:rPr lang="ro-RO" b="1" dirty="0"/>
                  <a:t>.</a:t>
                </a:r>
                <a:r>
                  <a:rPr lang="en-US" b="1" dirty="0"/>
                  <a:t>141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</a:t>
                </a:r>
                <a:r>
                  <a:rPr lang="en-US" b="1" dirty="0"/>
                  <a:t>855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3517936" y="5313787"/>
            <a:ext cx="17703159" cy="2766068"/>
            <a:chOff x="0" y="3010"/>
            <a:chExt cx="17703158" cy="2766067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5252" y="483661"/>
              <a:ext cx="17697906" cy="2285416"/>
              <a:chOff x="5252" y="483662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5252" y="483662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3445649" y="1134316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7.</a:t>
                </a:r>
                <a:r>
                  <a:rPr lang="en-US" b="1" dirty="0">
                    <a:solidFill>
                      <a:schemeClr val="bg1"/>
                    </a:solidFill>
                  </a:rPr>
                  <a:t>836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507433" y="255555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474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35146" y="8400769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r>
                  <a:rPr lang="en-US" b="1" dirty="0"/>
                  <a:t>8</a:t>
                </a:r>
                <a:r>
                  <a:rPr lang="ro-RO" b="1" dirty="0"/>
                  <a:t>.</a:t>
                </a:r>
                <a:r>
                  <a:rPr lang="en-US" b="1" dirty="0"/>
                  <a:t>697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1996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2564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568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71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692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51801957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732770184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19.</a:t>
                </a:r>
                <a:r>
                  <a:rPr lang="en-US" b="1" dirty="0">
                    <a:solidFill>
                      <a:schemeClr val="bg1"/>
                    </a:solidFill>
                  </a:rPr>
                  <a:t>998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258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54766634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71558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20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28</a:t>
                </a:r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r>
                  <a:rPr lang="en-US" b="1" dirty="0"/>
                  <a:t>13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3708</TotalTime>
  <Words>223</Words>
  <Application>Microsoft Office PowerPoint</Application>
  <PresentationFormat>Custom</PresentationFormat>
  <Paragraphs>91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6.232 Persoane revenite în țară (24H)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Jardan Elena</cp:lastModifiedBy>
  <cp:revision>521</cp:revision>
  <dcterms:modified xsi:type="dcterms:W3CDTF">2020-08-12T14:12:16Z</dcterms:modified>
</cp:coreProperties>
</file>