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>
        <p:scale>
          <a:sx n="40" d="100"/>
          <a:sy n="40" d="100"/>
        </p:scale>
        <p:origin x="-1758" y="-76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Chișinău</c:v>
                </c:pt>
                <c:pt idx="1">
                  <c:v>Soroca</c:v>
                </c:pt>
                <c:pt idx="2">
                  <c:v>Anenii Noi</c:v>
                </c:pt>
                <c:pt idx="3">
                  <c:v>Căușeni</c:v>
                </c:pt>
                <c:pt idx="4">
                  <c:v>Cahul</c:v>
                </c:pt>
                <c:pt idx="5">
                  <c:v>Nisporeni</c:v>
                </c:pt>
                <c:pt idx="6">
                  <c:v>Strășeni</c:v>
                </c:pt>
                <c:pt idx="7">
                  <c:v>Basarabeasca</c:v>
                </c:pt>
                <c:pt idx="8">
                  <c:v>Bălți</c:v>
                </c:pt>
                <c:pt idx="9">
                  <c:v>Călărași</c:v>
                </c:pt>
                <c:pt idx="10">
                  <c:v>Ialoveni</c:v>
                </c:pt>
                <c:pt idx="11">
                  <c:v>Sîngerei</c:v>
                </c:pt>
                <c:pt idx="12">
                  <c:v>Taraclia</c:v>
                </c:pt>
                <c:pt idx="13">
                  <c:v>Ungheni</c:v>
                </c:pt>
                <c:pt idx="14">
                  <c:v>Criuleni</c:v>
                </c:pt>
                <c:pt idx="15">
                  <c:v>Hîncești</c:v>
                </c:pt>
                <c:pt idx="16">
                  <c:v>Transnistria</c:v>
                </c:pt>
                <c:pt idx="17">
                  <c:v>Rezina</c:v>
                </c:pt>
                <c:pt idx="18">
                  <c:v>Comrat</c:v>
                </c:pt>
                <c:pt idx="19">
                  <c:v>Fălești</c:v>
                </c:pt>
                <c:pt idx="20">
                  <c:v>Leova</c:v>
                </c:pt>
                <c:pt idx="21">
                  <c:v>Vulcănești</c:v>
                </c:pt>
                <c:pt idx="22">
                  <c:v>Ceadîr-Lunga</c:v>
                </c:pt>
                <c:pt idx="23">
                  <c:v>Cimișlia</c:v>
                </c:pt>
                <c:pt idx="24">
                  <c:v>Edineț</c:v>
                </c:pt>
                <c:pt idx="25">
                  <c:v>Glodeni</c:v>
                </c:pt>
                <c:pt idx="26">
                  <c:v>Orhei</c:v>
                </c:pt>
                <c:pt idx="27">
                  <c:v>Briceni</c:v>
                </c:pt>
                <c:pt idx="28">
                  <c:v>Drochia</c:v>
                </c:pt>
                <c:pt idx="29">
                  <c:v>Ocnița</c:v>
                </c:pt>
                <c:pt idx="30">
                  <c:v>Șoldănești</c:v>
                </c:pt>
                <c:pt idx="31">
                  <c:v>Ștefan Vodă</c:v>
                </c:pt>
                <c:pt idx="32">
                  <c:v>Dondușeni</c:v>
                </c:pt>
                <c:pt idx="33">
                  <c:v>Florești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211</c:v>
                </c:pt>
                <c:pt idx="1">
                  <c:v>17</c:v>
                </c:pt>
                <c:pt idx="2">
                  <c:v>15</c:v>
                </c:pt>
                <c:pt idx="3">
                  <c:v>15</c:v>
                </c:pt>
                <c:pt idx="4">
                  <c:v>13</c:v>
                </c:pt>
                <c:pt idx="5">
                  <c:v>13</c:v>
                </c:pt>
                <c:pt idx="6">
                  <c:v>12</c:v>
                </c:pt>
                <c:pt idx="7">
                  <c:v>10</c:v>
                </c:pt>
                <c:pt idx="8">
                  <c:v>8</c:v>
                </c:pt>
                <c:pt idx="9">
                  <c:v>8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7</c:v>
                </c:pt>
                <c:pt idx="15">
                  <c:v>7</c:v>
                </c:pt>
                <c:pt idx="16">
                  <c:v>6</c:v>
                </c:pt>
                <c:pt idx="17">
                  <c:v>5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8327936"/>
        <c:axId val="138329472"/>
      </c:barChart>
      <c:catAx>
        <c:axId val="138327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8329472"/>
        <c:crosses val="autoZero"/>
        <c:auto val="1"/>
        <c:lblAlgn val="ctr"/>
        <c:lblOffset val="100"/>
        <c:tickLblSkip val="1"/>
        <c:noMultiLvlLbl val="0"/>
      </c:catAx>
      <c:valAx>
        <c:axId val="138329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83279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Лист1!$A$2:$A$161</c:f>
              <c:numCache>
                <c:formatCode>m/d/yyyy</c:formatCode>
                <c:ptCount val="160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  <c:pt idx="154">
                  <c:v>44053</c:v>
                </c:pt>
                <c:pt idx="155">
                  <c:v>44054</c:v>
                </c:pt>
                <c:pt idx="156">
                  <c:v>44055</c:v>
                </c:pt>
                <c:pt idx="157">
                  <c:v>44056</c:v>
                </c:pt>
                <c:pt idx="158">
                  <c:v>44057</c:v>
                </c:pt>
                <c:pt idx="159">
                  <c:v>44058</c:v>
                </c:pt>
              </c:numCache>
            </c:numRef>
          </c:cat>
          <c:val>
            <c:numRef>
              <c:f>Лист1!$B$2:$B$161</c:f>
              <c:numCache>
                <c:formatCode>General</c:formatCode>
                <c:ptCount val="16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145792"/>
        <c:axId val="140147328"/>
      </c:barChart>
      <c:dateAx>
        <c:axId val="14014579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40147328"/>
        <c:crosses val="autoZero"/>
        <c:auto val="1"/>
        <c:lblOffset val="100"/>
        <c:baseTimeUnit val="days"/>
        <c:majorUnit val="1"/>
      </c:dateAx>
      <c:valAx>
        <c:axId val="1401473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0145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Лист1!$A$2:$A$108</c:f>
              <c:numCache>
                <c:formatCode>m/d/yyyy</c:formatCode>
                <c:ptCount val="107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  <c:pt idx="101">
                  <c:v>44053</c:v>
                </c:pt>
                <c:pt idx="102">
                  <c:v>44054</c:v>
                </c:pt>
                <c:pt idx="103">
                  <c:v>44055</c:v>
                </c:pt>
                <c:pt idx="104">
                  <c:v>44056</c:v>
                </c:pt>
                <c:pt idx="105">
                  <c:v>44057</c:v>
                </c:pt>
                <c:pt idx="106">
                  <c:v>44058</c:v>
                </c:pt>
              </c:numCache>
            </c:numRef>
          </c:cat>
          <c:val>
            <c:numRef>
              <c:f>Лист1!$B$2:$B$108</c:f>
              <c:numCache>
                <c:formatCode>General</c:formatCode>
                <c:ptCount val="10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278016"/>
        <c:axId val="140308480"/>
      </c:barChart>
      <c:dateAx>
        <c:axId val="14027801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40308480"/>
        <c:crosses val="autoZero"/>
        <c:auto val="1"/>
        <c:lblOffset val="100"/>
        <c:baseTimeUnit val="days"/>
        <c:majorUnit val="1"/>
      </c:dateAx>
      <c:valAx>
        <c:axId val="1403084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0278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 smtClean="0"/>
              <a:t>1</a:t>
            </a:r>
            <a:r>
              <a:rPr lang="ro-RO" dirty="0" smtClean="0"/>
              <a:t>5.08.2020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8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</a:t>
            </a:r>
            <a:r>
              <a:rPr lang="en-US" sz="8000" b="1" dirty="0" smtClean="0">
                <a:solidFill>
                  <a:srgbClr val="1D46F3"/>
                </a:solidFill>
              </a:rPr>
              <a:t>.24</a:t>
            </a:r>
            <a:r>
              <a:rPr lang="ro-RO" sz="8000" b="1" dirty="0" smtClean="0">
                <a:solidFill>
                  <a:srgbClr val="1D46F3"/>
                </a:solidFill>
              </a:rPr>
              <a:t>7</a:t>
            </a:r>
            <a:r>
              <a:rPr lang="ro-RO" sz="8000" b="1" dirty="0" smtClean="0"/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en-US" b="1" dirty="0" smtClean="0"/>
                  <a:t>3.</a:t>
                </a:r>
                <a:r>
                  <a:rPr lang="ro-RO" b="1" dirty="0" smtClean="0"/>
                  <a:t>251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 smtClean="0"/>
                  <a:t>.260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en-US" b="1" dirty="0" smtClean="0"/>
                  <a:t>1.</a:t>
                </a:r>
                <a:r>
                  <a:rPr lang="ro-RO" b="1" dirty="0" smtClean="0"/>
                  <a:t>736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3517936" y="5313787"/>
            <a:ext cx="17703159" cy="2766068"/>
            <a:chOff x="0" y="3010"/>
            <a:chExt cx="17703158" cy="2766067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5252" y="483661"/>
              <a:ext cx="17697906" cy="2285416"/>
              <a:chOff x="5252" y="483662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5252" y="483662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8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.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102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507433" y="255555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422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9</a:t>
                </a:r>
                <a:r>
                  <a:rPr lang="ro-RO" b="1" dirty="0" smtClean="0"/>
                  <a:t>.</a:t>
                </a:r>
                <a:r>
                  <a:rPr lang="ro-RO" b="1" dirty="0" smtClean="0"/>
                  <a:t>905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2.157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 smtClean="0"/>
                  <a:t>2</a:t>
                </a:r>
                <a:r>
                  <a:rPr lang="ro-RO" b="1" dirty="0" smtClean="0"/>
                  <a:t>.684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5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 smtClean="0">
                    <a:solidFill>
                      <a:schemeClr val="bg1"/>
                    </a:solidFill>
                  </a:rPr>
                  <a:t>7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9.450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62492373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1625772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20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.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908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352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8958409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14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25</a:t>
                </a:r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r>
                  <a:rPr lang="en-US" b="1" dirty="0" smtClean="0"/>
                  <a:t>6</a:t>
                </a:r>
                <a:r>
                  <a:rPr lang="ro-RO" b="1" dirty="0" smtClean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3738</TotalTime>
  <Words>249</Words>
  <Application>Microsoft Office PowerPoint</Application>
  <PresentationFormat>Произвольный</PresentationFormat>
  <Paragraphs>115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6.247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Octavian™</cp:lastModifiedBy>
  <cp:revision>524</cp:revision>
  <dcterms:modified xsi:type="dcterms:W3CDTF">2020-08-15T13:31:45Z</dcterms:modified>
</cp:coreProperties>
</file>