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476" autoAdjust="0"/>
  </p:normalViewPr>
  <p:slideViewPr>
    <p:cSldViewPr snapToGrid="0">
      <p:cViewPr>
        <p:scale>
          <a:sx n="50" d="100"/>
          <a:sy n="50" d="100"/>
        </p:scale>
        <p:origin x="-954" y="-31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Călărași</c:v>
                </c:pt>
                <c:pt idx="3">
                  <c:v>Edineț</c:v>
                </c:pt>
                <c:pt idx="4">
                  <c:v>Strășeni</c:v>
                </c:pt>
                <c:pt idx="5">
                  <c:v>Nisporeni</c:v>
                </c:pt>
                <c:pt idx="6">
                  <c:v>Comrat</c:v>
                </c:pt>
                <c:pt idx="7">
                  <c:v>Căușeni</c:v>
                </c:pt>
                <c:pt idx="8">
                  <c:v>Ialoveni</c:v>
                </c:pt>
                <c:pt idx="9">
                  <c:v>Soroca</c:v>
                </c:pt>
                <c:pt idx="10">
                  <c:v>Bălți</c:v>
                </c:pt>
                <c:pt idx="11">
                  <c:v>Orhei</c:v>
                </c:pt>
                <c:pt idx="12">
                  <c:v>Sîngerei</c:v>
                </c:pt>
                <c:pt idx="13">
                  <c:v>Dubăsari</c:v>
                </c:pt>
                <c:pt idx="14">
                  <c:v>Florești</c:v>
                </c:pt>
                <c:pt idx="15">
                  <c:v>Anenii Noi</c:v>
                </c:pt>
                <c:pt idx="16">
                  <c:v>Cimișlia</c:v>
                </c:pt>
                <c:pt idx="17">
                  <c:v>Rezina</c:v>
                </c:pt>
                <c:pt idx="18">
                  <c:v>Cahul</c:v>
                </c:pt>
                <c:pt idx="19">
                  <c:v>Ceadîr-Lunga</c:v>
                </c:pt>
                <c:pt idx="20">
                  <c:v>Criuleni</c:v>
                </c:pt>
                <c:pt idx="21">
                  <c:v>Taraclia</c:v>
                </c:pt>
                <c:pt idx="22">
                  <c:v>Dondușeni</c:v>
                </c:pt>
                <c:pt idx="23">
                  <c:v>Ungheni</c:v>
                </c:pt>
                <c:pt idx="24">
                  <c:v>Basarabeasca</c:v>
                </c:pt>
                <c:pt idx="25">
                  <c:v>Cantemir</c:v>
                </c:pt>
                <c:pt idx="26">
                  <c:v>Drochia</c:v>
                </c:pt>
                <c:pt idx="27">
                  <c:v>Hîncești</c:v>
                </c:pt>
                <c:pt idx="28">
                  <c:v>Șoldănești</c:v>
                </c:pt>
                <c:pt idx="29">
                  <c:v>Ștefan Vodă</c:v>
                </c:pt>
                <c:pt idx="30">
                  <c:v>Vulcănești</c:v>
                </c:pt>
                <c:pt idx="31">
                  <c:v>Leova</c:v>
                </c:pt>
                <c:pt idx="32">
                  <c:v>Briceni</c:v>
                </c:pt>
                <c:pt idx="33">
                  <c:v>Fălești</c:v>
                </c:pt>
                <c:pt idx="34">
                  <c:v>Ocnița</c:v>
                </c:pt>
                <c:pt idx="35">
                  <c:v>Rîșcani</c:v>
                </c:pt>
                <c:pt idx="36">
                  <c:v>Telenești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275</c:v>
                </c:pt>
                <c:pt idx="1">
                  <c:v>27</c:v>
                </c:pt>
                <c:pt idx="2">
                  <c:v>23</c:v>
                </c:pt>
                <c:pt idx="3">
                  <c:v>21</c:v>
                </c:pt>
                <c:pt idx="4">
                  <c:v>20</c:v>
                </c:pt>
                <c:pt idx="5">
                  <c:v>17</c:v>
                </c:pt>
                <c:pt idx="6">
                  <c:v>15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  <c:pt idx="13">
                  <c:v>9</c:v>
                </c:pt>
                <c:pt idx="14">
                  <c:v>9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7</c:v>
                </c:pt>
                <c:pt idx="19">
                  <c:v>7</c:v>
                </c:pt>
                <c:pt idx="20">
                  <c:v>7</c:v>
                </c:pt>
                <c:pt idx="21">
                  <c:v>7</c:v>
                </c:pt>
                <c:pt idx="22">
                  <c:v>6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247744"/>
        <c:axId val="135249280"/>
      </c:barChart>
      <c:catAx>
        <c:axId val="135247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524928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5249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5247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Лист1!$A$2:$A$168</c:f>
              <c:numCache>
                <c:formatCode>m/d/yyyy</c:formatCode>
                <c:ptCount val="167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  <c:pt idx="160">
                  <c:v>44059</c:v>
                </c:pt>
                <c:pt idx="161">
                  <c:v>44060</c:v>
                </c:pt>
                <c:pt idx="162">
                  <c:v>44061</c:v>
                </c:pt>
                <c:pt idx="163">
                  <c:v>44062</c:v>
                </c:pt>
                <c:pt idx="164">
                  <c:v>44063</c:v>
                </c:pt>
                <c:pt idx="165">
                  <c:v>44064</c:v>
                </c:pt>
                <c:pt idx="166">
                  <c:v>44065</c:v>
                </c:pt>
              </c:numCache>
            </c:numRef>
          </c:cat>
          <c:val>
            <c:numRef>
              <c:f>Лист1!$B$2:$B$168</c:f>
              <c:numCache>
                <c:formatCode>General</c:formatCode>
                <c:ptCount val="16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976064"/>
        <c:axId val="135977600"/>
      </c:barChart>
      <c:dateAx>
        <c:axId val="1359760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5977600"/>
        <c:crosses val="autoZero"/>
        <c:auto val="1"/>
        <c:lblOffset val="100"/>
        <c:baseTimeUnit val="days"/>
        <c:majorUnit val="1"/>
      </c:dateAx>
      <c:valAx>
        <c:axId val="1359776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976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Лист1!$A$2:$A$115</c:f>
              <c:numCache>
                <c:formatCode>m/d/yyyy</c:formatCode>
                <c:ptCount val="114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  <c:pt idx="107">
                  <c:v>44059</c:v>
                </c:pt>
                <c:pt idx="108">
                  <c:v>44060</c:v>
                </c:pt>
                <c:pt idx="109">
                  <c:v>44061</c:v>
                </c:pt>
                <c:pt idx="110">
                  <c:v>44062</c:v>
                </c:pt>
                <c:pt idx="111">
                  <c:v>44063</c:v>
                </c:pt>
                <c:pt idx="112">
                  <c:v>44064</c:v>
                </c:pt>
                <c:pt idx="113">
                  <c:v>44065</c:v>
                </c:pt>
              </c:numCache>
            </c:numRef>
          </c:cat>
          <c:val>
            <c:numRef>
              <c:f>Лист1!$B$2:$B$115</c:f>
              <c:numCache>
                <c:formatCode>General</c:formatCode>
                <c:ptCount val="11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084096"/>
        <c:axId val="136110464"/>
      </c:barChart>
      <c:dateAx>
        <c:axId val="136084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6110464"/>
        <c:crosses val="autoZero"/>
        <c:auto val="1"/>
        <c:lblOffset val="100"/>
        <c:baseTimeUnit val="days"/>
        <c:majorUnit val="1"/>
      </c:dateAx>
      <c:valAx>
        <c:axId val="1361104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6084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22.08.2020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9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35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 smtClean="0">
                <a:solidFill>
                  <a:srgbClr val="1D46F3"/>
                </a:solidFill>
              </a:rPr>
              <a:t>.</a:t>
            </a:r>
            <a:r>
              <a:rPr lang="ro-RO" sz="8000" b="1" dirty="0" smtClean="0">
                <a:solidFill>
                  <a:srgbClr val="1D46F3"/>
                </a:solidFill>
              </a:rPr>
              <a:t>616</a:t>
            </a:r>
            <a:r>
              <a:rPr lang="en-US" sz="8000" b="1" dirty="0" smtClean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en-US" b="1" dirty="0" smtClean="0"/>
                  <a:t>.</a:t>
                </a:r>
                <a:r>
                  <a:rPr lang="ro-RO" b="1" dirty="0" smtClean="0"/>
                  <a:t>547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 smtClean="0"/>
                  <a:t>.428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1.641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.179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35146" y="2531131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588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33.072</a:t>
                </a:r>
                <a:endParaRPr b="1" dirty="0"/>
              </a:p>
            </p:txBody>
          </p:sp>
        </p:grpSp>
      </p:grpSp>
      <p:grpSp>
        <p:nvGrpSpPr>
          <p:cNvPr id="39" name="Group 8"/>
          <p:cNvGrpSpPr/>
          <p:nvPr/>
        </p:nvGrpSpPr>
        <p:grpSpPr>
          <a:xfrm>
            <a:off x="3435146" y="5369581"/>
            <a:ext cx="17708410" cy="2285418"/>
            <a:chOff x="0" y="-2"/>
            <a:chExt cx="17708409" cy="2285416"/>
          </a:xfrm>
        </p:grpSpPr>
        <p:grpSp>
          <p:nvGrpSpPr>
            <p:cNvPr id="40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 smtClean="0"/>
                  <a:t>azuri</a:t>
                </a:r>
                <a:r>
                  <a:rPr lang="ro-RO" dirty="0" smtClean="0"/>
                  <a:t> import</a:t>
                </a:r>
                <a:endParaRPr dirty="0"/>
              </a:p>
            </p:txBody>
          </p:sp>
        </p:grpSp>
        <p:grpSp>
          <p:nvGrpSpPr>
            <p:cNvPr id="41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495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</a:t>
                </a:r>
                <a:r>
                  <a:rPr lang="ro-RO" b="1" dirty="0" smtClean="0"/>
                  <a:t>.159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195.974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61350481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7468441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2.958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285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2366363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 smtClean="0"/>
                  <a:t>infectare în rândul lucrătorilor </a:t>
                </a:r>
                <a:r>
                  <a:rPr lang="ro-RO" dirty="0"/>
                  <a:t>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41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554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 smtClean="0"/>
              <a:t>34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3982</TotalTime>
  <Words>246</Words>
  <Application>Microsoft Office PowerPoint</Application>
  <PresentationFormat>Произвольный</PresentationFormat>
  <Paragraphs>118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6.616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554</cp:revision>
  <dcterms:modified xsi:type="dcterms:W3CDTF">2020-08-22T13:00:37Z</dcterms:modified>
</cp:coreProperties>
</file>