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476" autoAdjust="0"/>
  </p:normalViewPr>
  <p:slideViewPr>
    <p:cSldViewPr snapToGrid="0">
      <p:cViewPr>
        <p:scale>
          <a:sx n="50" d="100"/>
          <a:sy n="50" d="100"/>
        </p:scale>
        <p:origin x="-954" y="-31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</c:f>
              <c:strCache>
                <c:ptCount val="29"/>
                <c:pt idx="0">
                  <c:v>Chișinău</c:v>
                </c:pt>
                <c:pt idx="1">
                  <c:v>Transnistria</c:v>
                </c:pt>
                <c:pt idx="2">
                  <c:v>Anenii Noi</c:v>
                </c:pt>
                <c:pt idx="3">
                  <c:v>Căușeni</c:v>
                </c:pt>
                <c:pt idx="4">
                  <c:v>Comrat</c:v>
                </c:pt>
                <c:pt idx="5">
                  <c:v>Briceni</c:v>
                </c:pt>
                <c:pt idx="6">
                  <c:v>Ialoveni</c:v>
                </c:pt>
                <c:pt idx="7">
                  <c:v>Ungheni</c:v>
                </c:pt>
                <c:pt idx="8">
                  <c:v>Hîncești</c:v>
                </c:pt>
                <c:pt idx="9">
                  <c:v>Cahul</c:v>
                </c:pt>
                <c:pt idx="10">
                  <c:v>Edineț</c:v>
                </c:pt>
                <c:pt idx="11">
                  <c:v>Ceadîr-Lunga</c:v>
                </c:pt>
                <c:pt idx="12">
                  <c:v>Dondușeni</c:v>
                </c:pt>
                <c:pt idx="13">
                  <c:v>Rezina</c:v>
                </c:pt>
                <c:pt idx="14">
                  <c:v>Strășeni</c:v>
                </c:pt>
                <c:pt idx="15">
                  <c:v>Bălți</c:v>
                </c:pt>
                <c:pt idx="16">
                  <c:v>Criuleni</c:v>
                </c:pt>
                <c:pt idx="17">
                  <c:v>Fălești</c:v>
                </c:pt>
                <c:pt idx="18">
                  <c:v>Florești</c:v>
                </c:pt>
                <c:pt idx="19">
                  <c:v>Călărași</c:v>
                </c:pt>
                <c:pt idx="20">
                  <c:v>Drochia</c:v>
                </c:pt>
                <c:pt idx="21">
                  <c:v>Orhei</c:v>
                </c:pt>
                <c:pt idx="22">
                  <c:v>Soroca</c:v>
                </c:pt>
                <c:pt idx="23">
                  <c:v>Taraclia</c:v>
                </c:pt>
                <c:pt idx="24">
                  <c:v>Cantemir</c:v>
                </c:pt>
                <c:pt idx="25">
                  <c:v>Cimișlia</c:v>
                </c:pt>
                <c:pt idx="26">
                  <c:v>Rîșcani</c:v>
                </c:pt>
                <c:pt idx="27">
                  <c:v>Ștefan Vodă</c:v>
                </c:pt>
                <c:pt idx="28">
                  <c:v>Vulcănești</c:v>
                </c:pt>
              </c:strCache>
            </c:strRef>
          </c:cat>
          <c:val>
            <c:numRef>
              <c:f>Лист1!$B$2:$B$30</c:f>
              <c:numCache>
                <c:formatCode>General</c:formatCode>
                <c:ptCount val="29"/>
                <c:pt idx="0">
                  <c:v>138</c:v>
                </c:pt>
                <c:pt idx="1">
                  <c:v>87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  <c:pt idx="5">
                  <c:v>11</c:v>
                </c:pt>
                <c:pt idx="6">
                  <c:v>11</c:v>
                </c:pt>
                <c:pt idx="7">
                  <c:v>10</c:v>
                </c:pt>
                <c:pt idx="8">
                  <c:v>9</c:v>
                </c:pt>
                <c:pt idx="9">
                  <c:v>6</c:v>
                </c:pt>
                <c:pt idx="10">
                  <c:v>6</c:v>
                </c:pt>
                <c:pt idx="11">
                  <c:v>5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947072"/>
        <c:axId val="144948608"/>
      </c:barChart>
      <c:catAx>
        <c:axId val="144947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4494860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49486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44947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Лист1!$A$2:$A$174</c:f>
              <c:numCache>
                <c:formatCode>m/d/yyyy</c:formatCode>
                <c:ptCount val="173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  <c:pt idx="155">
                  <c:v>44054</c:v>
                </c:pt>
                <c:pt idx="156">
                  <c:v>44055</c:v>
                </c:pt>
                <c:pt idx="157">
                  <c:v>44056</c:v>
                </c:pt>
                <c:pt idx="158">
                  <c:v>44057</c:v>
                </c:pt>
                <c:pt idx="159">
                  <c:v>44058</c:v>
                </c:pt>
                <c:pt idx="160">
                  <c:v>44059</c:v>
                </c:pt>
                <c:pt idx="161">
                  <c:v>44060</c:v>
                </c:pt>
                <c:pt idx="162">
                  <c:v>44061</c:v>
                </c:pt>
                <c:pt idx="163">
                  <c:v>44062</c:v>
                </c:pt>
                <c:pt idx="164">
                  <c:v>44063</c:v>
                </c:pt>
                <c:pt idx="165">
                  <c:v>44064</c:v>
                </c:pt>
                <c:pt idx="166">
                  <c:v>44065</c:v>
                </c:pt>
                <c:pt idx="167">
                  <c:v>44066</c:v>
                </c:pt>
                <c:pt idx="168">
                  <c:v>44067</c:v>
                </c:pt>
                <c:pt idx="169">
                  <c:v>44068</c:v>
                </c:pt>
                <c:pt idx="170">
                  <c:v>44069</c:v>
                </c:pt>
                <c:pt idx="171">
                  <c:v>44070</c:v>
                </c:pt>
                <c:pt idx="172">
                  <c:v>44071</c:v>
                </c:pt>
              </c:numCache>
            </c:numRef>
          </c:cat>
          <c:val>
            <c:numRef>
              <c:f>Лист1!$B$2:$B$174</c:f>
              <c:numCache>
                <c:formatCode>General</c:formatCode>
                <c:ptCount val="17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671296"/>
        <c:axId val="145672832"/>
      </c:barChart>
      <c:dateAx>
        <c:axId val="1456712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5672832"/>
        <c:crosses val="autoZero"/>
        <c:auto val="1"/>
        <c:lblOffset val="100"/>
        <c:baseTimeUnit val="days"/>
        <c:majorUnit val="1"/>
      </c:dateAx>
      <c:valAx>
        <c:axId val="1456728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5671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Лист1!$A$2:$A$121</c:f>
              <c:numCache>
                <c:formatCode>m/d/yyyy</c:formatCode>
                <c:ptCount val="120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  <c:pt idx="102">
                  <c:v>44054</c:v>
                </c:pt>
                <c:pt idx="103">
                  <c:v>44055</c:v>
                </c:pt>
                <c:pt idx="104">
                  <c:v>44056</c:v>
                </c:pt>
                <c:pt idx="105">
                  <c:v>44057</c:v>
                </c:pt>
                <c:pt idx="106">
                  <c:v>44058</c:v>
                </c:pt>
                <c:pt idx="107">
                  <c:v>44059</c:v>
                </c:pt>
                <c:pt idx="108">
                  <c:v>44060</c:v>
                </c:pt>
                <c:pt idx="109">
                  <c:v>44061</c:v>
                </c:pt>
                <c:pt idx="110">
                  <c:v>44062</c:v>
                </c:pt>
                <c:pt idx="111">
                  <c:v>44063</c:v>
                </c:pt>
                <c:pt idx="112">
                  <c:v>44064</c:v>
                </c:pt>
                <c:pt idx="113">
                  <c:v>44065</c:v>
                </c:pt>
                <c:pt idx="114">
                  <c:v>44066</c:v>
                </c:pt>
                <c:pt idx="115">
                  <c:v>44067</c:v>
                </c:pt>
                <c:pt idx="116">
                  <c:v>44068</c:v>
                </c:pt>
                <c:pt idx="117">
                  <c:v>44069</c:v>
                </c:pt>
                <c:pt idx="118">
                  <c:v>44070</c:v>
                </c:pt>
                <c:pt idx="119">
                  <c:v>44071</c:v>
                </c:pt>
              </c:numCache>
            </c:numRef>
          </c:cat>
          <c:val>
            <c:numRef>
              <c:f>Лист1!$B$2:$B$121</c:f>
              <c:numCache>
                <c:formatCode>General</c:formatCode>
                <c:ptCount val="12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783424"/>
        <c:axId val="145813888"/>
      </c:barChart>
      <c:dateAx>
        <c:axId val="14578342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45813888"/>
        <c:crosses val="autoZero"/>
        <c:auto val="1"/>
        <c:lblOffset val="100"/>
        <c:baseTimeUnit val="days"/>
        <c:majorUnit val="1"/>
      </c:dateAx>
      <c:valAx>
        <c:axId val="1458138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5783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28.08.2020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9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</a:t>
            </a:r>
            <a:r>
              <a:rPr lang="en-US" sz="8000" b="1" dirty="0" smtClean="0">
                <a:solidFill>
                  <a:srgbClr val="1D46F3"/>
                </a:solidFill>
              </a:rPr>
              <a:t>.</a:t>
            </a:r>
            <a:r>
              <a:rPr lang="ro-RO" sz="8000" b="1" dirty="0" smtClean="0">
                <a:solidFill>
                  <a:srgbClr val="1D46F3"/>
                </a:solidFill>
              </a:rPr>
              <a:t>758</a:t>
            </a:r>
            <a:r>
              <a:rPr lang="en-US" sz="8000" b="1" dirty="0" smtClean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</a:t>
                </a:r>
                <a:r>
                  <a:rPr lang="en-US" b="1" dirty="0" smtClean="0"/>
                  <a:t>.</a:t>
                </a:r>
                <a:r>
                  <a:rPr lang="ro-RO" b="1" dirty="0" smtClean="0"/>
                  <a:t>821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 smtClean="0"/>
                  <a:t>.475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1.462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3466655" y="10769760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10.146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435146" y="220772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358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56152" y="798953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35.904</a:t>
                </a:r>
                <a:endParaRPr b="1" dirty="0"/>
              </a:p>
            </p:txBody>
          </p:sp>
        </p:grpSp>
      </p:grpSp>
      <p:grpSp>
        <p:nvGrpSpPr>
          <p:cNvPr id="39" name="Group 8"/>
          <p:cNvGrpSpPr/>
          <p:nvPr/>
        </p:nvGrpSpPr>
        <p:grpSpPr>
          <a:xfrm>
            <a:off x="3456152" y="5137268"/>
            <a:ext cx="17708410" cy="2285418"/>
            <a:chOff x="0" y="-2"/>
            <a:chExt cx="17708409" cy="2285416"/>
          </a:xfrm>
        </p:grpSpPr>
        <p:grpSp>
          <p:nvGrpSpPr>
            <p:cNvPr id="40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i</a:t>
                </a:r>
                <a:r>
                  <a:rPr lang="ro-RO" dirty="0" err="1" smtClean="0"/>
                  <a:t>mport</a:t>
                </a:r>
                <a:endParaRPr dirty="0"/>
              </a:p>
            </p:txBody>
          </p:sp>
        </p:grpSp>
        <p:grpSp>
          <p:nvGrpSpPr>
            <p:cNvPr id="41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2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3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574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</a:t>
                </a:r>
                <a:r>
                  <a:rPr lang="ro-RO" b="1" dirty="0" smtClean="0"/>
                  <a:t>.765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209.690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68743555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3746247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2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4.777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344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2845886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 smtClean="0"/>
                  <a:t>infectare în rândul lucrătorilor </a:t>
                </a:r>
                <a:r>
                  <a:rPr lang="ro-RO" dirty="0"/>
                  <a:t>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20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546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xmlns="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 smtClean="0"/>
              <a:t>34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4176</TotalTime>
  <Words>249</Words>
  <Application>Microsoft Office PowerPoint</Application>
  <PresentationFormat>Произвольный</PresentationFormat>
  <Paragraphs>120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6.758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Alexandru™</cp:lastModifiedBy>
  <cp:revision>572</cp:revision>
  <dcterms:modified xsi:type="dcterms:W3CDTF">2020-08-28T12:13:43Z</dcterms:modified>
</cp:coreProperties>
</file>