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79" r:id="rId3"/>
    <p:sldId id="360" r:id="rId4"/>
    <p:sldId id="361" r:id="rId5"/>
    <p:sldId id="362" r:id="rId6"/>
    <p:sldId id="381" r:id="rId7"/>
    <p:sldId id="374" r:id="rId8"/>
    <p:sldId id="383" r:id="rId9"/>
    <p:sldId id="270" r:id="rId10"/>
    <p:sldId id="366" r:id="rId11"/>
    <p:sldId id="367" r:id="rId12"/>
    <p:sldId id="349" r:id="rId13"/>
    <p:sldId id="370" r:id="rId14"/>
    <p:sldId id="376" r:id="rId15"/>
    <p:sldId id="373" r:id="rId16"/>
    <p:sldId id="353" r:id="rId17"/>
    <p:sldId id="267" r:id="rId18"/>
    <p:sldId id="261" r:id="rId19"/>
    <p:sldId id="380" r:id="rId20"/>
    <p:sldId id="266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1D46F3"/>
    <a:srgbClr val="007949"/>
    <a:srgbClr val="FE0061"/>
    <a:srgbClr val="C8C8C8"/>
    <a:srgbClr val="ADA9BB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6"/>
    <p:restoredTop sz="82047"/>
  </p:normalViewPr>
  <p:slideViewPr>
    <p:cSldViewPr snapToGrid="0">
      <p:cViewPr>
        <p:scale>
          <a:sx n="30" d="100"/>
          <a:sy n="30" d="100"/>
        </p:scale>
        <p:origin x="200" y="9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Library/Containers/com.microsoft.Excel/Data/Desktop/COVID-19/28.05.2020/COVID-19%20doar%20pozitivi-28.05.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port%20saptaminal/COVID-19%20doar%20pozitivi_04.06.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port%20saptaminal/COVID-19%20doar%20pozitivi_04.06.20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31.05.20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port%20saptaminal/COVID-19%20doar%20pozitivi_04.06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port%20saptaminal/COVID-19%20doar%20pozitivi_04.06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alexei.ceban/Desktop/COVID-19/Rata%20de%20contagiozitate/COVID_MDA_R0_AC_31.05.20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ta%20de%20contagiozitate/COVID_MDA_R0_AC_31.05.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port%20saptaminal/COVID-19%20doar%20pozitivi_04.06.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exei.ceban/Desktop/COVID-19/Raport%20saptaminal/COVID-19%20doar%20pozitivi_04.06.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Incidenta!$A$2:$A$37</c:f>
              <c:strCache>
                <c:ptCount val="36"/>
                <c:pt idx="0">
                  <c:v>Luxemburg</c:v>
                </c:pt>
                <c:pt idx="1">
                  <c:v>Spania</c:v>
                </c:pt>
                <c:pt idx="2">
                  <c:v>Islanda</c:v>
                </c:pt>
                <c:pt idx="3">
                  <c:v>Irlanda</c:v>
                </c:pt>
                <c:pt idx="4">
                  <c:v>Belgia</c:v>
                </c:pt>
                <c:pt idx="5">
                  <c:v>Belorus</c:v>
                </c:pt>
                <c:pt idx="6">
                  <c:v>Regatul Unit</c:v>
                </c:pt>
                <c:pt idx="7">
                  <c:v>Suedia</c:v>
                </c:pt>
                <c:pt idx="8">
                  <c:v>Italia</c:v>
                </c:pt>
                <c:pt idx="9">
                  <c:v>Elveţia</c:v>
                </c:pt>
                <c:pt idx="10">
                  <c:v>Portugalia</c:v>
                </c:pt>
                <c:pt idx="11">
                  <c:v>Rusia</c:v>
                </c:pt>
                <c:pt idx="12">
                  <c:v>Olanda</c:v>
                </c:pt>
                <c:pt idx="13">
                  <c:v>Republica Moldova</c:v>
                </c:pt>
                <c:pt idx="14">
                  <c:v>Franţa</c:v>
                </c:pt>
                <c:pt idx="15">
                  <c:v>Germania</c:v>
                </c:pt>
                <c:pt idx="16">
                  <c:v>Danemarca</c:v>
                </c:pt>
                <c:pt idx="17">
                  <c:v>Austria</c:v>
                </c:pt>
                <c:pt idx="18">
                  <c:v>Norvegia</c:v>
                </c:pt>
                <c:pt idx="19">
                  <c:v>Estonia</c:v>
                </c:pt>
                <c:pt idx="20">
                  <c:v>Serbia</c:v>
                </c:pt>
                <c:pt idx="21">
                  <c:v>Macedonia de Nord</c:v>
                </c:pt>
                <c:pt idx="22">
                  <c:v>Finlanda</c:v>
                </c:pt>
                <c:pt idx="23">
                  <c:v>România</c:v>
                </c:pt>
                <c:pt idx="24">
                  <c:v>Bosnia si Hertegovina</c:v>
                </c:pt>
                <c:pt idx="25">
                  <c:v>Slovenia</c:v>
                </c:pt>
                <c:pt idx="26">
                  <c:v>Polonia</c:v>
                </c:pt>
                <c:pt idx="27">
                  <c:v>Lituania</c:v>
                </c:pt>
                <c:pt idx="28">
                  <c:v>Ucraina</c:v>
                </c:pt>
                <c:pt idx="29">
                  <c:v>Letonia</c:v>
                </c:pt>
                <c:pt idx="30">
                  <c:v>Croaţia</c:v>
                </c:pt>
                <c:pt idx="31">
                  <c:v>Albania</c:v>
                </c:pt>
                <c:pt idx="32">
                  <c:v>Ungaria</c:v>
                </c:pt>
                <c:pt idx="33">
                  <c:v>Bulgaria</c:v>
                </c:pt>
                <c:pt idx="34">
                  <c:v>Grecia</c:v>
                </c:pt>
                <c:pt idx="35">
                  <c:v>Slovacia</c:v>
                </c:pt>
              </c:strCache>
            </c:strRef>
          </c:cat>
          <c:val>
            <c:numRef>
              <c:f>Incidenta!$B$2:$B$37</c:f>
              <c:numCache>
                <c:formatCode>General</c:formatCode>
                <c:ptCount val="36"/>
                <c:pt idx="0">
                  <c:v>6437</c:v>
                </c:pt>
                <c:pt idx="1">
                  <c:v>6147</c:v>
                </c:pt>
                <c:pt idx="2">
                  <c:v>5295</c:v>
                </c:pt>
                <c:pt idx="3">
                  <c:v>5090</c:v>
                </c:pt>
                <c:pt idx="4">
                  <c:v>5072</c:v>
                </c:pt>
                <c:pt idx="5">
                  <c:v>4866</c:v>
                </c:pt>
                <c:pt idx="6">
                  <c:v>4124</c:v>
                </c:pt>
                <c:pt idx="7">
                  <c:v>4042</c:v>
                </c:pt>
                <c:pt idx="8">
                  <c:v>3867</c:v>
                </c:pt>
                <c:pt idx="9">
                  <c:v>3574</c:v>
                </c:pt>
                <c:pt idx="10">
                  <c:v>3294</c:v>
                </c:pt>
                <c:pt idx="11">
                  <c:v>3023</c:v>
                </c:pt>
                <c:pt idx="12">
                  <c:v>2740</c:v>
                </c:pt>
                <c:pt idx="13">
                  <c:v>2595</c:v>
                </c:pt>
                <c:pt idx="14">
                  <c:v>2324</c:v>
                </c:pt>
                <c:pt idx="15">
                  <c:v>2203</c:v>
                </c:pt>
                <c:pt idx="16">
                  <c:v>2040</c:v>
                </c:pt>
                <c:pt idx="17">
                  <c:v>1867</c:v>
                </c:pt>
                <c:pt idx="18">
                  <c:v>1567</c:v>
                </c:pt>
                <c:pt idx="19">
                  <c:v>1425</c:v>
                </c:pt>
                <c:pt idx="20">
                  <c:v>1324</c:v>
                </c:pt>
                <c:pt idx="21">
                  <c:v>1253</c:v>
                </c:pt>
                <c:pt idx="22">
                  <c:v>1247</c:v>
                </c:pt>
                <c:pt idx="23">
                  <c:v>1034</c:v>
                </c:pt>
                <c:pt idx="24">
                  <c:v>790</c:v>
                </c:pt>
                <c:pt idx="25">
                  <c:v>710</c:v>
                </c:pt>
                <c:pt idx="26">
                  <c:v>656</c:v>
                </c:pt>
                <c:pt idx="27">
                  <c:v>619</c:v>
                </c:pt>
                <c:pt idx="28">
                  <c:v>581</c:v>
                </c:pt>
                <c:pt idx="29">
                  <c:v>573</c:v>
                </c:pt>
                <c:pt idx="30">
                  <c:v>547</c:v>
                </c:pt>
                <c:pt idx="31">
                  <c:v>416</c:v>
                </c:pt>
                <c:pt idx="32">
                  <c:v>409</c:v>
                </c:pt>
                <c:pt idx="33">
                  <c:v>372</c:v>
                </c:pt>
                <c:pt idx="34">
                  <c:v>282</c:v>
                </c:pt>
                <c:pt idx="35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9-8C46-9179-09A3FD1FE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159232"/>
        <c:axId val="787621392"/>
      </c:barChart>
      <c:catAx>
        <c:axId val="7031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787621392"/>
        <c:crosses val="autoZero"/>
        <c:auto val="1"/>
        <c:lblAlgn val="ctr"/>
        <c:lblOffset val="100"/>
        <c:noMultiLvlLbl val="0"/>
      </c:catAx>
      <c:valAx>
        <c:axId val="787621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70315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MD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strRef>
              <c:f>Serviciu!$A$1:$A$6</c:f>
              <c:strCache>
                <c:ptCount val="6"/>
                <c:pt idx="0">
                  <c:v>Departamental</c:v>
                </c:pt>
                <c:pt idx="1">
                  <c:v>ANSP</c:v>
                </c:pt>
                <c:pt idx="2">
                  <c:v>Privat</c:v>
                </c:pt>
                <c:pt idx="3">
                  <c:v>AMP</c:v>
                </c:pt>
                <c:pt idx="4">
                  <c:v>AMU</c:v>
                </c:pt>
                <c:pt idx="5">
                  <c:v>AMS</c:v>
                </c:pt>
              </c:strCache>
            </c:strRef>
          </c:cat>
          <c:val>
            <c:numRef>
              <c:f>Serviciu!$C$1:$C$6</c:f>
              <c:numCache>
                <c:formatCode>0.0</c:formatCode>
                <c:ptCount val="6"/>
                <c:pt idx="0">
                  <c:v>0.31969309462915602</c:v>
                </c:pt>
                <c:pt idx="1">
                  <c:v>0.8951406649616368</c:v>
                </c:pt>
                <c:pt idx="2">
                  <c:v>1.8542199488491049</c:v>
                </c:pt>
                <c:pt idx="3">
                  <c:v>9.2710997442455234</c:v>
                </c:pt>
                <c:pt idx="4">
                  <c:v>17.583120204603581</c:v>
                </c:pt>
                <c:pt idx="5">
                  <c:v>70.076726342710998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8-0947-A700-22EEF2A0EEF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100"/>
        <c:axId val="2088548559"/>
        <c:axId val="2076985871"/>
      </c:barChart>
      <c:catAx>
        <c:axId val="20885485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076985871"/>
        <c:crosses val="autoZero"/>
        <c:auto val="1"/>
        <c:lblAlgn val="ctr"/>
        <c:lblOffset val="100"/>
        <c:noMultiLvlLbl val="0"/>
      </c:catAx>
      <c:valAx>
        <c:axId val="2076985871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08854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MD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53-0248-8BAC-3C2CDABBCA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53-0248-8BAC-3C2CDABBCA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53-0248-8BAC-3C2CDABBCA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53-0248-8BAC-3C2CDABBCA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Medici!$A$2:$A$5</c:f>
              <c:strCache>
                <c:ptCount val="4"/>
                <c:pt idx="0">
                  <c:v>Asistent medical</c:v>
                </c:pt>
                <c:pt idx="1">
                  <c:v>Medic</c:v>
                </c:pt>
                <c:pt idx="2">
                  <c:v>Infirmier</c:v>
                </c:pt>
                <c:pt idx="3">
                  <c:v>Personal auxiliar</c:v>
                </c:pt>
              </c:strCache>
            </c:strRef>
          </c:cat>
          <c:val>
            <c:numRef>
              <c:f>Medici!$B$2:$B$5</c:f>
              <c:numCache>
                <c:formatCode>General</c:formatCode>
                <c:ptCount val="4"/>
                <c:pt idx="0">
                  <c:v>766</c:v>
                </c:pt>
                <c:pt idx="1">
                  <c:v>427</c:v>
                </c:pt>
                <c:pt idx="2">
                  <c:v>357</c:v>
                </c:pt>
                <c:pt idx="3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53-0248-8BAC-3C2CDABBC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MD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A-6A44-BEDA-9D80B23A9A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FA-6A44-BEDA-9D80B23A9A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FA-6A44-BEDA-9D80B23A9A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Medici!$C$2:$C$4</c:f>
              <c:strCache>
                <c:ptCount val="3"/>
                <c:pt idx="0">
                  <c:v>Decedat</c:v>
                </c:pt>
                <c:pt idx="1">
                  <c:v>Vindecat</c:v>
                </c:pt>
                <c:pt idx="2">
                  <c:v>Bolnav</c:v>
                </c:pt>
              </c:strCache>
            </c:strRef>
          </c:cat>
          <c:val>
            <c:numRef>
              <c:f>Medici!$D$2:$D$4</c:f>
              <c:numCache>
                <c:formatCode>General</c:formatCode>
                <c:ptCount val="3"/>
                <c:pt idx="0">
                  <c:v>18</c:v>
                </c:pt>
                <c:pt idx="1">
                  <c:v>1139</c:v>
                </c:pt>
                <c:pt idx="2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FA-6A44-BEDA-9D80B23A9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Nr 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B4-E04A-AABB-E8D2EC6CA3F2}"/>
                </c:ext>
              </c:extLst>
            </c:dLbl>
            <c:dLbl>
              <c:idx val="11"/>
              <c:layout>
                <c:manualLayout>
                  <c:x val="-1.0185067526415994E-16"/>
                  <c:y val="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B4-E04A-AABB-E8D2EC6CA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Sheet8!$A$2:$A$13</c:f>
              <c:strCache>
                <c:ptCount val="12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</c:strCache>
            </c:strRef>
          </c:cat>
          <c:val>
            <c:numRef>
              <c:f>Sheet8!$B$2:$B$13</c:f>
              <c:numCache>
                <c:formatCode>General</c:formatCode>
                <c:ptCount val="12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 formatCode="0">
                  <c:v>1033</c:v>
                </c:pt>
                <c:pt idx="11" formatCode="0">
                  <c:v>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B4-E04A-AABB-E8D2EC6CA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6935391"/>
        <c:axId val="1596157087"/>
      </c:barChart>
      <c:lineChart>
        <c:grouping val="standard"/>
        <c:varyColors val="0"/>
        <c:ser>
          <c:idx val="1"/>
          <c:order val="1"/>
          <c:tx>
            <c:strRef>
              <c:f>Sheet8!$C$1</c:f>
              <c:strCache>
                <c:ptCount val="1"/>
                <c:pt idx="0">
                  <c:v>R0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Sheet8!$A$2:$A$13</c:f>
              <c:strCache>
                <c:ptCount val="12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</c:strCache>
            </c:strRef>
          </c:cat>
          <c:val>
            <c:numRef>
              <c:f>Sheet8!$C$2:$C$13</c:f>
              <c:numCache>
                <c:formatCode>0.00</c:formatCode>
                <c:ptCount val="12"/>
                <c:pt idx="1">
                  <c:v>2.2200000000000002</c:v>
                </c:pt>
                <c:pt idx="2">
                  <c:v>2.04</c:v>
                </c:pt>
                <c:pt idx="3">
                  <c:v>3.17</c:v>
                </c:pt>
                <c:pt idx="4">
                  <c:v>1.24</c:v>
                </c:pt>
                <c:pt idx="5">
                  <c:v>1</c:v>
                </c:pt>
                <c:pt idx="6">
                  <c:v>1.1399999999999999</c:v>
                </c:pt>
                <c:pt idx="7">
                  <c:v>0.78</c:v>
                </c:pt>
                <c:pt idx="8">
                  <c:v>1.1200000000000001</c:v>
                </c:pt>
                <c:pt idx="9">
                  <c:v>1.38</c:v>
                </c:pt>
                <c:pt idx="10" formatCode="General">
                  <c:v>0.89</c:v>
                </c:pt>
                <c:pt idx="11" formatCode="General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B4-E04A-AABB-E8D2EC6CA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771471"/>
        <c:axId val="1599330927"/>
      </c:lineChart>
      <c:catAx>
        <c:axId val="159693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96157087"/>
        <c:crosses val="autoZero"/>
        <c:auto val="1"/>
        <c:lblAlgn val="ctr"/>
        <c:lblOffset val="100"/>
        <c:noMultiLvlLbl val="0"/>
      </c:catAx>
      <c:valAx>
        <c:axId val="1596157087"/>
        <c:scaling>
          <c:orientation val="minMax"/>
          <c:max val="1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96935391"/>
        <c:crosses val="autoZero"/>
        <c:crossBetween val="between"/>
      </c:valAx>
      <c:valAx>
        <c:axId val="1599330927"/>
        <c:scaling>
          <c:orientation val="minMax"/>
          <c:max val="1.5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91771471"/>
        <c:crosses val="max"/>
        <c:crossBetween val="between"/>
      </c:valAx>
      <c:catAx>
        <c:axId val="1591771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9330927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MD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73147614204685E-2"/>
          <c:y val="3.5629633887004998E-2"/>
          <c:w val="0.88323558463785179"/>
          <c:h val="0.5490235070981091"/>
        </c:manualLayout>
      </c:layout>
      <c:lineChart>
        <c:grouping val="standard"/>
        <c:varyColors val="0"/>
        <c:ser>
          <c:idx val="0"/>
          <c:order val="0"/>
          <c:tx>
            <c:strRef>
              <c:f>'R0-prognoza'!$B$1</c:f>
              <c:strCache>
                <c:ptCount val="1"/>
                <c:pt idx="0">
                  <c:v>R0 ↓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7C60-A849-B0D0-66363D67207B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7C60-A849-B0D0-66363D67207B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7C60-A849-B0D0-66363D67207B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7C60-A849-B0D0-66363D67207B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7C60-A849-B0D0-66363D67207B}"/>
              </c:ext>
            </c:extLst>
          </c:dPt>
          <c:dLbls>
            <c:dLbl>
              <c:idx val="8"/>
              <c:layout>
                <c:manualLayout>
                  <c:x val="-4.4590393249554411E-2"/>
                  <c:y val="-9.0374159434450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0-A849-B0D0-66363D67207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0-A849-B0D0-66363D672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'R0-prognoza'!$A$2:$A$17</c:f>
              <c:strCache>
                <c:ptCount val="1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08.06-14.06</c:v>
                </c:pt>
                <c:pt idx="14">
                  <c:v>15.06-21.06</c:v>
                </c:pt>
                <c:pt idx="15">
                  <c:v>22.06-28.06</c:v>
                </c:pt>
              </c:strCache>
            </c:strRef>
          </c:cat>
          <c:val>
            <c:numRef>
              <c:f>'R0-prognoza'!$B$2:$B$17</c:f>
              <c:numCache>
                <c:formatCode>General</c:formatCode>
                <c:ptCount val="1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 formatCode="0">
                  <c:v>1033</c:v>
                </c:pt>
                <c:pt idx="11" formatCode="0">
                  <c:v>826.40000000000009</c:v>
                </c:pt>
                <c:pt idx="12" formatCode="0">
                  <c:v>661.12000000000012</c:v>
                </c:pt>
                <c:pt idx="13" formatCode="0">
                  <c:v>396.67200000000008</c:v>
                </c:pt>
                <c:pt idx="14" formatCode="0">
                  <c:v>238.00320000000005</c:v>
                </c:pt>
                <c:pt idx="15" formatCode="0">
                  <c:v>166.60224000000002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60-A849-B0D0-66363D67207B}"/>
            </c:ext>
          </c:extLst>
        </c:ser>
        <c:ser>
          <c:idx val="1"/>
          <c:order val="1"/>
          <c:tx>
            <c:strRef>
              <c:f>'R0-prognoza'!$C$1</c:f>
              <c:strCache>
                <c:ptCount val="1"/>
                <c:pt idx="0">
                  <c:v>R0 →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7C60-A849-B0D0-66363D67207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60-A849-B0D0-66363D67207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60-A849-B0D0-66363D67207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60-A849-B0D0-66363D67207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60-A849-B0D0-66363D67207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60-A849-B0D0-66363D67207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7C60-A849-B0D0-66363D67207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alpha val="2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7C60-A849-B0D0-66363D67207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7C60-A849-B0D0-66363D67207B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7C60-A849-B0D0-66363D67207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7C60-A849-B0D0-66363D67207B}"/>
              </c:ext>
            </c:extLst>
          </c:dPt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60-A849-B0D0-66363D67207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C60-A849-B0D0-66363D67207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60-A849-B0D0-66363D67207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60-A849-B0D0-66363D67207B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C60-A849-B0D0-66363D67207B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C60-A849-B0D0-66363D67207B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C60-A849-B0D0-66363D672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'R0-prognoza'!$A$2:$A$17</c:f>
              <c:strCache>
                <c:ptCount val="16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08.06-14.06</c:v>
                </c:pt>
                <c:pt idx="14">
                  <c:v>15.06-21.06</c:v>
                </c:pt>
                <c:pt idx="15">
                  <c:v>22.06-28.06</c:v>
                </c:pt>
              </c:strCache>
            </c:strRef>
          </c:cat>
          <c:val>
            <c:numRef>
              <c:f>'R0-prognoza'!$C$2:$C$17</c:f>
              <c:numCache>
                <c:formatCode>General</c:formatCode>
                <c:ptCount val="16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 formatCode="0">
                  <c:v>1033</c:v>
                </c:pt>
                <c:pt idx="11" formatCode="0">
                  <c:v>1136.3000000000002</c:v>
                </c:pt>
                <c:pt idx="12" formatCode="0">
                  <c:v>909.04000000000019</c:v>
                </c:pt>
                <c:pt idx="13" formatCode="0">
                  <c:v>1181.7520000000002</c:v>
                </c:pt>
                <c:pt idx="14" formatCode="0">
                  <c:v>1063.5768000000003</c:v>
                </c:pt>
                <c:pt idx="15" formatCode="0">
                  <c:v>1169.9344800000003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7C60-A849-B0D0-66363D672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463855"/>
        <c:axId val="388436287"/>
      </c:lineChart>
      <c:catAx>
        <c:axId val="38546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388436287"/>
        <c:crosses val="autoZero"/>
        <c:auto val="1"/>
        <c:lblAlgn val="ctr"/>
        <c:lblOffset val="100"/>
        <c:noMultiLvlLbl val="0"/>
      </c:catAx>
      <c:valAx>
        <c:axId val="388436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38546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MD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7696249937161719E-3"/>
          <c:y val="3.513166296712987E-2"/>
          <c:w val="0.96583590610118397"/>
          <c:h val="0.83866164369478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1D46F3"/>
            </a:solidFill>
          </c:spPr>
          <c:invertIfNegative val="0"/>
          <c:cat>
            <c:numRef>
              <c:f>Лист1!$A$2:$A$71</c:f>
              <c:numCache>
                <c:formatCode>dd/mm/yyyy</c:formatCode>
                <c:ptCount val="70"/>
                <c:pt idx="0">
                  <c:v>43899</c:v>
                </c:pt>
                <c:pt idx="1">
                  <c:v>43900</c:v>
                </c:pt>
                <c:pt idx="2">
                  <c:v>43901</c:v>
                </c:pt>
                <c:pt idx="3">
                  <c:v>43902</c:v>
                </c:pt>
                <c:pt idx="4">
                  <c:v>43903</c:v>
                </c:pt>
                <c:pt idx="5">
                  <c:v>43904</c:v>
                </c:pt>
                <c:pt idx="6">
                  <c:v>43905</c:v>
                </c:pt>
                <c:pt idx="7">
                  <c:v>43906</c:v>
                </c:pt>
                <c:pt idx="8">
                  <c:v>43907</c:v>
                </c:pt>
                <c:pt idx="9">
                  <c:v>43908</c:v>
                </c:pt>
                <c:pt idx="10">
                  <c:v>43909</c:v>
                </c:pt>
                <c:pt idx="11">
                  <c:v>43910</c:v>
                </c:pt>
                <c:pt idx="12">
                  <c:v>43911</c:v>
                </c:pt>
                <c:pt idx="13">
                  <c:v>43912</c:v>
                </c:pt>
                <c:pt idx="14">
                  <c:v>43913</c:v>
                </c:pt>
                <c:pt idx="15">
                  <c:v>43914</c:v>
                </c:pt>
                <c:pt idx="16">
                  <c:v>43915</c:v>
                </c:pt>
                <c:pt idx="17">
                  <c:v>43916</c:v>
                </c:pt>
                <c:pt idx="18">
                  <c:v>43917</c:v>
                </c:pt>
                <c:pt idx="19">
                  <c:v>43918</c:v>
                </c:pt>
                <c:pt idx="20">
                  <c:v>43919</c:v>
                </c:pt>
                <c:pt idx="21">
                  <c:v>43920</c:v>
                </c:pt>
                <c:pt idx="22">
                  <c:v>43921</c:v>
                </c:pt>
                <c:pt idx="23">
                  <c:v>43922</c:v>
                </c:pt>
                <c:pt idx="24">
                  <c:v>43923</c:v>
                </c:pt>
                <c:pt idx="25">
                  <c:v>43924</c:v>
                </c:pt>
                <c:pt idx="26">
                  <c:v>43925</c:v>
                </c:pt>
                <c:pt idx="27">
                  <c:v>43926</c:v>
                </c:pt>
                <c:pt idx="28">
                  <c:v>43927</c:v>
                </c:pt>
                <c:pt idx="29">
                  <c:v>43928</c:v>
                </c:pt>
                <c:pt idx="30">
                  <c:v>43929</c:v>
                </c:pt>
                <c:pt idx="31">
                  <c:v>43930</c:v>
                </c:pt>
                <c:pt idx="32">
                  <c:v>43931</c:v>
                </c:pt>
                <c:pt idx="33">
                  <c:v>43932</c:v>
                </c:pt>
                <c:pt idx="34">
                  <c:v>43933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43939</c:v>
                </c:pt>
                <c:pt idx="41">
                  <c:v>43940</c:v>
                </c:pt>
                <c:pt idx="42">
                  <c:v>43941</c:v>
                </c:pt>
                <c:pt idx="43">
                  <c:v>43942</c:v>
                </c:pt>
                <c:pt idx="44">
                  <c:v>43943</c:v>
                </c:pt>
                <c:pt idx="45">
                  <c:v>43944</c:v>
                </c:pt>
                <c:pt idx="46">
                  <c:v>43945</c:v>
                </c:pt>
                <c:pt idx="47">
                  <c:v>43946</c:v>
                </c:pt>
                <c:pt idx="48">
                  <c:v>43947</c:v>
                </c:pt>
                <c:pt idx="49">
                  <c:v>43948</c:v>
                </c:pt>
                <c:pt idx="50">
                  <c:v>43949</c:v>
                </c:pt>
                <c:pt idx="51">
                  <c:v>43950</c:v>
                </c:pt>
                <c:pt idx="52">
                  <c:v>43951</c:v>
                </c:pt>
                <c:pt idx="53">
                  <c:v>43952</c:v>
                </c:pt>
                <c:pt idx="54">
                  <c:v>43953</c:v>
                </c:pt>
                <c:pt idx="55">
                  <c:v>43954</c:v>
                </c:pt>
                <c:pt idx="56">
                  <c:v>43955</c:v>
                </c:pt>
                <c:pt idx="57">
                  <c:v>43956</c:v>
                </c:pt>
                <c:pt idx="58">
                  <c:v>43957</c:v>
                </c:pt>
                <c:pt idx="59">
                  <c:v>43958</c:v>
                </c:pt>
                <c:pt idx="60">
                  <c:v>43959</c:v>
                </c:pt>
                <c:pt idx="61">
                  <c:v>43960</c:v>
                </c:pt>
                <c:pt idx="62">
                  <c:v>43961</c:v>
                </c:pt>
                <c:pt idx="63">
                  <c:v>43962</c:v>
                </c:pt>
                <c:pt idx="64">
                  <c:v>43963</c:v>
                </c:pt>
                <c:pt idx="65">
                  <c:v>43964</c:v>
                </c:pt>
                <c:pt idx="66">
                  <c:v>43965</c:v>
                </c:pt>
                <c:pt idx="67">
                  <c:v>43966</c:v>
                </c:pt>
                <c:pt idx="68">
                  <c:v>43967</c:v>
                </c:pt>
                <c:pt idx="69">
                  <c:v>43968</c:v>
                </c:pt>
              </c:numCache>
            </c:numRef>
          </c:cat>
          <c:val>
            <c:numRef>
              <c:f>Лист1!$B$2:$B$71</c:f>
              <c:numCache>
                <c:formatCode>General</c:formatCode>
                <c:ptCount val="7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11</c:v>
                </c:pt>
                <c:pt idx="7">
                  <c:v>6</c:v>
                </c:pt>
                <c:pt idx="8">
                  <c:v>1</c:v>
                </c:pt>
                <c:pt idx="9">
                  <c:v>6</c:v>
                </c:pt>
                <c:pt idx="10">
                  <c:v>13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24</c:v>
                </c:pt>
                <c:pt idx="17">
                  <c:v>28</c:v>
                </c:pt>
                <c:pt idx="18">
                  <c:v>22</c:v>
                </c:pt>
                <c:pt idx="19">
                  <c:v>32</c:v>
                </c:pt>
                <c:pt idx="20">
                  <c:v>32</c:v>
                </c:pt>
                <c:pt idx="21">
                  <c:v>35</c:v>
                </c:pt>
                <c:pt idx="22">
                  <c:v>55</c:v>
                </c:pt>
                <c:pt idx="23">
                  <c:v>70</c:v>
                </c:pt>
                <c:pt idx="24">
                  <c:v>82</c:v>
                </c:pt>
                <c:pt idx="25">
                  <c:v>86</c:v>
                </c:pt>
                <c:pt idx="26">
                  <c:v>161</c:v>
                </c:pt>
                <c:pt idx="27">
                  <c:v>112</c:v>
                </c:pt>
                <c:pt idx="28">
                  <c:v>101</c:v>
                </c:pt>
                <c:pt idx="29">
                  <c:v>91</c:v>
                </c:pt>
                <c:pt idx="30">
                  <c:v>118</c:v>
                </c:pt>
                <c:pt idx="31">
                  <c:v>115</c:v>
                </c:pt>
                <c:pt idx="32">
                  <c:v>149</c:v>
                </c:pt>
                <c:pt idx="33">
                  <c:v>122</c:v>
                </c:pt>
                <c:pt idx="34">
                  <c:v>102</c:v>
                </c:pt>
                <c:pt idx="35">
                  <c:v>50</c:v>
                </c:pt>
                <c:pt idx="36">
                  <c:v>171</c:v>
                </c:pt>
                <c:pt idx="37">
                  <c:v>115</c:v>
                </c:pt>
                <c:pt idx="38">
                  <c:v>105</c:v>
                </c:pt>
                <c:pt idx="39">
                  <c:v>110</c:v>
                </c:pt>
                <c:pt idx="40">
                  <c:v>114</c:v>
                </c:pt>
                <c:pt idx="41">
                  <c:v>145</c:v>
                </c:pt>
                <c:pt idx="42">
                  <c:v>76</c:v>
                </c:pt>
                <c:pt idx="43">
                  <c:v>66</c:v>
                </c:pt>
                <c:pt idx="44">
                  <c:v>164</c:v>
                </c:pt>
                <c:pt idx="45">
                  <c:v>148</c:v>
                </c:pt>
                <c:pt idx="46">
                  <c:v>184</c:v>
                </c:pt>
                <c:pt idx="47">
                  <c:v>194</c:v>
                </c:pt>
                <c:pt idx="48">
                  <c:v>104</c:v>
                </c:pt>
                <c:pt idx="49">
                  <c:v>73</c:v>
                </c:pt>
                <c:pt idx="50">
                  <c:v>157</c:v>
                </c:pt>
                <c:pt idx="51">
                  <c:v>133</c:v>
                </c:pt>
                <c:pt idx="52">
                  <c:v>126</c:v>
                </c:pt>
                <c:pt idx="53">
                  <c:v>83</c:v>
                </c:pt>
                <c:pt idx="54">
                  <c:v>72</c:v>
                </c:pt>
                <c:pt idx="55">
                  <c:v>69</c:v>
                </c:pt>
                <c:pt idx="56">
                  <c:v>127</c:v>
                </c:pt>
                <c:pt idx="57">
                  <c:v>115</c:v>
                </c:pt>
                <c:pt idx="58">
                  <c:v>113</c:v>
                </c:pt>
                <c:pt idx="59">
                  <c:v>129</c:v>
                </c:pt>
                <c:pt idx="60">
                  <c:v>123</c:v>
                </c:pt>
                <c:pt idx="61">
                  <c:v>139</c:v>
                </c:pt>
                <c:pt idx="62">
                  <c:v>60</c:v>
                </c:pt>
                <c:pt idx="63">
                  <c:v>68</c:v>
                </c:pt>
                <c:pt idx="64">
                  <c:v>159</c:v>
                </c:pt>
                <c:pt idx="65">
                  <c:v>252</c:v>
                </c:pt>
                <c:pt idx="66">
                  <c:v>147</c:v>
                </c:pt>
                <c:pt idx="67">
                  <c:v>192</c:v>
                </c:pt>
                <c:pt idx="68">
                  <c:v>189</c:v>
                </c:pt>
                <c:pt idx="69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9E-EF40-95E7-2EC5380F4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82601856"/>
        <c:axId val="82603392"/>
      </c:barChart>
      <c:dateAx>
        <c:axId val="82601856"/>
        <c:scaling>
          <c:orientation val="minMax"/>
          <c:min val="43885"/>
        </c:scaling>
        <c:delete val="0"/>
        <c:axPos val="b"/>
        <c:numFmt formatCode="yyyy\-mm\-dd;@" sourceLinked="0"/>
        <c:majorTickMark val="out"/>
        <c:minorTickMark val="none"/>
        <c:tickLblPos val="nextTo"/>
        <c:crossAx val="82603392"/>
        <c:crosses val="autoZero"/>
        <c:auto val="0"/>
        <c:lblOffset val="100"/>
        <c:baseTimeUnit val="days"/>
        <c:majorUnit val="1"/>
        <c:majorTimeUnit val="days"/>
      </c:dateAx>
      <c:valAx>
        <c:axId val="82603392"/>
        <c:scaling>
          <c:orientation val="minMax"/>
          <c:max val="1000"/>
        </c:scaling>
        <c:delete val="0"/>
        <c:axPos val="r"/>
        <c:numFmt formatCode="General" sourceLinked="1"/>
        <c:majorTickMark val="out"/>
        <c:minorTickMark val="none"/>
        <c:tickLblPos val="nextTo"/>
        <c:crossAx val="826018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Helvetica" pitchFamily="2" charset="0"/>
          <a:cs typeface="Times New Roman" panose="02020603050405020304" pitchFamily="18" charset="0"/>
        </a:defRPr>
      </a:pPr>
      <a:endParaRPr lang="en-MD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63134406633066E-2"/>
          <c:y val="4.1487481665211462E-2"/>
          <c:w val="0.95761771899422754"/>
          <c:h val="0.8275417663948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1D46F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movingAvg"/>
            <c:period val="2"/>
            <c:dispRSqr val="0"/>
            <c:dispEq val="0"/>
          </c:trendline>
          <c:cat>
            <c:numRef>
              <c:f>Лист1!$A$2:$A$82</c:f>
              <c:numCache>
                <c:formatCode>m/d/yy</c:formatCode>
                <c:ptCount val="81"/>
                <c:pt idx="0">
                  <c:v>43899</c:v>
                </c:pt>
                <c:pt idx="1">
                  <c:v>43900</c:v>
                </c:pt>
                <c:pt idx="2">
                  <c:v>43901</c:v>
                </c:pt>
                <c:pt idx="3">
                  <c:v>43902</c:v>
                </c:pt>
                <c:pt idx="4">
                  <c:v>43903</c:v>
                </c:pt>
                <c:pt idx="5">
                  <c:v>43904</c:v>
                </c:pt>
                <c:pt idx="6">
                  <c:v>43905</c:v>
                </c:pt>
                <c:pt idx="7">
                  <c:v>43906</c:v>
                </c:pt>
                <c:pt idx="8">
                  <c:v>43907</c:v>
                </c:pt>
                <c:pt idx="9">
                  <c:v>43908</c:v>
                </c:pt>
                <c:pt idx="10">
                  <c:v>43909</c:v>
                </c:pt>
                <c:pt idx="11">
                  <c:v>43910</c:v>
                </c:pt>
                <c:pt idx="12">
                  <c:v>43911</c:v>
                </c:pt>
                <c:pt idx="13">
                  <c:v>43912</c:v>
                </c:pt>
                <c:pt idx="14">
                  <c:v>43913</c:v>
                </c:pt>
                <c:pt idx="15">
                  <c:v>43914</c:v>
                </c:pt>
                <c:pt idx="16">
                  <c:v>43915</c:v>
                </c:pt>
                <c:pt idx="17">
                  <c:v>43916</c:v>
                </c:pt>
                <c:pt idx="18">
                  <c:v>43917</c:v>
                </c:pt>
                <c:pt idx="19">
                  <c:v>43918</c:v>
                </c:pt>
                <c:pt idx="20">
                  <c:v>43919</c:v>
                </c:pt>
                <c:pt idx="21">
                  <c:v>43920</c:v>
                </c:pt>
                <c:pt idx="22">
                  <c:v>43921</c:v>
                </c:pt>
                <c:pt idx="23">
                  <c:v>43922</c:v>
                </c:pt>
                <c:pt idx="24">
                  <c:v>43923</c:v>
                </c:pt>
                <c:pt idx="25">
                  <c:v>43924</c:v>
                </c:pt>
                <c:pt idx="26">
                  <c:v>43925</c:v>
                </c:pt>
                <c:pt idx="27">
                  <c:v>43926</c:v>
                </c:pt>
                <c:pt idx="28">
                  <c:v>43927</c:v>
                </c:pt>
                <c:pt idx="29">
                  <c:v>43928</c:v>
                </c:pt>
                <c:pt idx="30">
                  <c:v>43929</c:v>
                </c:pt>
                <c:pt idx="31">
                  <c:v>43930</c:v>
                </c:pt>
                <c:pt idx="32">
                  <c:v>43931</c:v>
                </c:pt>
                <c:pt idx="33">
                  <c:v>43932</c:v>
                </c:pt>
                <c:pt idx="34">
                  <c:v>43933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43939</c:v>
                </c:pt>
                <c:pt idx="41">
                  <c:v>43940</c:v>
                </c:pt>
                <c:pt idx="42">
                  <c:v>43941</c:v>
                </c:pt>
                <c:pt idx="43">
                  <c:v>43942</c:v>
                </c:pt>
                <c:pt idx="44">
                  <c:v>43943</c:v>
                </c:pt>
                <c:pt idx="45">
                  <c:v>43944</c:v>
                </c:pt>
                <c:pt idx="46">
                  <c:v>43945</c:v>
                </c:pt>
                <c:pt idx="47">
                  <c:v>43946</c:v>
                </c:pt>
                <c:pt idx="48">
                  <c:v>43947</c:v>
                </c:pt>
                <c:pt idx="49">
                  <c:v>43948</c:v>
                </c:pt>
                <c:pt idx="50">
                  <c:v>43949</c:v>
                </c:pt>
                <c:pt idx="51">
                  <c:v>43950</c:v>
                </c:pt>
                <c:pt idx="52">
                  <c:v>43951</c:v>
                </c:pt>
                <c:pt idx="53">
                  <c:v>43952</c:v>
                </c:pt>
                <c:pt idx="54">
                  <c:v>43953</c:v>
                </c:pt>
                <c:pt idx="55">
                  <c:v>43954</c:v>
                </c:pt>
                <c:pt idx="56">
                  <c:v>43955</c:v>
                </c:pt>
                <c:pt idx="57">
                  <c:v>43956</c:v>
                </c:pt>
                <c:pt idx="58">
                  <c:v>43957</c:v>
                </c:pt>
                <c:pt idx="59">
                  <c:v>43958</c:v>
                </c:pt>
                <c:pt idx="60">
                  <c:v>43959</c:v>
                </c:pt>
                <c:pt idx="61">
                  <c:v>43960</c:v>
                </c:pt>
                <c:pt idx="62">
                  <c:v>43961</c:v>
                </c:pt>
                <c:pt idx="63">
                  <c:v>43962</c:v>
                </c:pt>
                <c:pt idx="64">
                  <c:v>43963</c:v>
                </c:pt>
                <c:pt idx="65">
                  <c:v>43964</c:v>
                </c:pt>
                <c:pt idx="66">
                  <c:v>43965</c:v>
                </c:pt>
                <c:pt idx="67">
                  <c:v>43966</c:v>
                </c:pt>
                <c:pt idx="68">
                  <c:v>43967</c:v>
                </c:pt>
                <c:pt idx="69">
                  <c:v>43968</c:v>
                </c:pt>
                <c:pt idx="70">
                  <c:v>43969</c:v>
                </c:pt>
                <c:pt idx="71">
                  <c:v>43970</c:v>
                </c:pt>
                <c:pt idx="72">
                  <c:v>43971</c:v>
                </c:pt>
                <c:pt idx="73">
                  <c:v>43972</c:v>
                </c:pt>
                <c:pt idx="74">
                  <c:v>43973</c:v>
                </c:pt>
                <c:pt idx="75">
                  <c:v>43974</c:v>
                </c:pt>
                <c:pt idx="76">
                  <c:v>43975</c:v>
                </c:pt>
                <c:pt idx="77">
                  <c:v>43976</c:v>
                </c:pt>
                <c:pt idx="78">
                  <c:v>43977</c:v>
                </c:pt>
                <c:pt idx="79">
                  <c:v>43978</c:v>
                </c:pt>
                <c:pt idx="80">
                  <c:v>43979</c:v>
                </c:pt>
              </c:numCache>
            </c:numRef>
          </c:cat>
          <c:val>
            <c:numRef>
              <c:f>Лист1!$B$2:$B$82</c:f>
              <c:numCache>
                <c:formatCode>General</c:formatCode>
                <c:ptCount val="8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11</c:v>
                </c:pt>
                <c:pt idx="7">
                  <c:v>6</c:v>
                </c:pt>
                <c:pt idx="8">
                  <c:v>1</c:v>
                </c:pt>
                <c:pt idx="9">
                  <c:v>6</c:v>
                </c:pt>
                <c:pt idx="10">
                  <c:v>13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24</c:v>
                </c:pt>
                <c:pt idx="17">
                  <c:v>28</c:v>
                </c:pt>
                <c:pt idx="18">
                  <c:v>22</c:v>
                </c:pt>
                <c:pt idx="19">
                  <c:v>32</c:v>
                </c:pt>
                <c:pt idx="20">
                  <c:v>32</c:v>
                </c:pt>
                <c:pt idx="21">
                  <c:v>35</c:v>
                </c:pt>
                <c:pt idx="22">
                  <c:v>55</c:v>
                </c:pt>
                <c:pt idx="23">
                  <c:v>70</c:v>
                </c:pt>
                <c:pt idx="24">
                  <c:v>82</c:v>
                </c:pt>
                <c:pt idx="25">
                  <c:v>86</c:v>
                </c:pt>
                <c:pt idx="26">
                  <c:v>161</c:v>
                </c:pt>
                <c:pt idx="27">
                  <c:v>112</c:v>
                </c:pt>
                <c:pt idx="28">
                  <c:v>101</c:v>
                </c:pt>
                <c:pt idx="29">
                  <c:v>91</c:v>
                </c:pt>
                <c:pt idx="30">
                  <c:v>118</c:v>
                </c:pt>
                <c:pt idx="31">
                  <c:v>115</c:v>
                </c:pt>
                <c:pt idx="32">
                  <c:v>149</c:v>
                </c:pt>
                <c:pt idx="33">
                  <c:v>122</c:v>
                </c:pt>
                <c:pt idx="34">
                  <c:v>102</c:v>
                </c:pt>
                <c:pt idx="35">
                  <c:v>50</c:v>
                </c:pt>
                <c:pt idx="36">
                  <c:v>171</c:v>
                </c:pt>
                <c:pt idx="37">
                  <c:v>115</c:v>
                </c:pt>
                <c:pt idx="38">
                  <c:v>105</c:v>
                </c:pt>
                <c:pt idx="39">
                  <c:v>110</c:v>
                </c:pt>
                <c:pt idx="40">
                  <c:v>114</c:v>
                </c:pt>
                <c:pt idx="41">
                  <c:v>145</c:v>
                </c:pt>
                <c:pt idx="42">
                  <c:v>76</c:v>
                </c:pt>
                <c:pt idx="43">
                  <c:v>66</c:v>
                </c:pt>
                <c:pt idx="44">
                  <c:v>164</c:v>
                </c:pt>
                <c:pt idx="45">
                  <c:v>148</c:v>
                </c:pt>
                <c:pt idx="46">
                  <c:v>184</c:v>
                </c:pt>
                <c:pt idx="47">
                  <c:v>194</c:v>
                </c:pt>
                <c:pt idx="48">
                  <c:v>104</c:v>
                </c:pt>
                <c:pt idx="49">
                  <c:v>73</c:v>
                </c:pt>
                <c:pt idx="50">
                  <c:v>157</c:v>
                </c:pt>
                <c:pt idx="51">
                  <c:v>133</c:v>
                </c:pt>
                <c:pt idx="52">
                  <c:v>126</c:v>
                </c:pt>
                <c:pt idx="53">
                  <c:v>83</c:v>
                </c:pt>
                <c:pt idx="54">
                  <c:v>72</c:v>
                </c:pt>
                <c:pt idx="55">
                  <c:v>69</c:v>
                </c:pt>
                <c:pt idx="56">
                  <c:v>127</c:v>
                </c:pt>
                <c:pt idx="57">
                  <c:v>115</c:v>
                </c:pt>
                <c:pt idx="58">
                  <c:v>113</c:v>
                </c:pt>
                <c:pt idx="59">
                  <c:v>129</c:v>
                </c:pt>
                <c:pt idx="60">
                  <c:v>123</c:v>
                </c:pt>
                <c:pt idx="61">
                  <c:v>139</c:v>
                </c:pt>
                <c:pt idx="62">
                  <c:v>60</c:v>
                </c:pt>
                <c:pt idx="63">
                  <c:v>68</c:v>
                </c:pt>
                <c:pt idx="64">
                  <c:v>159</c:v>
                </c:pt>
                <c:pt idx="65">
                  <c:v>252</c:v>
                </c:pt>
                <c:pt idx="66">
                  <c:v>147</c:v>
                </c:pt>
                <c:pt idx="67">
                  <c:v>192</c:v>
                </c:pt>
                <c:pt idx="68">
                  <c:v>189</c:v>
                </c:pt>
                <c:pt idx="69">
                  <c:v>126</c:v>
                </c:pt>
                <c:pt idx="70">
                  <c:v>78</c:v>
                </c:pt>
                <c:pt idx="71">
                  <c:v>202</c:v>
                </c:pt>
                <c:pt idx="72">
                  <c:v>213</c:v>
                </c:pt>
                <c:pt idx="73">
                  <c:v>151</c:v>
                </c:pt>
                <c:pt idx="74">
                  <c:v>143</c:v>
                </c:pt>
                <c:pt idx="75">
                  <c:v>147</c:v>
                </c:pt>
                <c:pt idx="76">
                  <c:v>99</c:v>
                </c:pt>
                <c:pt idx="77">
                  <c:v>54</c:v>
                </c:pt>
                <c:pt idx="78">
                  <c:v>158</c:v>
                </c:pt>
                <c:pt idx="79">
                  <c:v>232</c:v>
                </c:pt>
                <c:pt idx="80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F7-44BC-8669-161FFC3C1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01856"/>
        <c:axId val="82603392"/>
      </c:barChart>
      <c:dateAx>
        <c:axId val="82601856"/>
        <c:scaling>
          <c:orientation val="minMax"/>
          <c:min val="43897"/>
        </c:scaling>
        <c:delete val="0"/>
        <c:axPos val="b"/>
        <c:numFmt formatCode="m/d/yy" sourceLinked="1"/>
        <c:majorTickMark val="out"/>
        <c:minorTickMark val="none"/>
        <c:tickLblPos val="nextTo"/>
        <c:crossAx val="82603392"/>
        <c:crosses val="autoZero"/>
        <c:auto val="1"/>
        <c:lblOffset val="100"/>
        <c:baseTimeUnit val="days"/>
      </c:dateAx>
      <c:valAx>
        <c:axId val="8260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260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MD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Mortalitatea!$A$2:$A$37</c:f>
              <c:strCache>
                <c:ptCount val="36"/>
                <c:pt idx="0">
                  <c:v>Belgia</c:v>
                </c:pt>
                <c:pt idx="1">
                  <c:v>Regatul Unit</c:v>
                </c:pt>
                <c:pt idx="2">
                  <c:v>Spania</c:v>
                </c:pt>
                <c:pt idx="3">
                  <c:v>Italia</c:v>
                </c:pt>
                <c:pt idx="4">
                  <c:v>Suedia</c:v>
                </c:pt>
                <c:pt idx="5">
                  <c:v>Franţa</c:v>
                </c:pt>
                <c:pt idx="6">
                  <c:v>Olanda</c:v>
                </c:pt>
                <c:pt idx="7">
                  <c:v>Irlanda</c:v>
                </c:pt>
                <c:pt idx="8">
                  <c:v>Elveţia</c:v>
                </c:pt>
                <c:pt idx="9">
                  <c:v>Luxemburg</c:v>
                </c:pt>
                <c:pt idx="10">
                  <c:v>Portugalia</c:v>
                </c:pt>
                <c:pt idx="11">
                  <c:v>Germania</c:v>
                </c:pt>
                <c:pt idx="12">
                  <c:v>Danemarca</c:v>
                </c:pt>
                <c:pt idx="13">
                  <c:v>Republica Moldova</c:v>
                </c:pt>
                <c:pt idx="14">
                  <c:v>Austria</c:v>
                </c:pt>
                <c:pt idx="15">
                  <c:v>Macedonia de Nord</c:v>
                </c:pt>
                <c:pt idx="16">
                  <c:v>România</c:v>
                </c:pt>
                <c:pt idx="17">
                  <c:v>Finlanda</c:v>
                </c:pt>
                <c:pt idx="18">
                  <c:v>Ungaria</c:v>
                </c:pt>
                <c:pt idx="19">
                  <c:v>Estonia</c:v>
                </c:pt>
                <c:pt idx="20">
                  <c:v>Slovenia</c:v>
                </c:pt>
                <c:pt idx="21">
                  <c:v>Bosnia si Hertegovina</c:v>
                </c:pt>
                <c:pt idx="22">
                  <c:v>Norvegia</c:v>
                </c:pt>
                <c:pt idx="23">
                  <c:v>Rusia</c:v>
                </c:pt>
                <c:pt idx="24">
                  <c:v>Polonia</c:v>
                </c:pt>
                <c:pt idx="25">
                  <c:v>Islanda</c:v>
                </c:pt>
                <c:pt idx="26">
                  <c:v>Serbia</c:v>
                </c:pt>
                <c:pt idx="27">
                  <c:v>Belorus</c:v>
                </c:pt>
                <c:pt idx="28">
                  <c:v>Lituania</c:v>
                </c:pt>
                <c:pt idx="29">
                  <c:v>Croaţia</c:v>
                </c:pt>
                <c:pt idx="30">
                  <c:v>Bulgaria</c:v>
                </c:pt>
                <c:pt idx="31">
                  <c:v>Ucraina</c:v>
                </c:pt>
                <c:pt idx="32">
                  <c:v>Grecia</c:v>
                </c:pt>
                <c:pt idx="33">
                  <c:v>Letonia</c:v>
                </c:pt>
                <c:pt idx="34">
                  <c:v>Albania</c:v>
                </c:pt>
                <c:pt idx="35">
                  <c:v>Slovacia</c:v>
                </c:pt>
              </c:strCache>
            </c:strRef>
          </c:cat>
          <c:val>
            <c:numRef>
              <c:f>Mortalitatea!$B$2:$B$37</c:f>
              <c:numCache>
                <c:formatCode>General</c:formatCode>
                <c:ptCount val="36"/>
                <c:pt idx="0">
                  <c:v>824</c:v>
                </c:pt>
                <c:pt idx="1">
                  <c:v>585</c:v>
                </c:pt>
                <c:pt idx="2">
                  <c:v>580</c:v>
                </c:pt>
                <c:pt idx="3">
                  <c:v>556</c:v>
                </c:pt>
                <c:pt idx="4">
                  <c:v>450</c:v>
                </c:pt>
                <c:pt idx="5">
                  <c:v>445</c:v>
                </c:pt>
                <c:pt idx="6">
                  <c:v>350</c:v>
                </c:pt>
                <c:pt idx="7">
                  <c:v>336</c:v>
                </c:pt>
                <c:pt idx="8">
                  <c:v>222</c:v>
                </c:pt>
                <c:pt idx="9">
                  <c:v>176</c:v>
                </c:pt>
                <c:pt idx="10">
                  <c:v>143</c:v>
                </c:pt>
                <c:pt idx="11">
                  <c:v>104</c:v>
                </c:pt>
                <c:pt idx="12">
                  <c:v>101</c:v>
                </c:pt>
                <c:pt idx="13">
                  <c:v>90</c:v>
                </c:pt>
                <c:pt idx="14">
                  <c:v>74</c:v>
                </c:pt>
                <c:pt idx="15">
                  <c:v>71</c:v>
                </c:pt>
                <c:pt idx="16">
                  <c:v>67</c:v>
                </c:pt>
                <c:pt idx="17">
                  <c:v>58</c:v>
                </c:pt>
                <c:pt idx="18">
                  <c:v>56</c:v>
                </c:pt>
                <c:pt idx="19">
                  <c:v>52</c:v>
                </c:pt>
                <c:pt idx="20">
                  <c:v>52</c:v>
                </c:pt>
                <c:pt idx="21">
                  <c:v>48</c:v>
                </c:pt>
                <c:pt idx="22">
                  <c:v>44</c:v>
                </c:pt>
                <c:pt idx="23">
                  <c:v>37</c:v>
                </c:pt>
                <c:pt idx="24">
                  <c:v>30</c:v>
                </c:pt>
                <c:pt idx="25">
                  <c:v>29</c:v>
                </c:pt>
                <c:pt idx="26">
                  <c:v>28</c:v>
                </c:pt>
                <c:pt idx="27">
                  <c:v>27</c:v>
                </c:pt>
                <c:pt idx="28">
                  <c:v>26</c:v>
                </c:pt>
                <c:pt idx="29">
                  <c:v>25</c:v>
                </c:pt>
                <c:pt idx="30">
                  <c:v>21</c:v>
                </c:pt>
                <c:pt idx="31">
                  <c:v>17</c:v>
                </c:pt>
                <c:pt idx="32">
                  <c:v>17</c:v>
                </c:pt>
                <c:pt idx="33">
                  <c:v>13</c:v>
                </c:pt>
                <c:pt idx="34">
                  <c:v>11</c:v>
                </c:pt>
                <c:pt idx="3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F-9645-9313-9E68D438C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752016"/>
        <c:axId val="277804848"/>
      </c:barChart>
      <c:catAx>
        <c:axId val="27775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77804848"/>
        <c:crosses val="autoZero"/>
        <c:auto val="1"/>
        <c:lblAlgn val="ctr"/>
        <c:lblOffset val="100"/>
        <c:noMultiLvlLbl val="0"/>
      </c:catAx>
      <c:valAx>
        <c:axId val="27780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7775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'Rata fatalit'!$A$2:$A$37</c:f>
              <c:strCache>
                <c:ptCount val="36"/>
                <c:pt idx="0">
                  <c:v>Franţa</c:v>
                </c:pt>
                <c:pt idx="1">
                  <c:v>Belgia</c:v>
                </c:pt>
                <c:pt idx="2">
                  <c:v>Italia</c:v>
                </c:pt>
                <c:pt idx="3">
                  <c:v>Regatul Unit</c:v>
                </c:pt>
                <c:pt idx="4">
                  <c:v>Ungaria</c:v>
                </c:pt>
                <c:pt idx="5">
                  <c:v>Olanda</c:v>
                </c:pt>
                <c:pt idx="6">
                  <c:v>Suedia</c:v>
                </c:pt>
                <c:pt idx="7">
                  <c:v>Spania</c:v>
                </c:pt>
                <c:pt idx="8">
                  <c:v>Slovenia</c:v>
                </c:pt>
                <c:pt idx="9">
                  <c:v>Irlanda</c:v>
                </c:pt>
                <c:pt idx="10">
                  <c:v>România</c:v>
                </c:pt>
                <c:pt idx="11">
                  <c:v>Elveţia</c:v>
                </c:pt>
                <c:pt idx="12">
                  <c:v>Bosnia si Hertegovina</c:v>
                </c:pt>
                <c:pt idx="13">
                  <c:v>Grecia</c:v>
                </c:pt>
                <c:pt idx="14">
                  <c:v>Bulgaria</c:v>
                </c:pt>
                <c:pt idx="15">
                  <c:v>Macedonia de Nord</c:v>
                </c:pt>
                <c:pt idx="16">
                  <c:v>Danemarca</c:v>
                </c:pt>
                <c:pt idx="17">
                  <c:v>Germania</c:v>
                </c:pt>
                <c:pt idx="18">
                  <c:v>Finlanda</c:v>
                </c:pt>
                <c:pt idx="19">
                  <c:v>Croaţia</c:v>
                </c:pt>
                <c:pt idx="20">
                  <c:v>Polonia</c:v>
                </c:pt>
                <c:pt idx="21">
                  <c:v>Portugalia</c:v>
                </c:pt>
                <c:pt idx="22">
                  <c:v>Lituania</c:v>
                </c:pt>
                <c:pt idx="23">
                  <c:v>Austria</c:v>
                </c:pt>
                <c:pt idx="24">
                  <c:v>Estonia</c:v>
                </c:pt>
                <c:pt idx="25">
                  <c:v>Republica Moldova</c:v>
                </c:pt>
                <c:pt idx="26">
                  <c:v>Ucraina</c:v>
                </c:pt>
                <c:pt idx="27">
                  <c:v>Norvegia</c:v>
                </c:pt>
                <c:pt idx="28">
                  <c:v>Albania</c:v>
                </c:pt>
                <c:pt idx="29">
                  <c:v>Luxemburg</c:v>
                </c:pt>
                <c:pt idx="30">
                  <c:v>Letonia</c:v>
                </c:pt>
                <c:pt idx="31">
                  <c:v>Serbia</c:v>
                </c:pt>
                <c:pt idx="32">
                  <c:v>Slovacia</c:v>
                </c:pt>
                <c:pt idx="33">
                  <c:v>Rusia</c:v>
                </c:pt>
                <c:pt idx="34">
                  <c:v>Islanda</c:v>
                </c:pt>
                <c:pt idx="35">
                  <c:v>Belorus</c:v>
                </c:pt>
              </c:strCache>
            </c:strRef>
          </c:cat>
          <c:val>
            <c:numRef>
              <c:f>'Rata fatalit'!$B$2:$B$37</c:f>
              <c:numCache>
                <c:formatCode>0</c:formatCode>
                <c:ptCount val="36"/>
                <c:pt idx="0">
                  <c:v>19.133421678962531</c:v>
                </c:pt>
                <c:pt idx="1">
                  <c:v>16.247213572242924</c:v>
                </c:pt>
                <c:pt idx="2">
                  <c:v>14.369472621837529</c:v>
                </c:pt>
                <c:pt idx="3">
                  <c:v>14.195872162826598</c:v>
                </c:pt>
                <c:pt idx="4">
                  <c:v>13.631765300961051</c:v>
                </c:pt>
                <c:pt idx="5">
                  <c:v>12.760427761918963</c:v>
                </c:pt>
                <c:pt idx="6">
                  <c:v>11.131534445996618</c:v>
                </c:pt>
                <c:pt idx="7">
                  <c:v>9.4389122008587147</c:v>
                </c:pt>
                <c:pt idx="8">
                  <c:v>7.379823967501693</c:v>
                </c:pt>
                <c:pt idx="9">
                  <c:v>6.6066664011787664</c:v>
                </c:pt>
                <c:pt idx="10">
                  <c:v>6.5253428442256496</c:v>
                </c:pt>
                <c:pt idx="11">
                  <c:v>6.2142140846892895</c:v>
                </c:pt>
                <c:pt idx="12">
                  <c:v>6.1295296838858908</c:v>
                </c:pt>
                <c:pt idx="13">
                  <c:v>6.0946544092611505</c:v>
                </c:pt>
                <c:pt idx="14">
                  <c:v>5.6866537717601551</c:v>
                </c:pt>
                <c:pt idx="15">
                  <c:v>5.6300268096514747</c:v>
                </c:pt>
                <c:pt idx="16">
                  <c:v>4.9276098552197105</c:v>
                </c:pt>
                <c:pt idx="17">
                  <c:v>4.7161936560934894</c:v>
                </c:pt>
                <c:pt idx="18">
                  <c:v>4.6592388945159895</c:v>
                </c:pt>
                <c:pt idx="19">
                  <c:v>4.5838896306186028</c:v>
                </c:pt>
                <c:pt idx="20">
                  <c:v>4.4993152340288409</c:v>
                </c:pt>
                <c:pt idx="21">
                  <c:v>4.3313884258156703</c:v>
                </c:pt>
                <c:pt idx="22">
                  <c:v>4.2086544161232959</c:v>
                </c:pt>
                <c:pt idx="23">
                  <c:v>3.9869086581374593</c:v>
                </c:pt>
                <c:pt idx="24">
                  <c:v>3.6507936507936511</c:v>
                </c:pt>
                <c:pt idx="25" formatCode="0.0">
                  <c:v>3.4930139720558881</c:v>
                </c:pt>
                <c:pt idx="26">
                  <c:v>2.9396717956790366</c:v>
                </c:pt>
                <c:pt idx="27">
                  <c:v>2.8039585296889729</c:v>
                </c:pt>
                <c:pt idx="28">
                  <c:v>2.7568922305764412</c:v>
                </c:pt>
                <c:pt idx="29">
                  <c:v>2.7335984095427435</c:v>
                </c:pt>
                <c:pt idx="30">
                  <c:v>2.310536044362292</c:v>
                </c:pt>
                <c:pt idx="31">
                  <c:v>2.1260046668395125</c:v>
                </c:pt>
                <c:pt idx="32">
                  <c:v>1.834862385321101</c:v>
                </c:pt>
                <c:pt idx="33">
                  <c:v>1.2205627646744108</c:v>
                </c:pt>
                <c:pt idx="34">
                  <c:v>0.55370985603543743</c:v>
                </c:pt>
                <c:pt idx="35">
                  <c:v>0.55022726778451969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4-0D49-9F25-18214142B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725344"/>
        <c:axId val="277803328"/>
      </c:barChart>
      <c:catAx>
        <c:axId val="27772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77803328"/>
        <c:crosses val="autoZero"/>
        <c:auto val="1"/>
        <c:lblAlgn val="ctr"/>
        <c:lblOffset val="100"/>
        <c:noMultiLvlLbl val="0"/>
      </c:catAx>
      <c:valAx>
        <c:axId val="277803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777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M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57-954E-86EC-38B2457C8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Saptamini!$A$2:$A$13</c:f>
              <c:strCache>
                <c:ptCount val="12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</c:strCache>
            </c:strRef>
          </c:cat>
          <c:val>
            <c:numRef>
              <c:f>Saptamini!$B$2:$B$13</c:f>
              <c:numCache>
                <c:formatCode>General</c:formatCode>
                <c:ptCount val="12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57-954E-86EC-38B2457C8D06}"/>
            </c:ext>
          </c:extLst>
        </c:ser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57-954E-86EC-38B2457C8D06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57-954E-86EC-38B2457C8D06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57-954E-86EC-38B2457C8D06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57-954E-86EC-38B2457C8D06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57-954E-86EC-38B2457C8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Saptamini!$A$2:$A$13</c:f>
              <c:strCache>
                <c:ptCount val="12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</c:strCache>
            </c:strRef>
          </c:cat>
          <c:val>
            <c:numRef>
              <c:f>Saptamini!$D$2:$D$13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157-954E-86EC-38B2457C8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57-954E-86EC-38B2457C8D06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57-954E-86EC-38B2457C8D06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57-954E-86EC-38B2457C8D06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57-954E-86EC-38B2457C8D06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57-954E-86EC-38B2457C8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Saptamini!$A$2:$A$13</c:f>
              <c:strCache>
                <c:ptCount val="12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</c:strCache>
            </c:strRef>
          </c:cat>
          <c:val>
            <c:numRef>
              <c:f>Saptamini!$C$2:$C$13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157-954E-86EC-38B2457C8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14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Decese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MD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MD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Data!$A$103:$A$104</c:f>
              <c:strCache>
                <c:ptCount val="2"/>
                <c:pt idx="0">
                  <c:v>22.05-28.05</c:v>
                </c:pt>
                <c:pt idx="1">
                  <c:v>29.05-04.06</c:v>
                </c:pt>
              </c:strCache>
            </c:strRef>
          </c:cat>
          <c:val>
            <c:numRef>
              <c:f>Data!$B$103:$B$104</c:f>
              <c:numCache>
                <c:formatCode>General</c:formatCode>
                <c:ptCount val="2"/>
                <c:pt idx="0">
                  <c:v>1021</c:v>
                </c:pt>
                <c:pt idx="1">
                  <c:v>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6-144F-B024-66F5F9A30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354352"/>
        <c:axId val="716034464"/>
      </c:barChart>
      <c:catAx>
        <c:axId val="6753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716034464"/>
        <c:crosses val="autoZero"/>
        <c:auto val="1"/>
        <c:lblAlgn val="ctr"/>
        <c:lblOffset val="100"/>
        <c:noMultiLvlLbl val="0"/>
      </c:catAx>
      <c:valAx>
        <c:axId val="716034464"/>
        <c:scaling>
          <c:orientation val="minMax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67535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M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Incidentater!$A$2:$A$37</c:f>
              <c:strCache>
                <c:ptCount val="36"/>
                <c:pt idx="0">
                  <c:v>Soroca</c:v>
                </c:pt>
                <c:pt idx="1">
                  <c:v>Ștefan Vodă</c:v>
                </c:pt>
                <c:pt idx="2">
                  <c:v>Bălți</c:v>
                </c:pt>
                <c:pt idx="3">
                  <c:v>Glodeni</c:v>
                </c:pt>
                <c:pt idx="4">
                  <c:v>Chișinău</c:v>
                </c:pt>
                <c:pt idx="5">
                  <c:v>Dubăsari</c:v>
                </c:pt>
                <c:pt idx="6">
                  <c:v>U.T.A. Găgăuzia</c:v>
                </c:pt>
                <c:pt idx="7">
                  <c:v>Cahul</c:v>
                </c:pt>
                <c:pt idx="8">
                  <c:v>Taraclia</c:v>
                </c:pt>
                <c:pt idx="9">
                  <c:v>Basarabeasca</c:v>
                </c:pt>
                <c:pt idx="10">
                  <c:v>Edineț</c:v>
                </c:pt>
                <c:pt idx="11">
                  <c:v>Fălești</c:v>
                </c:pt>
                <c:pt idx="12">
                  <c:v>Căușeni</c:v>
                </c:pt>
                <c:pt idx="13">
                  <c:v>Strășeni</c:v>
                </c:pt>
                <c:pt idx="14">
                  <c:v>Sîngerei</c:v>
                </c:pt>
                <c:pt idx="15">
                  <c:v>Transnistria</c:v>
                </c:pt>
                <c:pt idx="16">
                  <c:v>Ialoveni</c:v>
                </c:pt>
                <c:pt idx="17">
                  <c:v>Orhei</c:v>
                </c:pt>
                <c:pt idx="18">
                  <c:v>Criuleni</c:v>
                </c:pt>
                <c:pt idx="19">
                  <c:v>Ocnița</c:v>
                </c:pt>
                <c:pt idx="20">
                  <c:v>Rîșcani</c:v>
                </c:pt>
                <c:pt idx="21">
                  <c:v>Rezina</c:v>
                </c:pt>
                <c:pt idx="22">
                  <c:v>Călărași</c:v>
                </c:pt>
                <c:pt idx="23">
                  <c:v>Florești</c:v>
                </c:pt>
                <c:pt idx="24">
                  <c:v>Dondușeni</c:v>
                </c:pt>
                <c:pt idx="25">
                  <c:v>Anenii Noi</c:v>
                </c:pt>
                <c:pt idx="26">
                  <c:v>Hîncești</c:v>
                </c:pt>
                <c:pt idx="27">
                  <c:v>Cimișlia</c:v>
                </c:pt>
                <c:pt idx="28">
                  <c:v>Drochia</c:v>
                </c:pt>
                <c:pt idx="29">
                  <c:v>Telenești</c:v>
                </c:pt>
                <c:pt idx="30">
                  <c:v>Cantemir</c:v>
                </c:pt>
                <c:pt idx="31">
                  <c:v>Ungheni</c:v>
                </c:pt>
                <c:pt idx="32">
                  <c:v>Nisporeni</c:v>
                </c:pt>
                <c:pt idx="33">
                  <c:v>Briceni</c:v>
                </c:pt>
                <c:pt idx="34">
                  <c:v>Leova</c:v>
                </c:pt>
                <c:pt idx="35">
                  <c:v>Șoldănești</c:v>
                </c:pt>
              </c:strCache>
            </c:strRef>
          </c:cat>
          <c:val>
            <c:numRef>
              <c:f>Incidentater!$B$2:$B$37</c:f>
              <c:numCache>
                <c:formatCode>0</c:formatCode>
                <c:ptCount val="36"/>
                <c:pt idx="0">
                  <c:v>628.4124858349644</c:v>
                </c:pt>
                <c:pt idx="1">
                  <c:v>501.03106070369898</c:v>
                </c:pt>
                <c:pt idx="2">
                  <c:v>447.99281649862871</c:v>
                </c:pt>
                <c:pt idx="3">
                  <c:v>436.59610961680897</c:v>
                </c:pt>
                <c:pt idx="4">
                  <c:v>432.68621499134025</c:v>
                </c:pt>
                <c:pt idx="5">
                  <c:v>416.79477981620033</c:v>
                </c:pt>
                <c:pt idx="6">
                  <c:v>412.53205485561381</c:v>
                </c:pt>
                <c:pt idx="7">
                  <c:v>401.61786487410274</c:v>
                </c:pt>
                <c:pt idx="8">
                  <c:v>331.93243568809055</c:v>
                </c:pt>
                <c:pt idx="9">
                  <c:v>325.91691291500086</c:v>
                </c:pt>
                <c:pt idx="10">
                  <c:v>322.89941404890811</c:v>
                </c:pt>
                <c:pt idx="11">
                  <c:v>263.23187405760433</c:v>
                </c:pt>
                <c:pt idx="12">
                  <c:v>259.90022787460742</c:v>
                </c:pt>
                <c:pt idx="13">
                  <c:v>244.33020864832173</c:v>
                </c:pt>
                <c:pt idx="14">
                  <c:v>239.30638735059011</c:v>
                </c:pt>
                <c:pt idx="15">
                  <c:v>216.84210526315789</c:v>
                </c:pt>
                <c:pt idx="16">
                  <c:v>209.33078558086609</c:v>
                </c:pt>
                <c:pt idx="17">
                  <c:v>208.86287954917145</c:v>
                </c:pt>
                <c:pt idx="18">
                  <c:v>178.3489978484883</c:v>
                </c:pt>
                <c:pt idx="19">
                  <c:v>162.36162361623616</c:v>
                </c:pt>
                <c:pt idx="20">
                  <c:v>148.58339242900078</c:v>
                </c:pt>
                <c:pt idx="21">
                  <c:v>101.20981029044863</c:v>
                </c:pt>
                <c:pt idx="22">
                  <c:v>93.16625518237295</c:v>
                </c:pt>
                <c:pt idx="23">
                  <c:v>82.399257098761396</c:v>
                </c:pt>
                <c:pt idx="24">
                  <c:v>81.889264581572277</c:v>
                </c:pt>
                <c:pt idx="25">
                  <c:v>78.48498658159906</c:v>
                </c:pt>
                <c:pt idx="26">
                  <c:v>73.229014106220603</c:v>
                </c:pt>
                <c:pt idx="27">
                  <c:v>64.910038743179385</c:v>
                </c:pt>
                <c:pt idx="28">
                  <c:v>64.478863022715359</c:v>
                </c:pt>
                <c:pt idx="29">
                  <c:v>63.783854507392391</c:v>
                </c:pt>
                <c:pt idx="30">
                  <c:v>63.32150052767917</c:v>
                </c:pt>
                <c:pt idx="31">
                  <c:v>56.399905010686304</c:v>
                </c:pt>
                <c:pt idx="32">
                  <c:v>43.270497046318241</c:v>
                </c:pt>
                <c:pt idx="33">
                  <c:v>28.559596738494051</c:v>
                </c:pt>
                <c:pt idx="34">
                  <c:v>15.659254619480114</c:v>
                </c:pt>
                <c:pt idx="35">
                  <c:v>10.886427346705494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9-A649-85E0-DE1928206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071568"/>
        <c:axId val="277580336"/>
      </c:barChart>
      <c:catAx>
        <c:axId val="28407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77580336"/>
        <c:crosses val="autoZero"/>
        <c:auto val="1"/>
        <c:lblAlgn val="ctr"/>
        <c:lblOffset val="100"/>
        <c:noMultiLvlLbl val="0"/>
      </c:catAx>
      <c:valAx>
        <c:axId val="27758033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8407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MD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'Incidenta 7 zile'!$A$2:$A$37</c:f>
              <c:strCache>
                <c:ptCount val="36"/>
                <c:pt idx="0">
                  <c:v>Bălți</c:v>
                </c:pt>
                <c:pt idx="1">
                  <c:v>Taraclia</c:v>
                </c:pt>
                <c:pt idx="2">
                  <c:v>U.T.A. Găgăuzia</c:v>
                </c:pt>
                <c:pt idx="3">
                  <c:v>Chișinău</c:v>
                </c:pt>
                <c:pt idx="4">
                  <c:v>Cahul</c:v>
                </c:pt>
                <c:pt idx="5">
                  <c:v>Rîșcani</c:v>
                </c:pt>
                <c:pt idx="6">
                  <c:v>Sîngerei</c:v>
                </c:pt>
                <c:pt idx="7">
                  <c:v>Strășeni</c:v>
                </c:pt>
                <c:pt idx="8">
                  <c:v>Glodeni</c:v>
                </c:pt>
                <c:pt idx="9">
                  <c:v>Basarabeasca</c:v>
                </c:pt>
                <c:pt idx="10">
                  <c:v>Fălești</c:v>
                </c:pt>
                <c:pt idx="11">
                  <c:v>Ialoveni</c:v>
                </c:pt>
                <c:pt idx="12">
                  <c:v>Orhei</c:v>
                </c:pt>
                <c:pt idx="13">
                  <c:v>Ocnița</c:v>
                </c:pt>
                <c:pt idx="14">
                  <c:v>Căușeni</c:v>
                </c:pt>
                <c:pt idx="15">
                  <c:v>Criuleni</c:v>
                </c:pt>
                <c:pt idx="16">
                  <c:v>Cimișlia</c:v>
                </c:pt>
                <c:pt idx="17">
                  <c:v>Soroca</c:v>
                </c:pt>
                <c:pt idx="18">
                  <c:v>Ștefan Vodă</c:v>
                </c:pt>
                <c:pt idx="19">
                  <c:v>Călărași</c:v>
                </c:pt>
                <c:pt idx="20">
                  <c:v>Cantemir</c:v>
                </c:pt>
                <c:pt idx="21">
                  <c:v>Transnistria</c:v>
                </c:pt>
                <c:pt idx="22">
                  <c:v>Telenești</c:v>
                </c:pt>
                <c:pt idx="23">
                  <c:v>Florești</c:v>
                </c:pt>
                <c:pt idx="24">
                  <c:v>Anenii Noi</c:v>
                </c:pt>
                <c:pt idx="25">
                  <c:v>Edineț</c:v>
                </c:pt>
                <c:pt idx="26">
                  <c:v>Drochia</c:v>
                </c:pt>
                <c:pt idx="27">
                  <c:v>Dondușeni</c:v>
                </c:pt>
                <c:pt idx="28">
                  <c:v>Briceni</c:v>
                </c:pt>
                <c:pt idx="29">
                  <c:v>Dubăsari</c:v>
                </c:pt>
                <c:pt idx="30">
                  <c:v>Leova</c:v>
                </c:pt>
                <c:pt idx="31">
                  <c:v>Rezina</c:v>
                </c:pt>
                <c:pt idx="32">
                  <c:v>Ungheni</c:v>
                </c:pt>
                <c:pt idx="33">
                  <c:v>Nisporeni</c:v>
                </c:pt>
                <c:pt idx="34">
                  <c:v>Hîncești</c:v>
                </c:pt>
                <c:pt idx="35">
                  <c:v>Șoldănești</c:v>
                </c:pt>
              </c:strCache>
            </c:strRef>
          </c:cat>
          <c:val>
            <c:numRef>
              <c:f>'Incidenta 7 zile'!$B$2:$B$37</c:f>
              <c:numCache>
                <c:formatCode>0.0</c:formatCode>
                <c:ptCount val="36"/>
                <c:pt idx="0">
                  <c:v>133.714631503948</c:v>
                </c:pt>
                <c:pt idx="1">
                  <c:v>115.10560269828947</c:v>
                </c:pt>
                <c:pt idx="2">
                  <c:v>107.77864496227748</c:v>
                </c:pt>
                <c:pt idx="3">
                  <c:v>69.700499067642667</c:v>
                </c:pt>
                <c:pt idx="4">
                  <c:v>66.461585203752222</c:v>
                </c:pt>
                <c:pt idx="5">
                  <c:v>65.849458008307167</c:v>
                </c:pt>
                <c:pt idx="6">
                  <c:v>63.8985641616759</c:v>
                </c:pt>
                <c:pt idx="7">
                  <c:v>41.124886604172964</c:v>
                </c:pt>
                <c:pt idx="8">
                  <c:v>40.930885276575836</c:v>
                </c:pt>
                <c:pt idx="9">
                  <c:v>39.110029549800103</c:v>
                </c:pt>
                <c:pt idx="10">
                  <c:v>34.501265046385029</c:v>
                </c:pt>
                <c:pt idx="11">
                  <c:v>34.351718659424179</c:v>
                </c:pt>
                <c:pt idx="12">
                  <c:v>30.541270122756202</c:v>
                </c:pt>
                <c:pt idx="13">
                  <c:v>25.303110173958885</c:v>
                </c:pt>
                <c:pt idx="14">
                  <c:v>24.635092689536243</c:v>
                </c:pt>
                <c:pt idx="15">
                  <c:v>24.062960027176988</c:v>
                </c:pt>
                <c:pt idx="16">
                  <c:v>16.227509685794846</c:v>
                </c:pt>
                <c:pt idx="17">
                  <c:v>15.452766045122077</c:v>
                </c:pt>
                <c:pt idx="18">
                  <c:v>14.499291145766207</c:v>
                </c:pt>
                <c:pt idx="19">
                  <c:v>12.422167357649725</c:v>
                </c:pt>
                <c:pt idx="20">
                  <c:v>11.513000095941667</c:v>
                </c:pt>
                <c:pt idx="21">
                  <c:v>10.736842105263158</c:v>
                </c:pt>
                <c:pt idx="22">
                  <c:v>9.8129006934449823</c:v>
                </c:pt>
                <c:pt idx="23">
                  <c:v>9.1554730109734894</c:v>
                </c:pt>
                <c:pt idx="24">
                  <c:v>8.8612081624386043</c:v>
                </c:pt>
                <c:pt idx="25">
                  <c:v>8.3508469150579678</c:v>
                </c:pt>
                <c:pt idx="26">
                  <c:v>8.0598578778394199</c:v>
                </c:pt>
                <c:pt idx="27">
                  <c:v>7.924767540152156</c:v>
                </c:pt>
                <c:pt idx="28">
                  <c:v>7.1398991846235127</c:v>
                </c:pt>
                <c:pt idx="29">
                  <c:v>6.8327013084623012</c:v>
                </c:pt>
                <c:pt idx="30">
                  <c:v>4.4740727484228895</c:v>
                </c:pt>
                <c:pt idx="31">
                  <c:v>2.3537165183825257</c:v>
                </c:pt>
                <c:pt idx="32">
                  <c:v>1.9789440354626773</c:v>
                </c:pt>
                <c:pt idx="33">
                  <c:v>1.8813259585355757</c:v>
                </c:pt>
                <c:pt idx="34">
                  <c:v>0.96353965929237639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8-1446-86C4-BF2C4A36B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541264"/>
        <c:axId val="287387920"/>
      </c:barChart>
      <c:catAx>
        <c:axId val="28754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87387920"/>
        <c:crosses val="autoZero"/>
        <c:auto val="1"/>
        <c:lblAlgn val="ctr"/>
        <c:lblOffset val="100"/>
        <c:noMultiLvlLbl val="0"/>
      </c:catAx>
      <c:valAx>
        <c:axId val="28738792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28754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MD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rgbClr val="1D46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1.2314177945418238E-2</c:v>
                </c:pt>
                <c:pt idx="1">
                  <c:v>1.9303305968493455E-2</c:v>
                </c:pt>
                <c:pt idx="2">
                  <c:v>5.890836476591968E-2</c:v>
                </c:pt>
                <c:pt idx="3">
                  <c:v>8.9527401819392061E-2</c:v>
                </c:pt>
                <c:pt idx="4">
                  <c:v>0.10994009318837364</c:v>
                </c:pt>
                <c:pt idx="5">
                  <c:v>0.14599511870423784</c:v>
                </c:pt>
                <c:pt idx="6">
                  <c:v>0.10206345684490792</c:v>
                </c:pt>
                <c:pt idx="7">
                  <c:v>4.9811404481917017E-2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1.7306412247614821E-2</c:v>
                </c:pt>
                <c:pt idx="1">
                  <c:v>2.0079875748835144E-2</c:v>
                </c:pt>
                <c:pt idx="2">
                  <c:v>4.4819170179720431E-2</c:v>
                </c:pt>
                <c:pt idx="3">
                  <c:v>6.8560017750166402E-2</c:v>
                </c:pt>
                <c:pt idx="4">
                  <c:v>6.8227202130019968E-2</c:v>
                </c:pt>
                <c:pt idx="5">
                  <c:v>8.0763257155535839E-2</c:v>
                </c:pt>
                <c:pt idx="6">
                  <c:v>7.588196139338807E-2</c:v>
                </c:pt>
                <c:pt idx="7">
                  <c:v>3.649877967605946E-2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6.4724919093851136E-3</c:v>
                </c:pt>
                <c:pt idx="3">
                  <c:v>9.7087378640776691E-3</c:v>
                </c:pt>
                <c:pt idx="4">
                  <c:v>2.9126213592233011E-2</c:v>
                </c:pt>
                <c:pt idx="5">
                  <c:v>5.8252427184466021E-2</c:v>
                </c:pt>
                <c:pt idx="6">
                  <c:v>0.17152103559870549</c:v>
                </c:pt>
                <c:pt idx="7">
                  <c:v>0.22653721682847897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E24C-B3A1-1A21E05BBE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E24C-B3A1-1A21E05BB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M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3.2362459546925568E-3</c:v>
                </c:pt>
                <c:pt idx="3">
                  <c:v>6.4724919093851136E-3</c:v>
                </c:pt>
                <c:pt idx="4">
                  <c:v>2.2653721682847898E-2</c:v>
                </c:pt>
                <c:pt idx="5">
                  <c:v>7.1197411003236247E-2</c:v>
                </c:pt>
                <c:pt idx="6">
                  <c:v>0.19741100323624594</c:v>
                </c:pt>
                <c:pt idx="7">
                  <c:v>0.19741100323624594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MD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M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M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0.84486</cdr:x>
      <cdr:y>0.19907</cdr:y>
    </cdr:from>
    <cdr:to>
      <cdr:x>0.97383</cdr:x>
      <cdr:y>0.31944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CFE5A1-5400-AD4C-810E-F4689422B3F7}"/>
            </a:ext>
          </a:extLst>
        </cdr:cNvPr>
        <cdr:cNvSpPr txBox="1"/>
      </cdr:nvSpPr>
      <cdr:spPr>
        <a:xfrm xmlns:a="http://schemas.openxmlformats.org/drawingml/2006/main">
          <a:off x="5740400" y="546100"/>
          <a:ext cx="8763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0.94071</cdr:x>
      <cdr:y>0.47409</cdr:y>
    </cdr:from>
    <cdr:to>
      <cdr:x>1</cdr:x>
      <cdr:y>0.55305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A2ABCDE-762E-3643-90E3-709F44CC93C1}"/>
            </a:ext>
          </a:extLst>
        </cdr:cNvPr>
        <cdr:cNvSpPr txBox="1"/>
      </cdr:nvSpPr>
      <cdr:spPr>
        <a:xfrm xmlns:a="http://schemas.openxmlformats.org/drawingml/2006/main">
          <a:off x="10478104" y="2006952"/>
          <a:ext cx="660393" cy="334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/>
            <a:t>R0 ↓</a:t>
          </a:r>
        </a:p>
      </cdr:txBody>
    </cdr:sp>
  </cdr:relSizeAnchor>
  <cdr:relSizeAnchor xmlns:cdr="http://schemas.openxmlformats.org/drawingml/2006/chartDrawing">
    <cdr:from>
      <cdr:x>0.93738</cdr:x>
      <cdr:y>0.12375</cdr:y>
    </cdr:from>
    <cdr:to>
      <cdr:x>1</cdr:x>
      <cdr:y>0.17989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7C1A5E4-E6FA-D845-8E1C-17A94C3EEA9A}"/>
            </a:ext>
          </a:extLst>
        </cdr:cNvPr>
        <cdr:cNvSpPr txBox="1"/>
      </cdr:nvSpPr>
      <cdr:spPr>
        <a:xfrm xmlns:a="http://schemas.openxmlformats.org/drawingml/2006/main">
          <a:off x="20882009" y="955672"/>
          <a:ext cx="1394985" cy="433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b="1" dirty="0"/>
            <a:t>R0 →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0.00143</cdr:x>
      <cdr:y>0.37587</cdr:y>
    </cdr:from>
    <cdr:to>
      <cdr:x>0.00143</cdr:x>
      <cdr:y>1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463906B8-895E-0D42-8E9F-97F7EB175DF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4052" y="4153417"/>
          <a:ext cx="0" cy="689661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0.00297</cdr:x>
      <cdr:y>0.50591</cdr:y>
    </cdr:from>
    <cdr:to>
      <cdr:x>0.09882</cdr:x>
      <cdr:y>0.58087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9BDA1A9-99ED-3F4F-9FD9-E19A23D98C4F}"/>
            </a:ext>
          </a:extLst>
        </cdr:cNvPr>
        <cdr:cNvSpPr txBox="1"/>
      </cdr:nvSpPr>
      <cdr:spPr>
        <a:xfrm xmlns:a="http://schemas.openxmlformats.org/drawingml/2006/main">
          <a:off x="70666" y="5590330"/>
          <a:ext cx="2284326" cy="828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ro-RO" sz="2400" b="0" i="0" kern="1200" dirty="0">
              <a:solidFill>
                <a:schemeClr val="tx1"/>
              </a:solidFill>
              <a:latin typeface="Helvetica" pitchFamily="2" charset="0"/>
              <a:ea typeface="+mn-ea"/>
              <a:cs typeface="Arial Narrow" panose="020B0604020202020204" pitchFamily="34" charset="0"/>
            </a:rPr>
            <a:t>Inițierea testării </a:t>
          </a:r>
        </a:p>
        <a:p xmlns:a="http://schemas.openxmlformats.org/drawingml/2006/main">
          <a:pPr marL="0" indent="0" algn="ctr" defTabSz="914400" rtl="0" eaLnBrk="1" latinLnBrk="0" hangingPunct="1"/>
          <a:r>
            <a:rPr lang="ro-RO" sz="2400" b="0" i="0" kern="1200" dirty="0">
              <a:solidFill>
                <a:schemeClr val="tx1"/>
              </a:solidFill>
              <a:latin typeface="Helvetica" pitchFamily="2" charset="0"/>
              <a:ea typeface="+mn-ea"/>
              <a:cs typeface="Arial Narrow" panose="020B0604020202020204" pitchFamily="34" charset="0"/>
            </a:rPr>
            <a:t>COVID 19</a:t>
          </a:r>
        </a:p>
      </cdr:txBody>
    </cdr:sp>
  </cdr:relSizeAnchor>
  <cdr:relSizeAnchor xmlns:cdr="http://schemas.openxmlformats.org/drawingml/2006/chartDrawing">
    <cdr:from>
      <cdr:x>0</cdr:x>
      <cdr:y>0.29312</cdr:y>
    </cdr:from>
    <cdr:to>
      <cdr:x>0.08124</cdr:x>
      <cdr:y>0.35581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F6D6F0FB-4969-D24B-9280-EF7756C4310E}"/>
            </a:ext>
          </a:extLst>
        </cdr:cNvPr>
        <cdr:cNvSpPr txBox="1"/>
      </cdr:nvSpPr>
      <cdr:spPr>
        <a:xfrm xmlns:a="http://schemas.openxmlformats.org/drawingml/2006/main">
          <a:off x="-241160" y="3239017"/>
          <a:ext cx="1935983" cy="692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sz="2400" b="0" dirty="0" err="1"/>
            <a:t>CNESP</a:t>
          </a:r>
          <a:r>
            <a:rPr lang="ro-RO" sz="2400" b="0" baseline="0" dirty="0"/>
            <a:t> nr. 2 Cod Galben</a:t>
          </a:r>
          <a:endParaRPr lang="ro-RO" sz="2400" b="0" dirty="0"/>
        </a:p>
      </cdr:txBody>
    </cdr:sp>
  </cdr:relSizeAnchor>
  <cdr:relSizeAnchor xmlns:cdr="http://schemas.openxmlformats.org/drawingml/2006/chartDrawing">
    <cdr:from>
      <cdr:x>0.0565</cdr:x>
      <cdr:y>0.65117</cdr:y>
    </cdr:from>
    <cdr:to>
      <cdr:x>0.14793</cdr:x>
      <cdr:y>0.73052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867D8AC2-3607-CC42-AAC7-53BB037F137B}"/>
            </a:ext>
          </a:extLst>
        </cdr:cNvPr>
        <cdr:cNvSpPr txBox="1"/>
      </cdr:nvSpPr>
      <cdr:spPr>
        <a:xfrm xmlns:a="http://schemas.openxmlformats.org/drawingml/2006/main">
          <a:off x="1346482" y="7195466"/>
          <a:ext cx="2178816" cy="87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sz="2400" b="0" dirty="0"/>
            <a:t>Primul</a:t>
          </a:r>
          <a:r>
            <a:rPr lang="ro-RO" sz="2400" b="0" baseline="0" dirty="0"/>
            <a:t> caz de import înregistrat</a:t>
          </a:r>
        </a:p>
        <a:p xmlns:a="http://schemas.openxmlformats.org/drawingml/2006/main">
          <a:pPr algn="ctr"/>
          <a:r>
            <a:rPr lang="ro-RO" sz="2400" b="0" baseline="0" dirty="0"/>
            <a:t>08.03.2020</a:t>
          </a:r>
          <a:endParaRPr lang="ro-RO" sz="2400" b="0" dirty="0"/>
        </a:p>
      </cdr:txBody>
    </cdr:sp>
  </cdr:relSizeAnchor>
  <cdr:relSizeAnchor xmlns:cdr="http://schemas.openxmlformats.org/drawingml/2006/chartDrawing">
    <cdr:from>
      <cdr:x>0.15247</cdr:x>
      <cdr:y>0.37587</cdr:y>
    </cdr:from>
    <cdr:to>
      <cdr:x>0.15247</cdr:x>
      <cdr:y>0.8645</cdr:y>
    </cdr:to>
    <cdr:cxnSp macro="">
      <cdr:nvCxnSpPr>
        <cdr:cNvPr id="24" name="Straight Arrow Connector 23">
          <a:extLst xmlns:a="http://schemas.openxmlformats.org/drawingml/2006/main">
            <a:ext uri="{FF2B5EF4-FFF2-40B4-BE49-F238E27FC236}">
              <a16:creationId xmlns:a16="http://schemas.microsoft.com/office/drawing/2014/main" id="{43C1DF78-6DBA-D044-87CD-E3C82BC331A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633595" y="4153417"/>
          <a:ext cx="0" cy="539931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0.07887</cdr:x>
      <cdr:y>0.28626</cdr:y>
    </cdr:from>
    <cdr:to>
      <cdr:x>0.17625</cdr:x>
      <cdr:y>0.35617</cdr:y>
    </cdr:to>
    <cdr:sp macro="" textlink="">
      <cdr:nvSpPr>
        <cdr:cNvPr id="30" name="TextBox 1">
          <a:extLst xmlns:a="http://schemas.openxmlformats.org/drawingml/2006/main">
            <a:ext uri="{FF2B5EF4-FFF2-40B4-BE49-F238E27FC236}">
              <a16:creationId xmlns:a16="http://schemas.microsoft.com/office/drawing/2014/main" id="{9BE4FE16-58EE-B945-8323-5A7923218928}"/>
            </a:ext>
          </a:extLst>
        </cdr:cNvPr>
        <cdr:cNvSpPr txBox="1"/>
      </cdr:nvSpPr>
      <cdr:spPr>
        <a:xfrm xmlns:a="http://schemas.openxmlformats.org/drawingml/2006/main">
          <a:off x="1879600" y="3163218"/>
          <a:ext cx="2320611" cy="7724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sz="2400" b="0" dirty="0"/>
            <a:t>CNESP</a:t>
          </a:r>
          <a:r>
            <a:rPr lang="ro-RO" sz="2400" b="0" baseline="0" dirty="0"/>
            <a:t> nr. 3 </a:t>
          </a:r>
        </a:p>
        <a:p xmlns:a="http://schemas.openxmlformats.org/drawingml/2006/main">
          <a:pPr algn="ctr"/>
          <a:r>
            <a:rPr lang="ro-RO" sz="2400" b="0" baseline="0" dirty="0"/>
            <a:t>Cod </a:t>
          </a:r>
          <a:r>
            <a:rPr lang="ro-RO" sz="2400" dirty="0"/>
            <a:t>Portocaliu</a:t>
          </a:r>
          <a:endParaRPr lang="ro-RO" sz="2400" b="0" dirty="0"/>
        </a:p>
      </cdr:txBody>
    </cdr:sp>
  </cdr:relSizeAnchor>
  <cdr:relSizeAnchor xmlns:cdr="http://schemas.openxmlformats.org/drawingml/2006/chartDrawing">
    <cdr:from>
      <cdr:x>0.37906</cdr:x>
      <cdr:y>0.59654</cdr:y>
    </cdr:from>
    <cdr:to>
      <cdr:x>0.37906</cdr:x>
      <cdr:y>0.83297</cdr:y>
    </cdr:to>
    <cdr:cxnSp macro="">
      <cdr:nvCxnSpPr>
        <cdr:cNvPr id="31" name="Straight Arrow Connector 30">
          <a:extLst xmlns:a="http://schemas.openxmlformats.org/drawingml/2006/main">
            <a:ext uri="{FF2B5EF4-FFF2-40B4-BE49-F238E27FC236}">
              <a16:creationId xmlns:a16="http://schemas.microsoft.com/office/drawing/2014/main" id="{10791A71-2EB0-D94E-97A8-C96CDE1AC00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033467" y="6591817"/>
          <a:ext cx="0" cy="261257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0.16749</cdr:x>
      <cdr:y>0.29777</cdr:y>
    </cdr:from>
    <cdr:to>
      <cdr:x>0.28314</cdr:x>
      <cdr:y>0.37556</cdr:y>
    </cdr:to>
    <cdr:sp macro="" textlink="">
      <cdr:nvSpPr>
        <cdr:cNvPr id="36" name="TextBox 1">
          <a:extLst xmlns:a="http://schemas.openxmlformats.org/drawingml/2006/main">
            <a:ext uri="{FF2B5EF4-FFF2-40B4-BE49-F238E27FC236}">
              <a16:creationId xmlns:a16="http://schemas.microsoft.com/office/drawing/2014/main" id="{82F94303-E03E-A144-A8BA-8E6BDC24C10B}"/>
            </a:ext>
          </a:extLst>
        </cdr:cNvPr>
        <cdr:cNvSpPr txBox="1"/>
      </cdr:nvSpPr>
      <cdr:spPr>
        <a:xfrm xmlns:a="http://schemas.openxmlformats.org/drawingml/2006/main">
          <a:off x="3991429" y="3290387"/>
          <a:ext cx="2756040" cy="859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o-RO" sz="2400" b="0" dirty="0"/>
            <a:t>CNESP</a:t>
          </a:r>
          <a:r>
            <a:rPr lang="ro-RO" sz="2400" b="0" baseline="0" dirty="0"/>
            <a:t> nr. 7</a:t>
          </a:r>
        </a:p>
        <a:p xmlns:a="http://schemas.openxmlformats.org/drawingml/2006/main">
          <a:pPr algn="ctr"/>
          <a:r>
            <a:rPr lang="ro-RO" sz="2400" b="0" baseline="0" dirty="0"/>
            <a:t> Cod </a:t>
          </a:r>
          <a:r>
            <a:rPr lang="ro-RO" sz="2400" dirty="0"/>
            <a:t>Roșu</a:t>
          </a:r>
        </a:p>
        <a:p xmlns:a="http://schemas.openxmlformats.org/drawingml/2006/main">
          <a:pPr algn="ctr"/>
          <a:endParaRPr lang="ro-RO" sz="2400" b="0" dirty="0"/>
        </a:p>
        <a:p xmlns:a="http://schemas.openxmlformats.org/drawingml/2006/main">
          <a:pPr algn="ctr"/>
          <a:endParaRPr lang="ro-RO" sz="2400" b="0" dirty="0"/>
        </a:p>
      </cdr:txBody>
    </cdr:sp>
  </cdr:relSizeAnchor>
  <cdr:relSizeAnchor xmlns:cdr="http://schemas.openxmlformats.org/drawingml/2006/chartDrawing">
    <cdr:from>
      <cdr:x>0.17571</cdr:x>
      <cdr:y>0.20643</cdr:y>
    </cdr:from>
    <cdr:to>
      <cdr:x>0.17571</cdr:x>
      <cdr:y>0.8645</cdr:y>
    </cdr:to>
    <cdr:cxnSp macro="">
      <cdr:nvCxnSpPr>
        <cdr:cNvPr id="37" name="Straight Arrow Connector 36">
          <a:extLst xmlns:a="http://schemas.openxmlformats.org/drawingml/2006/main">
            <a:ext uri="{FF2B5EF4-FFF2-40B4-BE49-F238E27FC236}">
              <a16:creationId xmlns:a16="http://schemas.microsoft.com/office/drawing/2014/main" id="{E2324156-5A94-BC41-83F2-C1EE487EB09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187371" y="2281074"/>
          <a:ext cx="0" cy="727165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0.11968</cdr:x>
      <cdr:y>0.44483</cdr:y>
    </cdr:from>
    <cdr:to>
      <cdr:x>0.2201</cdr:x>
      <cdr:y>0.52955</cdr:y>
    </cdr:to>
    <cdr:sp macro="" textlink="">
      <cdr:nvSpPr>
        <cdr:cNvPr id="40" name="TextBox 1">
          <a:extLst xmlns:a="http://schemas.openxmlformats.org/drawingml/2006/main">
            <a:ext uri="{FF2B5EF4-FFF2-40B4-BE49-F238E27FC236}">
              <a16:creationId xmlns:a16="http://schemas.microsoft.com/office/drawing/2014/main" id="{B20A3F92-3C4C-A648-81F4-60E49D75C5B7}"/>
            </a:ext>
          </a:extLst>
        </cdr:cNvPr>
        <cdr:cNvSpPr txBox="1"/>
      </cdr:nvSpPr>
      <cdr:spPr>
        <a:xfrm xmlns:a="http://schemas.openxmlformats.org/drawingml/2006/main">
          <a:off x="2852057" y="4915417"/>
          <a:ext cx="2393183" cy="9361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o-RO" sz="2400" b="0" baseline="0" dirty="0"/>
        </a:p>
      </cdr:txBody>
    </cdr:sp>
  </cdr:relSizeAnchor>
  <cdr:relSizeAnchor xmlns:cdr="http://schemas.openxmlformats.org/drawingml/2006/chartDrawing">
    <cdr:from>
      <cdr:x>0.25906</cdr:x>
      <cdr:y>0.73052</cdr:y>
    </cdr:from>
    <cdr:to>
      <cdr:x>0.25906</cdr:x>
      <cdr:y>0.8645</cdr:y>
    </cdr:to>
    <cdr:cxnSp macro="">
      <cdr:nvCxnSpPr>
        <cdr:cNvPr id="53" name="Straight Arrow Connector 52">
          <a:extLst xmlns:a="http://schemas.openxmlformats.org/drawingml/2006/main">
            <a:ext uri="{FF2B5EF4-FFF2-40B4-BE49-F238E27FC236}">
              <a16:creationId xmlns:a16="http://schemas.microsoft.com/office/drawing/2014/main" id="{BD3D81FB-14B6-1845-9771-76655A9DC29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173578" y="8072274"/>
          <a:ext cx="0" cy="148045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0.34676</cdr:x>
      <cdr:y>0.35795</cdr:y>
    </cdr:from>
    <cdr:to>
      <cdr:x>0.34676</cdr:x>
      <cdr:y>0.83691</cdr:y>
    </cdr:to>
    <cdr:cxnSp macro="">
      <cdr:nvCxnSpPr>
        <cdr:cNvPr id="55" name="Straight Arrow Connector 54">
          <a:extLst xmlns:a="http://schemas.openxmlformats.org/drawingml/2006/main">
            <a:ext uri="{FF2B5EF4-FFF2-40B4-BE49-F238E27FC236}">
              <a16:creationId xmlns:a16="http://schemas.microsoft.com/office/drawing/2014/main" id="{B91206D1-3D70-6347-8CDC-E12F8B67FEC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263627" y="3955356"/>
          <a:ext cx="0" cy="529257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0.2152</cdr:x>
      <cdr:y>0.5046</cdr:y>
    </cdr:from>
    <cdr:to>
      <cdr:x>0.2152</cdr:x>
      <cdr:y>0.8691</cdr:y>
    </cdr:to>
    <cdr:cxnSp macro="">
      <cdr:nvCxnSpPr>
        <cdr:cNvPr id="58" name="Straight Arrow Connector 57">
          <a:extLst xmlns:a="http://schemas.openxmlformats.org/drawingml/2006/main">
            <a:ext uri="{FF2B5EF4-FFF2-40B4-BE49-F238E27FC236}">
              <a16:creationId xmlns:a16="http://schemas.microsoft.com/office/drawing/2014/main" id="{E0761539-D66E-1843-8812-594D9454989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128550" y="5575816"/>
          <a:ext cx="0" cy="402771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0.5</cdr:x>
      <cdr:y>0.35795</cdr:y>
    </cdr:from>
    <cdr:to>
      <cdr:x>0.5</cdr:x>
      <cdr:y>0.76831</cdr:y>
    </cdr:to>
    <cdr:cxnSp macro="">
      <cdr:nvCxnSpPr>
        <cdr:cNvPr id="62" name="Straight Arrow Connector 61">
          <a:extLst xmlns:a="http://schemas.openxmlformats.org/drawingml/2006/main">
            <a:ext uri="{FF2B5EF4-FFF2-40B4-BE49-F238E27FC236}">
              <a16:creationId xmlns:a16="http://schemas.microsoft.com/office/drawing/2014/main" id="{84B59A60-0E86-7F41-8FD5-757594F26E7E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915507" y="3955356"/>
          <a:ext cx="1" cy="45345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0.44575</cdr:x>
      <cdr:y>0.09457</cdr:y>
    </cdr:from>
    <cdr:to>
      <cdr:x>0.60556</cdr:x>
      <cdr:y>0.30347</cdr:y>
    </cdr:to>
    <cdr:sp macro="" textlink="">
      <cdr:nvSpPr>
        <cdr:cNvPr id="65" name="Rectangle 64">
          <a:extLst xmlns:a="http://schemas.openxmlformats.org/drawingml/2006/main">
            <a:ext uri="{FF2B5EF4-FFF2-40B4-BE49-F238E27FC236}">
              <a16:creationId xmlns:a16="http://schemas.microsoft.com/office/drawing/2014/main" id="{6A60EB9E-33A8-4745-8313-16E550EA7044}"/>
            </a:ext>
          </a:extLst>
        </cdr:cNvPr>
        <cdr:cNvSpPr/>
      </cdr:nvSpPr>
      <cdr:spPr>
        <a:xfrm xmlns:a="http://schemas.openxmlformats.org/drawingml/2006/main">
          <a:off x="10622782" y="1045029"/>
          <a:ext cx="3808327" cy="2308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Suspendarea serviciilor de înfrumusețare</a:t>
          </a:r>
        </a:p>
        <a:p xmlns:a="http://schemas.openxmlformats.org/drawingml/2006/main">
          <a:pPr algn="l"/>
          <a:r>
            <a:rPr lang="ro-RO" sz="2400" b="0" dirty="0"/>
            <a:t>Declarare de zile de odihnă pentru bugetari</a:t>
          </a:r>
        </a:p>
        <a:p xmlns:a="http://schemas.openxmlformats.org/drawingml/2006/main">
          <a:pPr algn="l"/>
          <a:r>
            <a:rPr lang="ro-RO" sz="2400" b="0" dirty="0"/>
            <a:t>Regim de carantină pentru or. Ștefan Vodă</a:t>
          </a:r>
        </a:p>
      </cdr:txBody>
    </cdr:sp>
  </cdr:relSizeAnchor>
  <cdr:relSizeAnchor xmlns:cdr="http://schemas.openxmlformats.org/drawingml/2006/chartDrawing">
    <cdr:from>
      <cdr:x>0.52554</cdr:x>
      <cdr:y>0.51133</cdr:y>
    </cdr:from>
    <cdr:to>
      <cdr:x>0.52554</cdr:x>
      <cdr:y>0.74776</cdr:y>
    </cdr:to>
    <cdr:cxnSp macro="">
      <cdr:nvCxnSpPr>
        <cdr:cNvPr id="66" name="Straight Arrow Connector 65">
          <a:extLst xmlns:a="http://schemas.openxmlformats.org/drawingml/2006/main">
            <a:ext uri="{FF2B5EF4-FFF2-40B4-BE49-F238E27FC236}">
              <a16:creationId xmlns:a16="http://schemas.microsoft.com/office/drawing/2014/main" id="{359958B7-A358-C04C-942B-D7F580B01E9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2524152" y="5650168"/>
          <a:ext cx="0" cy="261257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0.57936</cdr:x>
      <cdr:y>0.59654</cdr:y>
    </cdr:from>
    <cdr:to>
      <cdr:x>0.57936</cdr:x>
      <cdr:y>0.70309</cdr:y>
    </cdr:to>
    <cdr:cxnSp macro="">
      <cdr:nvCxnSpPr>
        <cdr:cNvPr id="67" name="Straight Arrow Connector 66">
          <a:extLst xmlns:a="http://schemas.openxmlformats.org/drawingml/2006/main">
            <a:ext uri="{FF2B5EF4-FFF2-40B4-BE49-F238E27FC236}">
              <a16:creationId xmlns:a16="http://schemas.microsoft.com/office/drawing/2014/main" id="{00D54EF4-92DF-A043-A75F-F7F6972A5D7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3806638" y="6591817"/>
          <a:ext cx="0" cy="11773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0.625</cdr:x>
      <cdr:y>0.41177</cdr:y>
    </cdr:from>
    <cdr:to>
      <cdr:x>0.625</cdr:x>
      <cdr:y>0.76062</cdr:y>
    </cdr:to>
    <cdr:cxnSp macro="">
      <cdr:nvCxnSpPr>
        <cdr:cNvPr id="69" name="Straight Arrow Connector 68">
          <a:extLst xmlns:a="http://schemas.openxmlformats.org/drawingml/2006/main">
            <a:ext uri="{FF2B5EF4-FFF2-40B4-BE49-F238E27FC236}">
              <a16:creationId xmlns:a16="http://schemas.microsoft.com/office/drawing/2014/main" id="{C95B20B3-DCE3-8F4A-9293-BA3EC6C614B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4894274" y="4550042"/>
          <a:ext cx="0" cy="385488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0.6083</cdr:x>
      <cdr:y>0.24932</cdr:y>
    </cdr:from>
    <cdr:to>
      <cdr:x>0.70795</cdr:x>
      <cdr:y>0.35795</cdr:y>
    </cdr:to>
    <cdr:sp macro="" textlink="">
      <cdr:nvSpPr>
        <cdr:cNvPr id="73" name="Rectangle 72">
          <a:extLst xmlns:a="http://schemas.openxmlformats.org/drawingml/2006/main">
            <a:ext uri="{FF2B5EF4-FFF2-40B4-BE49-F238E27FC236}">
              <a16:creationId xmlns:a16="http://schemas.microsoft.com/office/drawing/2014/main" id="{38B3694D-DA70-6344-A233-770FDF036B7D}"/>
            </a:ext>
          </a:extLst>
        </cdr:cNvPr>
        <cdr:cNvSpPr/>
      </cdr:nvSpPr>
      <cdr:spPr>
        <a:xfrm xmlns:a="http://schemas.openxmlformats.org/drawingml/2006/main">
          <a:off x="14496455" y="2755027"/>
          <a:ext cx="2374727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Anularea examenelor de </a:t>
          </a:r>
          <a:r>
            <a:rPr lang="ro-RO" sz="2400" b="0" dirty="0" err="1"/>
            <a:t>învățîământ</a:t>
          </a:r>
          <a:endParaRPr lang="ro-RO" sz="2400" b="0" dirty="0"/>
        </a:p>
      </cdr:txBody>
    </cdr:sp>
  </cdr:relSizeAnchor>
  <cdr:relSizeAnchor xmlns:cdr="http://schemas.openxmlformats.org/drawingml/2006/chartDrawing">
    <cdr:from>
      <cdr:x>0.66002</cdr:x>
      <cdr:y>0.59654</cdr:y>
    </cdr:from>
    <cdr:to>
      <cdr:x>0.66002</cdr:x>
      <cdr:y>0.77097</cdr:y>
    </cdr:to>
    <cdr:cxnSp macro="">
      <cdr:nvCxnSpPr>
        <cdr:cNvPr id="74" name="Straight Arrow Connector 73">
          <a:extLst xmlns:a="http://schemas.openxmlformats.org/drawingml/2006/main">
            <a:ext uri="{FF2B5EF4-FFF2-40B4-BE49-F238E27FC236}">
              <a16:creationId xmlns:a16="http://schemas.microsoft.com/office/drawing/2014/main" id="{2C8212B3-8D23-3D40-9C2C-186EB1BDE1F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5728846" y="6591817"/>
          <a:ext cx="0" cy="19274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0.64104</cdr:x>
      <cdr:y>0.46154</cdr:y>
    </cdr:from>
    <cdr:to>
      <cdr:x>0.74069</cdr:x>
      <cdr:y>0.60359</cdr:y>
    </cdr:to>
    <cdr:sp macro="" textlink="">
      <cdr:nvSpPr>
        <cdr:cNvPr id="76" name="Rectangle 75">
          <a:extLst xmlns:a="http://schemas.openxmlformats.org/drawingml/2006/main">
            <a:ext uri="{FF2B5EF4-FFF2-40B4-BE49-F238E27FC236}">
              <a16:creationId xmlns:a16="http://schemas.microsoft.com/office/drawing/2014/main" id="{E010C60F-056D-1A47-AE23-819BCDDD8E00}"/>
            </a:ext>
          </a:extLst>
        </cdr:cNvPr>
        <cdr:cNvSpPr/>
      </cdr:nvSpPr>
      <cdr:spPr>
        <a:xfrm xmlns:a="http://schemas.openxmlformats.org/drawingml/2006/main">
          <a:off x="15276709" y="5100082"/>
          <a:ext cx="2374727" cy="156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o-RO" sz="2400" b="0" dirty="0"/>
            <a:t>Pachete suplimentare </a:t>
          </a:r>
          <a:r>
            <a:rPr lang="ro-RO" sz="2400" b="0" dirty="0" err="1"/>
            <a:t>socio</a:t>
          </a:r>
          <a:r>
            <a:rPr lang="ro-RO" sz="2400" b="0" dirty="0"/>
            <a:t>-economice</a:t>
          </a:r>
        </a:p>
      </cdr:txBody>
    </cdr:sp>
  </cdr:relSizeAnchor>
  <cdr:relSizeAnchor xmlns:cdr="http://schemas.openxmlformats.org/drawingml/2006/chartDrawing">
    <cdr:from>
      <cdr:x>0.80832</cdr:x>
      <cdr:y>0.30347</cdr:y>
    </cdr:from>
    <cdr:to>
      <cdr:x>0.80832</cdr:x>
      <cdr:y>0.74887</cdr:y>
    </cdr:to>
    <cdr:cxnSp macro="">
      <cdr:nvCxnSpPr>
        <cdr:cNvPr id="77" name="Straight Arrow Connector 76">
          <a:extLst xmlns:a="http://schemas.openxmlformats.org/drawingml/2006/main">
            <a:ext uri="{FF2B5EF4-FFF2-40B4-BE49-F238E27FC236}">
              <a16:creationId xmlns:a16="http://schemas.microsoft.com/office/drawing/2014/main" id="{69C06EC7-5583-3B43-B572-F5131D8CC8A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9263075" y="3353353"/>
          <a:ext cx="0" cy="492172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0.75813</cdr:x>
      <cdr:y>0.128</cdr:y>
    </cdr:from>
    <cdr:to>
      <cdr:x>0.89151</cdr:x>
      <cdr:y>0.30347</cdr:y>
    </cdr:to>
    <cdr:sp macro="" textlink="">
      <cdr:nvSpPr>
        <cdr:cNvPr id="79" name="Rectangle 78">
          <a:extLst xmlns:a="http://schemas.openxmlformats.org/drawingml/2006/main">
            <a:ext uri="{FF2B5EF4-FFF2-40B4-BE49-F238E27FC236}">
              <a16:creationId xmlns:a16="http://schemas.microsoft.com/office/drawing/2014/main" id="{97FD4D79-0B3C-6948-B099-3DCA9638F357}"/>
            </a:ext>
          </a:extLst>
        </cdr:cNvPr>
        <cdr:cNvSpPr/>
      </cdr:nvSpPr>
      <cdr:spPr>
        <a:xfrm xmlns:a="http://schemas.openxmlformats.org/drawingml/2006/main">
          <a:off x="18066935" y="1414361"/>
          <a:ext cx="3178629" cy="1938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o-RO" sz="2400" b="0" dirty="0"/>
            <a:t>Regim special de lucru al unităților bugetare</a:t>
          </a:r>
        </a:p>
        <a:p xmlns:a="http://schemas.openxmlformats.org/drawingml/2006/main">
          <a:pPr algn="l"/>
          <a:r>
            <a:rPr lang="ro-RO" sz="2400" dirty="0"/>
            <a:t>Reluarea activităților de comerț</a:t>
          </a:r>
          <a:endParaRPr lang="ro-RO" sz="2400" b="0" dirty="0"/>
        </a:p>
      </cdr:txBody>
    </cdr:sp>
  </cdr:relSizeAnchor>
  <cdr:relSizeAnchor xmlns:cdr="http://schemas.openxmlformats.org/drawingml/2006/chartDrawing">
    <cdr:from>
      <cdr:x>0.73188</cdr:x>
      <cdr:y>0.44483</cdr:y>
    </cdr:from>
    <cdr:to>
      <cdr:x>0.73188</cdr:x>
      <cdr:y>0.74887</cdr:y>
    </cdr:to>
    <cdr:cxnSp macro="">
      <cdr:nvCxnSpPr>
        <cdr:cNvPr id="81" name="Straight Arrow Connector 80">
          <a:extLst xmlns:a="http://schemas.openxmlformats.org/drawingml/2006/main">
            <a:ext uri="{FF2B5EF4-FFF2-40B4-BE49-F238E27FC236}">
              <a16:creationId xmlns:a16="http://schemas.microsoft.com/office/drawing/2014/main" id="{926F0A48-B0B5-984B-BAE3-985DDBB32A9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7441532" y="4915417"/>
          <a:ext cx="0" cy="335965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0.69085</cdr:x>
      <cdr:y>0.35377</cdr:y>
    </cdr:from>
    <cdr:to>
      <cdr:x>0.82423</cdr:x>
      <cdr:y>0.42897</cdr:y>
    </cdr:to>
    <cdr:sp macro="" textlink="">
      <cdr:nvSpPr>
        <cdr:cNvPr id="83" name="Rectangle 82">
          <a:extLst xmlns:a="http://schemas.openxmlformats.org/drawingml/2006/main">
            <a:ext uri="{FF2B5EF4-FFF2-40B4-BE49-F238E27FC236}">
              <a16:creationId xmlns:a16="http://schemas.microsoft.com/office/drawing/2014/main" id="{1B3591F4-3176-DF4A-8E4F-C0B2A7AC1C68}"/>
            </a:ext>
          </a:extLst>
        </cdr:cNvPr>
        <cdr:cNvSpPr/>
      </cdr:nvSpPr>
      <cdr:spPr>
        <a:xfrm xmlns:a="http://schemas.openxmlformats.org/drawingml/2006/main">
          <a:off x="16463680" y="3909188"/>
          <a:ext cx="3178629" cy="83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o-RO" sz="2400" dirty="0"/>
            <a:t>Reluarea prestării serviciilor publice</a:t>
          </a:r>
          <a:endParaRPr lang="ro-RO" sz="2400" b="0" dirty="0"/>
        </a:p>
      </cdr:txBody>
    </cdr:sp>
  </cdr:relSizeAnchor>
  <cdr:relSizeAnchor xmlns:cdr="http://schemas.openxmlformats.org/drawingml/2006/chartDrawing">
    <cdr:from>
      <cdr:x>0.82141</cdr:x>
      <cdr:y>0.52162</cdr:y>
    </cdr:from>
    <cdr:to>
      <cdr:x>0.82141</cdr:x>
      <cdr:y>0.76142</cdr:y>
    </cdr:to>
    <cdr:cxnSp macro="">
      <cdr:nvCxnSpPr>
        <cdr:cNvPr id="84" name="Straight Arrow Connector 83">
          <a:extLst xmlns:a="http://schemas.openxmlformats.org/drawingml/2006/main">
            <a:ext uri="{FF2B5EF4-FFF2-40B4-BE49-F238E27FC236}">
              <a16:creationId xmlns:a16="http://schemas.microsoft.com/office/drawing/2014/main" id="{CE49AD8C-072D-6B4D-B219-A67471E61F1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9575132" y="5763950"/>
          <a:ext cx="0" cy="264979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0.81436</cdr:x>
      <cdr:y>0.31382</cdr:y>
    </cdr:from>
    <cdr:to>
      <cdr:x>0.89691</cdr:x>
      <cdr:y>0.52271</cdr:y>
    </cdr:to>
    <cdr:sp macro="" textlink="">
      <cdr:nvSpPr>
        <cdr:cNvPr id="86" name="Rectangle 85">
          <a:extLst xmlns:a="http://schemas.openxmlformats.org/drawingml/2006/main">
            <a:ext uri="{FF2B5EF4-FFF2-40B4-BE49-F238E27FC236}">
              <a16:creationId xmlns:a16="http://schemas.microsoft.com/office/drawing/2014/main" id="{0BCD3FA0-3CD5-7146-83F2-A71A656C5C38}"/>
            </a:ext>
          </a:extLst>
        </cdr:cNvPr>
        <cdr:cNvSpPr/>
      </cdr:nvSpPr>
      <cdr:spPr>
        <a:xfrm xmlns:a="http://schemas.openxmlformats.org/drawingml/2006/main">
          <a:off x="19407114" y="3467689"/>
          <a:ext cx="1967225" cy="2308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o-RO" sz="2400" dirty="0"/>
            <a:t>Ajutor de șomaj unic</a:t>
          </a:r>
        </a:p>
        <a:p xmlns:a="http://schemas.openxmlformats.org/drawingml/2006/main">
          <a:pPr algn="l"/>
          <a:r>
            <a:rPr lang="ro-RO" sz="2400" b="0" dirty="0"/>
            <a:t>Reluarea serviciilor religioase în aer liber</a:t>
          </a:r>
        </a:p>
      </cdr:txBody>
    </cdr:sp>
  </cdr:relSizeAnchor>
  <cdr:relSizeAnchor xmlns:cdr="http://schemas.openxmlformats.org/drawingml/2006/chartDrawing">
    <cdr:from>
      <cdr:x>0.83061</cdr:x>
      <cdr:y>0.54178</cdr:y>
    </cdr:from>
    <cdr:to>
      <cdr:x>0.91316</cdr:x>
      <cdr:y>0.68383</cdr:y>
    </cdr:to>
    <cdr:sp macro="" textlink="">
      <cdr:nvSpPr>
        <cdr:cNvPr id="89" name="Rectangle 88">
          <a:extLst xmlns:a="http://schemas.openxmlformats.org/drawingml/2006/main">
            <a:ext uri="{FF2B5EF4-FFF2-40B4-BE49-F238E27FC236}">
              <a16:creationId xmlns:a16="http://schemas.microsoft.com/office/drawing/2014/main" id="{21020462-4BB0-BC47-A920-5995A030B31F}"/>
            </a:ext>
          </a:extLst>
        </cdr:cNvPr>
        <cdr:cNvSpPr/>
      </cdr:nvSpPr>
      <cdr:spPr>
        <a:xfrm xmlns:a="http://schemas.openxmlformats.org/drawingml/2006/main">
          <a:off x="19794199" y="5986736"/>
          <a:ext cx="1967250" cy="1569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o-RO" sz="2400" dirty="0"/>
            <a:t>Reluarea activității </a:t>
          </a:r>
          <a:r>
            <a:rPr lang="ro-RO" sz="2400" dirty="0" err="1"/>
            <a:t>pieților</a:t>
          </a:r>
          <a:r>
            <a:rPr lang="ro-RO" sz="2400" dirty="0"/>
            <a:t> raionale</a:t>
          </a:r>
          <a:endParaRPr lang="ro-RO" sz="2400" b="0" dirty="0"/>
        </a:p>
      </cdr:txBody>
    </cdr:sp>
  </cdr:relSizeAnchor>
  <cdr:relSizeAnchor xmlns:cdr="http://schemas.openxmlformats.org/drawingml/2006/chartDrawing">
    <cdr:from>
      <cdr:x>0.1059</cdr:x>
      <cdr:y>0.10135</cdr:y>
    </cdr:from>
    <cdr:to>
      <cdr:x>0.28131</cdr:x>
      <cdr:y>0.20997</cdr:y>
    </cdr:to>
    <cdr:sp macro="" textlink="">
      <cdr:nvSpPr>
        <cdr:cNvPr id="90" name="Rectangle 89">
          <a:extLst xmlns:a="http://schemas.openxmlformats.org/drawingml/2006/main">
            <a:ext uri="{FF2B5EF4-FFF2-40B4-BE49-F238E27FC236}">
              <a16:creationId xmlns:a16="http://schemas.microsoft.com/office/drawing/2014/main" id="{3A79125C-D104-FF45-929D-83B3A97EE395}"/>
            </a:ext>
          </a:extLst>
        </cdr:cNvPr>
        <cdr:cNvSpPr/>
      </cdr:nvSpPr>
      <cdr:spPr>
        <a:xfrm xmlns:a="http://schemas.openxmlformats.org/drawingml/2006/main">
          <a:off x="2523802" y="1119879"/>
          <a:ext cx="4180114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Sistarea </a:t>
          </a:r>
          <a:r>
            <a:rPr lang="ro-RO" sz="2400" b="0" dirty="0" err="1"/>
            <a:t>avia</a:t>
          </a:r>
          <a:r>
            <a:rPr lang="ro-RO" sz="2400" b="0" dirty="0"/>
            <a:t> cu Italia </a:t>
          </a:r>
        </a:p>
        <a:p xmlns:a="http://schemas.openxmlformats.org/drawingml/2006/main">
          <a:pPr algn="l"/>
          <a:r>
            <a:rPr lang="ro-RO" sz="2400" b="0" dirty="0"/>
            <a:t>Adunări până la 50 persoane</a:t>
          </a:r>
        </a:p>
        <a:p xmlns:a="http://schemas.openxmlformats.org/drawingml/2006/main">
          <a:pPr algn="l"/>
          <a:r>
            <a:rPr lang="ro-RO" sz="2400" b="0" dirty="0"/>
            <a:t>Suspendarea educației</a:t>
          </a:r>
        </a:p>
      </cdr:txBody>
    </cdr:sp>
  </cdr:relSizeAnchor>
  <cdr:relSizeAnchor xmlns:cdr="http://schemas.openxmlformats.org/drawingml/2006/chartDrawing">
    <cdr:from>
      <cdr:x>0.17665</cdr:x>
      <cdr:y>0.37108</cdr:y>
    </cdr:from>
    <cdr:to>
      <cdr:x>0.31003</cdr:x>
      <cdr:y>0.51313</cdr:y>
    </cdr:to>
    <cdr:sp macro="" textlink="">
      <cdr:nvSpPr>
        <cdr:cNvPr id="91" name="Rectangle 90">
          <a:extLst xmlns:a="http://schemas.openxmlformats.org/drawingml/2006/main">
            <a:ext uri="{FF2B5EF4-FFF2-40B4-BE49-F238E27FC236}">
              <a16:creationId xmlns:a16="http://schemas.microsoft.com/office/drawing/2014/main" id="{6E9258AA-876C-BF43-A2F9-B0B65AC2B055}"/>
            </a:ext>
          </a:extLst>
        </cdr:cNvPr>
        <cdr:cNvSpPr/>
      </cdr:nvSpPr>
      <cdr:spPr>
        <a:xfrm xmlns:a="http://schemas.openxmlformats.org/drawingml/2006/main">
          <a:off x="4209663" y="4100402"/>
          <a:ext cx="3178629" cy="156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Sistarea localurilor și agrementului</a:t>
          </a:r>
        </a:p>
        <a:p xmlns:a="http://schemas.openxmlformats.org/drawingml/2006/main">
          <a:pPr algn="l"/>
          <a:r>
            <a:rPr lang="ro-RO" sz="2400" b="0" dirty="0"/>
            <a:t>Sistarea serviciilor religioase</a:t>
          </a:r>
        </a:p>
      </cdr:txBody>
    </cdr:sp>
  </cdr:relSizeAnchor>
  <cdr:relSizeAnchor xmlns:cdr="http://schemas.openxmlformats.org/drawingml/2006/chartDrawing">
    <cdr:from>
      <cdr:x>0.31001</cdr:x>
      <cdr:y>0.09836</cdr:y>
    </cdr:from>
    <cdr:to>
      <cdr:x>0.44339</cdr:x>
      <cdr:y>0.30726</cdr:y>
    </cdr:to>
    <cdr:sp macro="" textlink="">
      <cdr:nvSpPr>
        <cdr:cNvPr id="92" name="Rectangle 91">
          <a:extLst xmlns:a="http://schemas.openxmlformats.org/drawingml/2006/main">
            <a:ext uri="{FF2B5EF4-FFF2-40B4-BE49-F238E27FC236}">
              <a16:creationId xmlns:a16="http://schemas.microsoft.com/office/drawing/2014/main" id="{27694A48-0ABC-BE48-AF2F-7E1F9A374566}"/>
            </a:ext>
          </a:extLst>
        </cdr:cNvPr>
        <cdr:cNvSpPr/>
      </cdr:nvSpPr>
      <cdr:spPr>
        <a:xfrm xmlns:a="http://schemas.openxmlformats.org/drawingml/2006/main">
          <a:off x="7387770" y="1086918"/>
          <a:ext cx="3178629" cy="2308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Limitarea aflării în spațiile publice</a:t>
          </a:r>
        </a:p>
        <a:p xmlns:a="http://schemas.openxmlformats.org/drawingml/2006/main">
          <a:pPr algn="l"/>
          <a:r>
            <a:rPr lang="ro-RO" sz="2400" b="0" dirty="0"/>
            <a:t>Măsuri stricte pentru transportul public</a:t>
          </a:r>
        </a:p>
        <a:p xmlns:a="http://schemas.openxmlformats.org/drawingml/2006/main">
          <a:pPr algn="l"/>
          <a:r>
            <a:rPr lang="ro-RO" sz="2400" b="0" dirty="0"/>
            <a:t>Limitarea activității bugetare</a:t>
          </a:r>
        </a:p>
      </cdr:txBody>
    </cdr:sp>
  </cdr:relSizeAnchor>
  <cdr:relSizeAnchor xmlns:cdr="http://schemas.openxmlformats.org/drawingml/2006/chartDrawing">
    <cdr:from>
      <cdr:x>0.3528</cdr:x>
      <cdr:y>0.47549</cdr:y>
    </cdr:from>
    <cdr:to>
      <cdr:x>0.48619</cdr:x>
      <cdr:y>0.58412</cdr:y>
    </cdr:to>
    <cdr:sp macro="" textlink="">
      <cdr:nvSpPr>
        <cdr:cNvPr id="93" name="Rectangle 92">
          <a:extLst xmlns:a="http://schemas.openxmlformats.org/drawingml/2006/main">
            <a:ext uri="{FF2B5EF4-FFF2-40B4-BE49-F238E27FC236}">
              <a16:creationId xmlns:a16="http://schemas.microsoft.com/office/drawing/2014/main" id="{6A60EB9E-33A8-4745-8313-16E550EA7044}"/>
            </a:ext>
          </a:extLst>
        </cdr:cNvPr>
        <cdr:cNvSpPr/>
      </cdr:nvSpPr>
      <cdr:spPr>
        <a:xfrm xmlns:a="http://schemas.openxmlformats.org/drawingml/2006/main">
          <a:off x="8407669" y="5254174"/>
          <a:ext cx="3178629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Aflarea în spații publice a nu mai mult de 3 persoane în grup</a:t>
          </a:r>
        </a:p>
      </cdr:txBody>
    </cdr:sp>
  </cdr:relSizeAnchor>
  <cdr:relSizeAnchor xmlns:cdr="http://schemas.openxmlformats.org/drawingml/2006/chartDrawing">
    <cdr:from>
      <cdr:x>0.50365</cdr:x>
      <cdr:y>0.38561</cdr:y>
    </cdr:from>
    <cdr:to>
      <cdr:x>0.62717</cdr:x>
      <cdr:y>0.46081</cdr:y>
    </cdr:to>
    <cdr:sp macro="" textlink="">
      <cdr:nvSpPr>
        <cdr:cNvPr id="94" name="Rectangle 93">
          <a:extLst xmlns:a="http://schemas.openxmlformats.org/drawingml/2006/main">
            <a:ext uri="{FF2B5EF4-FFF2-40B4-BE49-F238E27FC236}">
              <a16:creationId xmlns:a16="http://schemas.microsoft.com/office/drawing/2014/main" id="{38B3694D-DA70-6344-A233-770FDF036B7D}"/>
            </a:ext>
          </a:extLst>
        </cdr:cNvPr>
        <cdr:cNvSpPr/>
      </cdr:nvSpPr>
      <cdr:spPr>
        <a:xfrm xmlns:a="http://schemas.openxmlformats.org/drawingml/2006/main">
          <a:off x="12002585" y="4260984"/>
          <a:ext cx="2943434" cy="83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Regim de carantină </a:t>
          </a:r>
        </a:p>
        <a:p xmlns:a="http://schemas.openxmlformats.org/drawingml/2006/main">
          <a:pPr algn="l"/>
          <a:r>
            <a:rPr lang="ro-RO" sz="2400" b="0" dirty="0"/>
            <a:t>Soroca</a:t>
          </a:r>
        </a:p>
      </cdr:txBody>
    </cdr:sp>
  </cdr:relSizeAnchor>
  <cdr:relSizeAnchor xmlns:cdr="http://schemas.openxmlformats.org/drawingml/2006/chartDrawing">
    <cdr:from>
      <cdr:x>0.54524</cdr:x>
      <cdr:y>0.46629</cdr:y>
    </cdr:from>
    <cdr:to>
      <cdr:x>0.62779</cdr:x>
      <cdr:y>0.57492</cdr:y>
    </cdr:to>
    <cdr:sp macro="" textlink="">
      <cdr:nvSpPr>
        <cdr:cNvPr id="95" name="Rectangle 94">
          <a:extLst xmlns:a="http://schemas.openxmlformats.org/drawingml/2006/main">
            <a:ext uri="{FF2B5EF4-FFF2-40B4-BE49-F238E27FC236}">
              <a16:creationId xmlns:a16="http://schemas.microsoft.com/office/drawing/2014/main" id="{16B67C4A-F09D-3C4E-8137-CBA2985C7537}"/>
            </a:ext>
          </a:extLst>
        </cdr:cNvPr>
        <cdr:cNvSpPr/>
      </cdr:nvSpPr>
      <cdr:spPr>
        <a:xfrm xmlns:a="http://schemas.openxmlformats.org/drawingml/2006/main">
          <a:off x="12993606" y="5152554"/>
          <a:ext cx="1967225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b="0" dirty="0"/>
            <a:t>Regim de carantină </a:t>
          </a:r>
        </a:p>
        <a:p xmlns:a="http://schemas.openxmlformats.org/drawingml/2006/main">
          <a:pPr algn="l"/>
          <a:r>
            <a:rPr lang="ro-RO" sz="2400" b="0" dirty="0"/>
            <a:t>Glodeni</a:t>
          </a:r>
        </a:p>
      </cdr:txBody>
    </cdr:sp>
  </cdr:relSizeAnchor>
  <cdr:relSizeAnchor xmlns:cdr="http://schemas.openxmlformats.org/drawingml/2006/chartDrawing">
    <cdr:from>
      <cdr:x>0.22322</cdr:x>
      <cdr:y>0.52586</cdr:y>
    </cdr:from>
    <cdr:to>
      <cdr:x>0.3566</cdr:x>
      <cdr:y>0.73476</cdr:y>
    </cdr:to>
    <cdr:sp macro="" textlink="">
      <cdr:nvSpPr>
        <cdr:cNvPr id="96" name="Rectangle 95">
          <a:extLst xmlns:a="http://schemas.openxmlformats.org/drawingml/2006/main">
            <a:ext uri="{FF2B5EF4-FFF2-40B4-BE49-F238E27FC236}">
              <a16:creationId xmlns:a16="http://schemas.microsoft.com/office/drawing/2014/main" id="{E75D0187-BA4A-3647-A9C8-316316E518DD}"/>
            </a:ext>
          </a:extLst>
        </cdr:cNvPr>
        <cdr:cNvSpPr/>
      </cdr:nvSpPr>
      <cdr:spPr>
        <a:xfrm xmlns:a="http://schemas.openxmlformats.org/drawingml/2006/main">
          <a:off x="5319476" y="5810796"/>
          <a:ext cx="3178629" cy="2308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algn="l"/>
          <a:r>
            <a:rPr lang="ro-RO" sz="2400" dirty="0"/>
            <a:t>Stare de urgență națională</a:t>
          </a:r>
        </a:p>
        <a:p xmlns:a="http://schemas.openxmlformats.org/drawingml/2006/main">
          <a:pPr algn="l"/>
          <a:r>
            <a:rPr lang="ro-RO" sz="2400" b="0" dirty="0"/>
            <a:t>Sistarea Aeroportului și a punctelor de trecere a frontierei</a:t>
          </a:r>
        </a:p>
        <a:p xmlns:a="http://schemas.openxmlformats.org/drawingml/2006/main">
          <a:pPr algn="l"/>
          <a:r>
            <a:rPr lang="ro-RO" sz="2400" b="0" dirty="0"/>
            <a:t>Sistarea comerțului</a:t>
          </a:r>
        </a:p>
      </cdr:txBody>
    </cdr:sp>
  </cdr:relSizeAnchor>
  <cdr:relSizeAnchor xmlns:cdr="http://schemas.openxmlformats.org/drawingml/2006/chartDrawing">
    <cdr:from>
      <cdr:x>0.89694</cdr:x>
      <cdr:y>0.57284</cdr:y>
    </cdr:from>
    <cdr:to>
      <cdr:x>0.89694</cdr:x>
      <cdr:y>0.81264</cdr:y>
    </cdr:to>
    <cdr:cxnSp macro="">
      <cdr:nvCxnSpPr>
        <cdr:cNvPr id="98" name="Straight Arrow Connector 97">
          <a:extLst xmlns:a="http://schemas.openxmlformats.org/drawingml/2006/main">
            <a:ext uri="{FF2B5EF4-FFF2-40B4-BE49-F238E27FC236}">
              <a16:creationId xmlns:a16="http://schemas.microsoft.com/office/drawing/2014/main" id="{273300BD-906A-DF4C-91B2-9C3FFC5A7BD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1374903" y="6329936"/>
          <a:ext cx="0" cy="264979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0.93957</cdr:x>
      <cdr:y>0.46242</cdr:y>
    </cdr:from>
    <cdr:to>
      <cdr:x>0.93957</cdr:x>
      <cdr:y>0.70222</cdr:y>
    </cdr:to>
    <cdr:cxnSp macro="">
      <cdr:nvCxnSpPr>
        <cdr:cNvPr id="38" name="Straight Arrow Connector 37">
          <a:extLst xmlns:a="http://schemas.openxmlformats.org/drawingml/2006/main">
            <a:ext uri="{FF2B5EF4-FFF2-40B4-BE49-F238E27FC236}">
              <a16:creationId xmlns:a16="http://schemas.microsoft.com/office/drawing/2014/main" id="{4858EA61-CE5C-F840-B899-E1CF7D1FA61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2390990" y="5109795"/>
          <a:ext cx="0" cy="264979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  <a:tailEnd type="triangle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0.89243</cdr:x>
      <cdr:y>0.2798</cdr:y>
    </cdr:from>
    <cdr:to>
      <cdr:x>0.97498</cdr:x>
      <cdr:y>0.42185</cdr:y>
    </cdr:to>
    <cdr:sp macro="" textlink="">
      <cdr:nvSpPr>
        <cdr:cNvPr id="39" name="Rectangle 38">
          <a:extLst xmlns:a="http://schemas.openxmlformats.org/drawingml/2006/main">
            <a:ext uri="{FF2B5EF4-FFF2-40B4-BE49-F238E27FC236}">
              <a16:creationId xmlns:a16="http://schemas.microsoft.com/office/drawing/2014/main" id="{A0C43F1C-350C-6948-B852-435A5A6D998C}"/>
            </a:ext>
          </a:extLst>
        </cdr:cNvPr>
        <cdr:cNvSpPr/>
      </cdr:nvSpPr>
      <cdr:spPr>
        <a:xfrm xmlns:a="http://schemas.openxmlformats.org/drawingml/2006/main">
          <a:off x="21267399" y="3091756"/>
          <a:ext cx="1967250" cy="156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o-RO" sz="2400" dirty="0"/>
            <a:t>CNESP</a:t>
          </a:r>
        </a:p>
        <a:p xmlns:a="http://schemas.openxmlformats.org/drawingml/2006/main">
          <a:pPr algn="l"/>
          <a:r>
            <a:rPr lang="ro-RO" sz="2400" b="0" dirty="0"/>
            <a:t>Menținerea  măsurilor de SP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0.13534</cdr:x>
      <cdr:y>0.59904</cdr:y>
    </cdr:from>
    <cdr:to>
      <cdr:x>0.19438</cdr:x>
      <cdr:y>0.67456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CA5A8AB1-480C-9447-AF68-3FBC04777F97}"/>
            </a:ext>
          </a:extLst>
        </cdr:cNvPr>
        <cdr:cNvSpPr/>
      </cdr:nvSpPr>
      <cdr:spPr>
        <a:xfrm xmlns:a="http://schemas.openxmlformats.org/drawingml/2006/main" rot="16200000">
          <a:off x="3384551" y="6355898"/>
          <a:ext cx="834486" cy="1361510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0.19902</cdr:x>
      <cdr:y>0.58994</cdr:y>
    </cdr:from>
    <cdr:to>
      <cdr:x>0.25941</cdr:x>
      <cdr:y>0.66463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21C88295-7E84-1E44-B0AF-A5BA81F5FDD6}"/>
            </a:ext>
          </a:extLst>
        </cdr:cNvPr>
        <cdr:cNvSpPr/>
      </cdr:nvSpPr>
      <cdr:spPr>
        <a:xfrm xmlns:a="http://schemas.openxmlformats.org/drawingml/2006/main" rot="16200000">
          <a:off x="4873205" y="6235208"/>
          <a:ext cx="825300" cy="1392619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0.25891</cdr:x>
      <cdr:y>0.42893</cdr:y>
    </cdr:from>
    <cdr:to>
      <cdr:x>0.32182</cdr:x>
      <cdr:y>0.49035</cdr:y>
    </cdr:to>
    <cdr:sp macro="" textlink="">
      <cdr:nvSpPr>
        <cdr:cNvPr id="5" name="Right Brace 4">
          <a:extLst xmlns:a="http://schemas.openxmlformats.org/drawingml/2006/main">
            <a:ext uri="{FF2B5EF4-FFF2-40B4-BE49-F238E27FC236}">
              <a16:creationId xmlns:a16="http://schemas.microsoft.com/office/drawing/2014/main" id="{33A9B5E2-3609-6F4C-A19B-E73E737F2E44}"/>
            </a:ext>
          </a:extLst>
        </cdr:cNvPr>
        <cdr:cNvSpPr/>
      </cdr:nvSpPr>
      <cdr:spPr>
        <a:xfrm xmlns:a="http://schemas.openxmlformats.org/drawingml/2006/main" rot="16200000">
          <a:off x="6356662" y="4353677"/>
          <a:ext cx="678747" cy="1450718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0.33245</cdr:x>
      <cdr:y>0.29913</cdr:y>
    </cdr:from>
    <cdr:to>
      <cdr:x>0.39105</cdr:x>
      <cdr:y>0.3568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107F131C-1F0D-6847-938A-9D9F4A64E2B3}"/>
            </a:ext>
          </a:extLst>
        </cdr:cNvPr>
        <cdr:cNvSpPr/>
      </cdr:nvSpPr>
      <cdr:spPr>
        <a:xfrm xmlns:a="http://schemas.openxmlformats.org/drawingml/2006/main" rot="16200000">
          <a:off x="8023592" y="2948219"/>
          <a:ext cx="637241" cy="1351519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0.52084</cdr:x>
      <cdr:y>0.20008</cdr:y>
    </cdr:from>
    <cdr:to>
      <cdr:x>0.60672</cdr:x>
      <cdr:y>0.33053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0DBFC420-961C-414E-BD39-C600C477AC51}"/>
            </a:ext>
          </a:extLst>
        </cdr:cNvPr>
        <cdr:cNvSpPr/>
      </cdr:nvSpPr>
      <cdr:spPr>
        <a:xfrm xmlns:a="http://schemas.openxmlformats.org/drawingml/2006/main" rot="16200000">
          <a:off x="12280448" y="1941385"/>
          <a:ext cx="1441490" cy="1980497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0.62131</cdr:x>
      <cdr:y>0.1723</cdr:y>
    </cdr:from>
    <cdr:to>
      <cdr:x>0.70719</cdr:x>
      <cdr:y>0.30275</cdr:y>
    </cdr:to>
    <cdr:sp macro="" textlink="">
      <cdr:nvSpPr>
        <cdr:cNvPr id="8" name="Right Brace 7">
          <a:extLst xmlns:a="http://schemas.openxmlformats.org/drawingml/2006/main">
            <a:ext uri="{FF2B5EF4-FFF2-40B4-BE49-F238E27FC236}">
              <a16:creationId xmlns:a16="http://schemas.microsoft.com/office/drawing/2014/main" id="{2089B5F3-F7AA-3F45-A19F-6B30D1922379}"/>
            </a:ext>
          </a:extLst>
        </cdr:cNvPr>
        <cdr:cNvSpPr/>
      </cdr:nvSpPr>
      <cdr:spPr>
        <a:xfrm xmlns:a="http://schemas.openxmlformats.org/drawingml/2006/main" rot="16200000">
          <a:off x="14597371" y="1634377"/>
          <a:ext cx="1441490" cy="1980497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0.71316</cdr:x>
      <cdr:y>0.13045</cdr:y>
    </cdr:from>
    <cdr:to>
      <cdr:x>0.79904</cdr:x>
      <cdr:y>0.2609</cdr:y>
    </cdr:to>
    <cdr:sp macro="" textlink="">
      <cdr:nvSpPr>
        <cdr:cNvPr id="9" name="Right Brace 8">
          <a:extLst xmlns:a="http://schemas.openxmlformats.org/drawingml/2006/main">
            <a:ext uri="{FF2B5EF4-FFF2-40B4-BE49-F238E27FC236}">
              <a16:creationId xmlns:a16="http://schemas.microsoft.com/office/drawing/2014/main" id="{0EC993C0-903E-E14C-B7E6-83085DFAD60A}"/>
            </a:ext>
          </a:extLst>
        </cdr:cNvPr>
        <cdr:cNvSpPr/>
      </cdr:nvSpPr>
      <cdr:spPr>
        <a:xfrm xmlns:a="http://schemas.openxmlformats.org/drawingml/2006/main" rot="16200000">
          <a:off x="16715512" y="1171987"/>
          <a:ext cx="1441490" cy="1980497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0.80896</cdr:x>
      <cdr:y>0.06523</cdr:y>
    </cdr:from>
    <cdr:to>
      <cdr:x>0.89484</cdr:x>
      <cdr:y>0.19568</cdr:y>
    </cdr:to>
    <cdr:sp macro="" textlink="">
      <cdr:nvSpPr>
        <cdr:cNvPr id="10" name="Right Brace 9">
          <a:extLst xmlns:a="http://schemas.openxmlformats.org/drawingml/2006/main">
            <a:ext uri="{FF2B5EF4-FFF2-40B4-BE49-F238E27FC236}">
              <a16:creationId xmlns:a16="http://schemas.microsoft.com/office/drawing/2014/main" id="{73131525-CF4A-9542-9055-39DBF4DB8C4E}"/>
            </a:ext>
          </a:extLst>
        </cdr:cNvPr>
        <cdr:cNvSpPr/>
      </cdr:nvSpPr>
      <cdr:spPr>
        <a:xfrm xmlns:a="http://schemas.openxmlformats.org/drawingml/2006/main" rot="16200000">
          <a:off x="18924658" y="451241"/>
          <a:ext cx="1441490" cy="1980497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0.91412</cdr:x>
      <cdr:y>0.04539</cdr:y>
    </cdr:from>
    <cdr:to>
      <cdr:x>1</cdr:x>
      <cdr:y>0.17584</cdr:y>
    </cdr:to>
    <cdr:sp macro="" textlink="">
      <cdr:nvSpPr>
        <cdr:cNvPr id="11" name="Right Brace 10">
          <a:extLst xmlns:a="http://schemas.openxmlformats.org/drawingml/2006/main">
            <a:ext uri="{FF2B5EF4-FFF2-40B4-BE49-F238E27FC236}">
              <a16:creationId xmlns:a16="http://schemas.microsoft.com/office/drawing/2014/main" id="{C6FF06E0-3E94-B142-8D53-987F6648D2AE}"/>
            </a:ext>
          </a:extLst>
        </cdr:cNvPr>
        <cdr:cNvSpPr/>
      </cdr:nvSpPr>
      <cdr:spPr>
        <a:xfrm xmlns:a="http://schemas.openxmlformats.org/drawingml/2006/main" rot="16200000">
          <a:off x="21349728" y="232066"/>
          <a:ext cx="1441490" cy="1980497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91439" tIns="45719" rIns="91439" bIns="45719" numCol="1" spcCol="3810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MD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endParaRPr>
        </a:p>
      </cdr:txBody>
    </cdr:sp>
  </cdr:relSizeAnchor>
  <cdr:relSizeAnchor xmlns:cdr="http://schemas.openxmlformats.org/drawingml/2006/chartDrawing">
    <cdr:from>
      <cdr:x>0.25252</cdr:x>
      <cdr:y>0.35116</cdr:y>
    </cdr:from>
    <cdr:to>
      <cdr:x>0.32822</cdr:x>
      <cdr:y>0.40223</cdr:y>
    </cdr:to>
    <cdr:sp macro="" textlink="">
      <cdr:nvSpPr>
        <cdr:cNvPr id="12" name="TextBox 8">
          <a:extLst xmlns:a="http://schemas.openxmlformats.org/drawingml/2006/main">
            <a:ext uri="{FF2B5EF4-FFF2-40B4-BE49-F238E27FC236}">
              <a16:creationId xmlns:a16="http://schemas.microsoft.com/office/drawing/2014/main" id="{E55CCD9C-412B-604C-9EEC-8B9B63054E4E}"/>
            </a:ext>
          </a:extLst>
        </cdr:cNvPr>
        <cdr:cNvSpPr txBox="1"/>
      </cdr:nvSpPr>
      <cdr:spPr>
        <a:xfrm xmlns:a="http://schemas.openxmlformats.org/drawingml/2006/main">
          <a:off x="5823186" y="3880330"/>
          <a:ext cx="1745697" cy="56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1pPr>
          <a:lvl2pPr marL="0" marR="0" indent="228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2pPr>
          <a:lvl3pPr marL="0" marR="0" indent="457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3pPr>
          <a:lvl4pPr marL="0" marR="0" indent="685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4pPr>
          <a:lvl5pPr marL="0" marR="0" indent="9144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5pPr>
          <a:lvl6pPr marL="0" marR="0" indent="11430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6pPr>
          <a:lvl7pPr marL="0" marR="0" indent="13716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7pPr>
          <a:lvl8pPr marL="0" marR="0" indent="16002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8pPr>
          <a:lvl9pPr marL="0" marR="0" indent="182880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R0 = </a:t>
          </a:r>
          <a:r>
            <a:rPr lang="en-MD" dirty="0"/>
            <a:t>3.2</a:t>
          </a:r>
          <a:endParaRPr kumimoji="0" lang="en-MD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0.31905</cdr:x>
      <cdr:y>0.24127</cdr:y>
    </cdr:from>
    <cdr:to>
      <cdr:x>0.40735</cdr:x>
      <cdr:y>0.29234</cdr:y>
    </cdr:to>
    <cdr:sp macro="" textlink="">
      <cdr:nvSpPr>
        <cdr:cNvPr id="13" name="TextBox 8">
          <a:extLst xmlns:a="http://schemas.openxmlformats.org/drawingml/2006/main">
            <a:ext uri="{FF2B5EF4-FFF2-40B4-BE49-F238E27FC236}">
              <a16:creationId xmlns:a16="http://schemas.microsoft.com/office/drawing/2014/main" id="{FD6C2555-3B42-924B-BF2A-169110E87E37}"/>
            </a:ext>
          </a:extLst>
        </cdr:cNvPr>
        <cdr:cNvSpPr txBox="1"/>
      </cdr:nvSpPr>
      <cdr:spPr>
        <a:xfrm xmlns:a="http://schemas.openxmlformats.org/drawingml/2006/main">
          <a:off x="7357611" y="2666076"/>
          <a:ext cx="2036262" cy="56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R0 =</a:t>
          </a:r>
          <a:r>
            <a:rPr kumimoji="0" lang="en-MD" sz="3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 1.24</a:t>
          </a:r>
          <a:endParaRPr kumimoji="0" lang="en-MD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0.51587</cdr:x>
      <cdr:y>0.13045</cdr:y>
    </cdr:from>
    <cdr:to>
      <cdr:x>0.60417</cdr:x>
      <cdr:y>0.18152</cdr:y>
    </cdr:to>
    <cdr:sp macro="" textlink="">
      <cdr:nvSpPr>
        <cdr:cNvPr id="14" name="TextBox 8">
          <a:extLst xmlns:a="http://schemas.openxmlformats.org/drawingml/2006/main">
            <a:ext uri="{FF2B5EF4-FFF2-40B4-BE49-F238E27FC236}">
              <a16:creationId xmlns:a16="http://schemas.microsoft.com/office/drawing/2014/main" id="{AAEEE98F-2CAD-C84A-A72D-DB1029DEF74B}"/>
            </a:ext>
          </a:extLst>
        </cdr:cNvPr>
        <cdr:cNvSpPr txBox="1"/>
      </cdr:nvSpPr>
      <cdr:spPr>
        <a:xfrm xmlns:a="http://schemas.openxmlformats.org/drawingml/2006/main">
          <a:off x="11896251" y="1441490"/>
          <a:ext cx="2036278" cy="56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R0 =</a:t>
          </a:r>
          <a:r>
            <a:rPr kumimoji="0" lang="en-MD" sz="3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 1</a:t>
          </a:r>
          <a:endParaRPr kumimoji="0" lang="en-MD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0.60808</cdr:x>
      <cdr:y>0.10492</cdr:y>
    </cdr:from>
    <cdr:to>
      <cdr:x>0.69638</cdr:x>
      <cdr:y>0.15598</cdr:y>
    </cdr:to>
    <cdr:sp macro="" textlink="">
      <cdr:nvSpPr>
        <cdr:cNvPr id="15" name="TextBox 8">
          <a:extLst xmlns:a="http://schemas.openxmlformats.org/drawingml/2006/main">
            <a:ext uri="{FF2B5EF4-FFF2-40B4-BE49-F238E27FC236}">
              <a16:creationId xmlns:a16="http://schemas.microsoft.com/office/drawing/2014/main" id="{9A88E6F4-57F4-9A42-A45A-099F0A4EB21D}"/>
            </a:ext>
          </a:extLst>
        </cdr:cNvPr>
        <cdr:cNvSpPr txBox="1"/>
      </cdr:nvSpPr>
      <cdr:spPr>
        <a:xfrm xmlns:a="http://schemas.openxmlformats.org/drawingml/2006/main">
          <a:off x="14022762" y="1159361"/>
          <a:ext cx="2036278" cy="56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R0 =</a:t>
          </a:r>
          <a:r>
            <a:rPr kumimoji="0" lang="en-MD" sz="3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 1.2</a:t>
          </a:r>
          <a:endParaRPr kumimoji="0" lang="en-MD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0.71264</cdr:x>
      <cdr:y>0.07939</cdr:y>
    </cdr:from>
    <cdr:to>
      <cdr:x>0.80094</cdr:x>
      <cdr:y>0.13045</cdr:y>
    </cdr:to>
    <cdr:sp macro="" textlink="">
      <cdr:nvSpPr>
        <cdr:cNvPr id="16" name="TextBox 8">
          <a:extLst xmlns:a="http://schemas.openxmlformats.org/drawingml/2006/main">
            <a:ext uri="{FF2B5EF4-FFF2-40B4-BE49-F238E27FC236}">
              <a16:creationId xmlns:a16="http://schemas.microsoft.com/office/drawing/2014/main" id="{774B08A2-06F8-234A-AF29-1E6FDB02A89F}"/>
            </a:ext>
          </a:extLst>
        </cdr:cNvPr>
        <cdr:cNvSpPr txBox="1"/>
      </cdr:nvSpPr>
      <cdr:spPr>
        <a:xfrm xmlns:a="http://schemas.openxmlformats.org/drawingml/2006/main">
          <a:off x="16433990" y="877233"/>
          <a:ext cx="2036278" cy="56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R0 =</a:t>
          </a:r>
          <a:r>
            <a:rPr kumimoji="0" lang="en-MD" sz="3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n-MD" sz="3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rPr>
            <a:t>0.8</a:t>
          </a:r>
          <a:endParaRPr kumimoji="0" lang="en-MD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0.80244</cdr:x>
      <cdr:y>0.00143</cdr:y>
    </cdr:from>
    <cdr:to>
      <cdr:x>0.89074</cdr:x>
      <cdr:y>0.05249</cdr:y>
    </cdr:to>
    <cdr:sp macro="" textlink="">
      <cdr:nvSpPr>
        <cdr:cNvPr id="17" name="TextBox 8">
          <a:extLst xmlns:a="http://schemas.openxmlformats.org/drawingml/2006/main">
            <a:ext uri="{FF2B5EF4-FFF2-40B4-BE49-F238E27FC236}">
              <a16:creationId xmlns:a16="http://schemas.microsoft.com/office/drawing/2014/main" id="{1F6C6BC9-58A1-604E-B31D-27B92BB2A1D1}"/>
            </a:ext>
          </a:extLst>
        </cdr:cNvPr>
        <cdr:cNvSpPr txBox="1"/>
      </cdr:nvSpPr>
      <cdr:spPr>
        <a:xfrm xmlns:a="http://schemas.openxmlformats.org/drawingml/2006/main">
          <a:off x="18504850" y="15786"/>
          <a:ext cx="2036278" cy="56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R0 =</a:t>
          </a:r>
          <a:r>
            <a:rPr kumimoji="0" lang="en-MD" sz="3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n-MD" sz="3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rPr>
            <a:t>1.12</a:t>
          </a:r>
          <a:endParaRPr kumimoji="0" lang="en-MD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0.90423</cdr:x>
      <cdr:y>0</cdr:y>
    </cdr:from>
    <cdr:to>
      <cdr:x>0.99253</cdr:x>
      <cdr:y>0.05106</cdr:y>
    </cdr:to>
    <cdr:sp macro="" textlink="">
      <cdr:nvSpPr>
        <cdr:cNvPr id="18" name="TextBox 8">
          <a:extLst xmlns:a="http://schemas.openxmlformats.org/drawingml/2006/main">
            <a:ext uri="{FF2B5EF4-FFF2-40B4-BE49-F238E27FC236}">
              <a16:creationId xmlns:a16="http://schemas.microsoft.com/office/drawing/2014/main" id="{0DEC798B-12D3-3840-9988-4BE2B58DF3A6}"/>
            </a:ext>
          </a:extLst>
        </cdr:cNvPr>
        <cdr:cNvSpPr txBox="1"/>
      </cdr:nvSpPr>
      <cdr:spPr>
        <a:xfrm xmlns:a="http://schemas.openxmlformats.org/drawingml/2006/main">
          <a:off x="20852282" y="-1836408"/>
          <a:ext cx="2036278" cy="564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R0 =</a:t>
          </a:r>
          <a:r>
            <a:rPr kumimoji="0" lang="en-MD" sz="3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en-MD" sz="3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rPr>
            <a:t>1.38</a:t>
          </a:r>
          <a:endParaRPr kumimoji="0" lang="en-MD" sz="3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510004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0" u="none" strike="noStrike" dirty="0" err="1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o-RO" sz="2400" b="1" baseline="0" dirty="0"/>
              <a:t>Declararea </a:t>
            </a:r>
          </a:p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36494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Mortalitatea</a:t>
            </a:r>
            <a:r>
              <a:rPr lang="en-GB" dirty="0"/>
              <a:t>  </a:t>
            </a:r>
            <a:r>
              <a:rPr lang="en-GB" dirty="0" err="1"/>
              <a:t>reprezintă</a:t>
            </a:r>
            <a:r>
              <a:rPr lang="en-GB" dirty="0"/>
              <a:t>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, RM </a:t>
            </a:r>
            <a:r>
              <a:rPr lang="en-GB" dirty="0" err="1"/>
              <a:t>înregistrând</a:t>
            </a:r>
            <a:r>
              <a:rPr lang="en-GB" dirty="0"/>
              <a:t> 90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cazuri</a:t>
            </a:r>
            <a:r>
              <a:rPr lang="en-GB" dirty="0"/>
              <a:t>,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99700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rata </a:t>
            </a:r>
            <a:r>
              <a:rPr lang="en-GB" dirty="0" err="1"/>
              <a:t>fatalității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rata de </a:t>
            </a:r>
            <a:r>
              <a:rPr lang="en-GB" dirty="0" err="1"/>
              <a:t>deces</a:t>
            </a:r>
            <a:r>
              <a:rPr lang="en-GB" dirty="0"/>
              <a:t> </a:t>
            </a:r>
            <a:r>
              <a:rPr lang="en-GB" dirty="0" err="1"/>
              <a:t>printre</a:t>
            </a:r>
            <a:r>
              <a:rPr lang="en-GB" dirty="0"/>
              <a:t> </a:t>
            </a:r>
            <a:r>
              <a:rPr lang="en-GB" dirty="0" err="1"/>
              <a:t>cazurile</a:t>
            </a:r>
            <a:r>
              <a:rPr lang="en-GB" dirty="0"/>
              <a:t> </a:t>
            </a:r>
            <a:r>
              <a:rPr lang="en-GB" dirty="0" err="1"/>
              <a:t>confirmate</a:t>
            </a:r>
            <a:r>
              <a:rPr lang="en-GB" dirty="0"/>
              <a:t> de COVID-19, RM </a:t>
            </a:r>
            <a:r>
              <a:rPr lang="en-GB" dirty="0" err="1"/>
              <a:t>fiind</a:t>
            </a:r>
            <a:r>
              <a:rPr lang="en-GB" dirty="0"/>
              <a:t> o </a:t>
            </a:r>
            <a:r>
              <a:rPr lang="en-GB" dirty="0" err="1"/>
              <a:t>țară</a:t>
            </a:r>
            <a:r>
              <a:rPr lang="en-GB" dirty="0"/>
              <a:t> cu una din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mici</a:t>
            </a:r>
            <a:r>
              <a:rPr lang="en-GB" dirty="0"/>
              <a:t> rate de 3,5%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însemna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3,5 </a:t>
            </a:r>
            <a:r>
              <a:rPr lang="en-GB" dirty="0" err="1"/>
              <a:t>persoane</a:t>
            </a:r>
            <a:r>
              <a:rPr lang="en-GB" dirty="0"/>
              <a:t> </a:t>
            </a:r>
            <a:r>
              <a:rPr lang="en-GB" dirty="0" err="1"/>
              <a:t>decedează</a:t>
            </a:r>
            <a:r>
              <a:rPr lang="en-GB" dirty="0"/>
              <a:t> din 100 </a:t>
            </a:r>
            <a:r>
              <a:rPr lang="en-GB" dirty="0" err="1"/>
              <a:t>infectate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</a:t>
            </a:r>
            <a:r>
              <a:rPr lang="en-GB" dirty="0" err="1"/>
              <a:t>extrem</a:t>
            </a:r>
            <a:r>
              <a:rPr lang="en-GB" dirty="0"/>
              <a:t> de important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demonstrarea</a:t>
            </a:r>
            <a:r>
              <a:rPr lang="en-GB" dirty="0"/>
              <a:t> </a:t>
            </a:r>
            <a:r>
              <a:rPr lang="en-GB" dirty="0" err="1"/>
              <a:t>gestiunii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de </a:t>
            </a:r>
            <a:r>
              <a:rPr lang="en-GB" dirty="0" err="1"/>
              <a:t>infectare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tratării</a:t>
            </a:r>
            <a:r>
              <a:rPr lang="en-GB" dirty="0"/>
              <a:t> </a:t>
            </a:r>
            <a:r>
              <a:rPr lang="en-GB" dirty="0" err="1"/>
              <a:t>acestora</a:t>
            </a:r>
            <a:r>
              <a:rPr lang="en-GB" dirty="0"/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7214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3696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8025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36151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29765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5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4900B-42B7-42C7-A49F-3BFF91D9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D92-72E1-444F-8DAA-F61693199371}" type="datetimeFigureOut">
              <a:rPr lang="ro-RO" smtClean="0"/>
              <a:t>05.06.2020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A1821-B28D-4A69-B1EC-76D1491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DDAC1-30D2-47BD-8925-648D9DC6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68443" y="13081000"/>
            <a:ext cx="434413" cy="471924"/>
          </a:xfrm>
        </p:spPr>
        <p:txBody>
          <a:bodyPr/>
          <a:lstStyle/>
          <a:p>
            <a:fld id="{8DB82837-67BF-4E21-A5C8-F7166C0379A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852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7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45389" y="4859078"/>
            <a:ext cx="20293222" cy="1679637"/>
          </a:xfrm>
          <a:prstGeom prst="rect">
            <a:avLst/>
          </a:prstGeom>
        </p:spPr>
        <p:txBody>
          <a:bodyPr/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dirty="0"/>
              <a:t>Raport COVID-19</a:t>
            </a:r>
            <a:endParaRPr dirty="0"/>
          </a:p>
        </p:txBody>
      </p:sp>
      <p:sp>
        <p:nvSpPr>
          <p:cNvPr id="202" name="privind controlul infecției prin Coronavirusul de tip nou"/>
          <p:cNvSpPr txBox="1"/>
          <p:nvPr/>
        </p:nvSpPr>
        <p:spPr>
          <a:xfrm>
            <a:off x="4560187" y="8268936"/>
            <a:ext cx="15263624" cy="191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Situa</a:t>
            </a:r>
            <a:r>
              <a:rPr lang="ro-RO" dirty="0"/>
              <a:t>ția epidemiologică privind infecția </a:t>
            </a:r>
            <a:r>
              <a:rPr lang="ro-RO" dirty="0" err="1"/>
              <a:t>COVID-19</a:t>
            </a:r>
            <a:endParaRPr lang="ro-RO" dirty="0"/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RO" dirty="0"/>
              <a:t>05.06.2020</a:t>
            </a:r>
            <a:endParaRPr dirty="0"/>
          </a:p>
        </p:txBody>
      </p:sp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196" y="1449220"/>
            <a:ext cx="6739607" cy="1679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cazurilor </a:t>
            </a:r>
            <a:r>
              <a:rPr lang="en-US" sz="6000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5" y="2619944"/>
            <a:ext cx="10017310" cy="728574"/>
            <a:chOff x="0" y="-28117"/>
            <a:chExt cx="17708409" cy="235880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Rata de contagiozitate (R0)</a:t>
                </a:r>
                <a:endParaRPr sz="3500" dirty="0"/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1.18</a:t>
                </a:r>
                <a:endParaRPr sz="3500" b="1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47  Ani</a:t>
                </a:r>
                <a:endParaRPr sz="3500" b="1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Perioada medie de incubație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5-6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Mediul Urban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60%</a:t>
                </a:r>
                <a:endParaRPr sz="3500" b="1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Feminin</a:t>
                </a:r>
                <a:endParaRPr sz="3500" dirty="0"/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59%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8574"/>
            <a:chOff x="0" y="-28117"/>
            <a:chExt cx="17708409" cy="235880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Cazuri de import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2 %</a:t>
                </a:r>
                <a:endParaRPr sz="35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540620"/>
              </p:ext>
            </p:extLst>
          </p:nvPr>
        </p:nvGraphicFramePr>
        <p:xfrm>
          <a:off x="2174681" y="5368106"/>
          <a:ext cx="20611561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90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551229" y="2234952"/>
            <a:ext cx="10594247" cy="1286710"/>
            <a:chOff x="0" y="-28117"/>
            <a:chExt cx="17708409" cy="4165801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cardiovasculare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5" y="3011"/>
              <a:ext cx="6088442" cy="4134673"/>
              <a:chOff x="11619963" y="0"/>
              <a:chExt cx="6088441" cy="4134670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3" y="49252"/>
                <a:ext cx="6088438" cy="4085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86%</a:t>
                </a:r>
              </a:p>
              <a:p>
                <a:pPr algn="ctr"/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551229" y="3076954"/>
            <a:ext cx="10594244" cy="728573"/>
            <a:chOff x="-548426" y="-28116"/>
            <a:chExt cx="18256835" cy="2358801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Diabet zaharat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36%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551229" y="3966637"/>
            <a:ext cx="10594243" cy="728574"/>
            <a:chOff x="0" y="-28117"/>
            <a:chExt cx="17708409" cy="235880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renale 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27%</a:t>
                </a:r>
                <a:endParaRPr sz="35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512375"/>
              </p:ext>
            </p:extLst>
          </p:nvPr>
        </p:nvGraphicFramePr>
        <p:xfrm>
          <a:off x="2174681" y="5368106"/>
          <a:ext cx="20611561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2238172"/>
            <a:ext cx="10594247" cy="728574"/>
            <a:chOff x="0" y="-28117"/>
            <a:chExt cx="17708409" cy="2358802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-10953"/>
              <a:ext cx="6088439" cy="2341638"/>
              <a:chOff x="11619966" y="-13964"/>
              <a:chExt cx="6088438" cy="2341636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67 Ani</a:t>
                </a:r>
                <a:endParaRPr sz="3500" b="1" dirty="0"/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94B96423-6797-4835-A6B6-C8FDD7E70FA5}"/>
              </a:ext>
            </a:extLst>
          </p:cNvPr>
          <p:cNvGrpSpPr/>
          <p:nvPr/>
        </p:nvGrpSpPr>
        <p:grpSpPr>
          <a:xfrm>
            <a:off x="1518964" y="3080174"/>
            <a:ext cx="10645043" cy="728573"/>
            <a:chOff x="-548426" y="-28116"/>
            <a:chExt cx="18344376" cy="235880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D11C31D1-F78F-4609-85DE-3745683B5505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41241A71-2798-4A3B-8604-E2643FD142C9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DF2DE206-BBBF-4BA8-98C8-2DBC78F38D37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Cel puțin o comorbiditate</a:t>
                </a:r>
                <a:endParaRPr sz="3500" dirty="0"/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CF04C28C-F78F-4808-BA3E-01A0E212C7FC}"/>
                </a:ext>
              </a:extLst>
            </p:cNvPr>
            <p:cNvGrpSpPr/>
            <p:nvPr/>
          </p:nvGrpSpPr>
          <p:grpSpPr>
            <a:xfrm>
              <a:off x="11619968" y="-10953"/>
              <a:ext cx="6175982" cy="2341638"/>
              <a:chOff x="11619966" y="-13964"/>
              <a:chExt cx="6175981" cy="2341636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B8C5BAC0-DBA7-4657-B2A3-111D441FD74D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FDC71CDA-BD05-4DD4-9CD2-F02A383E1E10}"/>
                  </a:ext>
                </a:extLst>
              </p:cNvPr>
              <p:cNvSpPr/>
              <p:nvPr/>
            </p:nvSpPr>
            <p:spPr>
              <a:xfrm>
                <a:off x="11707509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99%</a:t>
                </a:r>
                <a:endParaRPr sz="3500" b="1" dirty="0"/>
              </a:p>
            </p:txBody>
          </p:sp>
        </p:grp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2BA2AE48-94F3-49F0-8BFB-C9174FA328BE}"/>
              </a:ext>
            </a:extLst>
          </p:cNvPr>
          <p:cNvGrpSpPr/>
          <p:nvPr/>
        </p:nvGrpSpPr>
        <p:grpSpPr>
          <a:xfrm>
            <a:off x="1518964" y="3969857"/>
            <a:ext cx="10594243" cy="728574"/>
            <a:chOff x="0" y="-28117"/>
            <a:chExt cx="17708409" cy="2358802"/>
          </a:xfrm>
        </p:grpSpPr>
        <p:grpSp>
          <p:nvGrpSpPr>
            <p:cNvPr id="63" name="Rectangle 4">
              <a:extLst>
                <a:ext uri="{FF2B5EF4-FFF2-40B4-BE49-F238E27FC236}">
                  <a16:creationId xmlns:a16="http://schemas.microsoft.com/office/drawing/2014/main" id="{29D04A17-790F-4242-90F6-CC3B5DC431A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153DDB18-21AA-4EAC-A81B-EFFAE6B3450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68" name="cazuri noi înregistrate astăzi">
                <a:extLst>
                  <a:ext uri="{FF2B5EF4-FFF2-40B4-BE49-F238E27FC236}">
                    <a16:creationId xmlns:a16="http://schemas.microsoft.com/office/drawing/2014/main" id="{50EEA735-1867-4624-B456-38EC743DEC0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Două sau mai multe </a:t>
                </a:r>
                <a:r>
                  <a:rPr lang="ro-RO" sz="3500" dirty="0" err="1"/>
                  <a:t>comorbidități</a:t>
                </a:r>
                <a:endParaRPr lang="ro-RO" sz="3500" dirty="0"/>
              </a:p>
            </p:txBody>
          </p:sp>
        </p:grpSp>
        <p:grpSp>
          <p:nvGrpSpPr>
            <p:cNvPr id="64" name="Rectangle 5">
              <a:extLst>
                <a:ext uri="{FF2B5EF4-FFF2-40B4-BE49-F238E27FC236}">
                  <a16:creationId xmlns:a16="http://schemas.microsoft.com/office/drawing/2014/main" id="{59E2FACD-6716-43FD-B43A-50EDF1154C59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65" name="Rectangle">
                <a:extLst>
                  <a:ext uri="{FF2B5EF4-FFF2-40B4-BE49-F238E27FC236}">
                    <a16:creationId xmlns:a16="http://schemas.microsoft.com/office/drawing/2014/main" id="{826A6FF1-3C13-4564-9CB4-798CAA94B6A8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6" name="+156">
                <a:extLst>
                  <a:ext uri="{FF2B5EF4-FFF2-40B4-BE49-F238E27FC236}">
                    <a16:creationId xmlns:a16="http://schemas.microsoft.com/office/drawing/2014/main" id="{5B045882-EB99-44ED-9EB0-39BF0432B06B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68%</a:t>
                </a:r>
                <a:endParaRPr sz="3500" b="1" dirty="0"/>
              </a:p>
            </p:txBody>
          </p:sp>
        </p:grpSp>
      </p:grpSp>
      <p:grpSp>
        <p:nvGrpSpPr>
          <p:cNvPr id="69" name="Group 8">
            <a:extLst>
              <a:ext uri="{FF2B5EF4-FFF2-40B4-BE49-F238E27FC236}">
                <a16:creationId xmlns:a16="http://schemas.microsoft.com/office/drawing/2014/main" id="{3F51D375-7B1F-2A4F-B2A8-FF7E39B7BCA1}"/>
              </a:ext>
            </a:extLst>
          </p:cNvPr>
          <p:cNvGrpSpPr/>
          <p:nvPr/>
        </p:nvGrpSpPr>
        <p:grpSpPr>
          <a:xfrm>
            <a:off x="12551228" y="4986616"/>
            <a:ext cx="10594243" cy="728574"/>
            <a:chOff x="0" y="-28117"/>
            <a:chExt cx="17708409" cy="2358802"/>
          </a:xfrm>
        </p:grpSpPr>
        <p:grpSp>
          <p:nvGrpSpPr>
            <p:cNvPr id="70" name="Rectangle 4">
              <a:extLst>
                <a:ext uri="{FF2B5EF4-FFF2-40B4-BE49-F238E27FC236}">
                  <a16:creationId xmlns:a16="http://schemas.microsoft.com/office/drawing/2014/main" id="{29BAF3D0-16D6-8946-BDDE-505E5D4C1FA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74" name="Rectangle">
                <a:extLst>
                  <a:ext uri="{FF2B5EF4-FFF2-40B4-BE49-F238E27FC236}">
                    <a16:creationId xmlns:a16="http://schemas.microsoft.com/office/drawing/2014/main" id="{E254F389-168A-EE4D-BA47-B86901173159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5" name="cazuri noi înregistrate astăzi">
                <a:extLst>
                  <a:ext uri="{FF2B5EF4-FFF2-40B4-BE49-F238E27FC236}">
                    <a16:creationId xmlns:a16="http://schemas.microsoft.com/office/drawing/2014/main" id="{4DB4FDEB-EADE-894A-908D-9A33AC2AAF4B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Obezitate</a:t>
                </a:r>
                <a:endParaRPr sz="3500" dirty="0"/>
              </a:p>
            </p:txBody>
          </p:sp>
        </p:grpSp>
        <p:grpSp>
          <p:nvGrpSpPr>
            <p:cNvPr id="71" name="Rectangle 5">
              <a:extLst>
                <a:ext uri="{FF2B5EF4-FFF2-40B4-BE49-F238E27FC236}">
                  <a16:creationId xmlns:a16="http://schemas.microsoft.com/office/drawing/2014/main" id="{BC8346A8-D60D-9B4C-A065-EACA673753E1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D750E752-A2A0-8B4E-80AD-B58A49A64D6E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+156">
                <a:extLst>
                  <a:ext uri="{FF2B5EF4-FFF2-40B4-BE49-F238E27FC236}">
                    <a16:creationId xmlns:a16="http://schemas.microsoft.com/office/drawing/2014/main" id="{82076298-DF04-864D-ABD1-7C6360C1A3C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29%</a:t>
                </a:r>
                <a:endParaRPr sz="3500" b="1" dirty="0"/>
              </a:p>
            </p:txBody>
          </p:sp>
        </p:grp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20E16E57-9662-054B-8357-650BC0A715C1}"/>
              </a:ext>
            </a:extLst>
          </p:cNvPr>
          <p:cNvGrpSpPr/>
          <p:nvPr/>
        </p:nvGrpSpPr>
        <p:grpSpPr>
          <a:xfrm>
            <a:off x="1518963" y="4989836"/>
            <a:ext cx="10594243" cy="728574"/>
            <a:chOff x="0" y="-28117"/>
            <a:chExt cx="17708409" cy="2358802"/>
          </a:xfrm>
        </p:grpSpPr>
        <p:grpSp>
          <p:nvGrpSpPr>
            <p:cNvPr id="77" name="Rectangle 4">
              <a:extLst>
                <a:ext uri="{FF2B5EF4-FFF2-40B4-BE49-F238E27FC236}">
                  <a16:creationId xmlns:a16="http://schemas.microsoft.com/office/drawing/2014/main" id="{A289B372-C594-8A49-8B29-A1FC74EC3A1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3FC2C97-3252-8145-9756-AC4EB1C8D80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2" name="cazuri noi înregistrate astăzi">
                <a:extLst>
                  <a:ext uri="{FF2B5EF4-FFF2-40B4-BE49-F238E27FC236}">
                    <a16:creationId xmlns:a16="http://schemas.microsoft.com/office/drawing/2014/main" id="{AD4AD0A3-A959-6148-AEAA-59D740F6CB80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Supuși ventilării mecanice</a:t>
                </a:r>
              </a:p>
            </p:txBody>
          </p:sp>
        </p:grpSp>
        <p:grpSp>
          <p:nvGrpSpPr>
            <p:cNvPr id="78" name="Rectangle 5">
              <a:extLst>
                <a:ext uri="{FF2B5EF4-FFF2-40B4-BE49-F238E27FC236}">
                  <a16:creationId xmlns:a16="http://schemas.microsoft.com/office/drawing/2014/main" id="{84A4559E-5E37-E34C-81C5-7662DF851633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9" name="Rectangle">
                <a:extLst>
                  <a:ext uri="{FF2B5EF4-FFF2-40B4-BE49-F238E27FC236}">
                    <a16:creationId xmlns:a16="http://schemas.microsoft.com/office/drawing/2014/main" id="{16FA2469-9C1A-EC48-B9C0-4A870565551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0" name="+156">
                <a:extLst>
                  <a:ext uri="{FF2B5EF4-FFF2-40B4-BE49-F238E27FC236}">
                    <a16:creationId xmlns:a16="http://schemas.microsoft.com/office/drawing/2014/main" id="{C567D189-4F29-DB42-928D-E782A55468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81%</a:t>
                </a:r>
                <a:endParaRPr sz="3500" b="1" dirty="0"/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947B3F65-7EAF-A042-88D2-095542F4CD2E}"/>
              </a:ext>
            </a:extLst>
          </p:cNvPr>
          <p:cNvGrpSpPr/>
          <p:nvPr/>
        </p:nvGrpSpPr>
        <p:grpSpPr>
          <a:xfrm>
            <a:off x="1514342" y="5735139"/>
            <a:ext cx="10594243" cy="1046439"/>
            <a:chOff x="0" y="-551253"/>
            <a:chExt cx="17708409" cy="3387910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FF4CCD01-6183-7543-A3B9-D937C9EA46FD}"/>
                </a:ext>
              </a:extLst>
            </p:cNvPr>
            <p:cNvGrpSpPr/>
            <p:nvPr/>
          </p:nvGrpSpPr>
          <p:grpSpPr>
            <a:xfrm>
              <a:off x="0" y="-551253"/>
              <a:ext cx="17708409" cy="3387910"/>
              <a:chOff x="0" y="-551251"/>
              <a:chExt cx="17708408" cy="3387907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179C1301-CF16-7041-B1CF-646C5E96D46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5BBC6226-3104-8A49-972E-04E3E0099F87}"/>
                  </a:ext>
                </a:extLst>
              </p:cNvPr>
              <p:cNvSpPr/>
              <p:nvPr/>
            </p:nvSpPr>
            <p:spPr>
              <a:xfrm>
                <a:off x="257782" y="-551251"/>
                <a:ext cx="11109480" cy="3387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dirty="0"/>
                  <a:t>Oxigenare membrană extracorporală (ECMO)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F5A1E933-AD63-5740-A8C9-BBD1CE5CF9D9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0B0E9C4A-61D8-564F-922D-BA796F0B7681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B7AF5F7-C112-8D43-8E7B-20F7A5B4EE22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19%</a:t>
                </a:r>
                <a:endParaRPr sz="3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199600" cy="1876245"/>
            <a:chOff x="0" y="-2"/>
            <a:chExt cx="17708409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731593" y="280935"/>
                <a:ext cx="10752128" cy="1723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5000" dirty="0"/>
                  <a:t>C</a:t>
                </a:r>
                <a:r>
                  <a:rPr lang="en-US" sz="5000" dirty="0" err="1"/>
                  <a:t>azuri</a:t>
                </a:r>
                <a:r>
                  <a:rPr lang="en-US" sz="5000" dirty="0"/>
                  <a:t> de </a:t>
                </a:r>
                <a:r>
                  <a:rPr lang="en-US" sz="5000" dirty="0" err="1"/>
                  <a:t>infectare</a:t>
                </a:r>
                <a:r>
                  <a:rPr lang="en-US" sz="5000" dirty="0"/>
                  <a:t> </a:t>
                </a:r>
                <a:r>
                  <a:rPr lang="en-US" sz="5000" dirty="0" err="1"/>
                  <a:t>în</a:t>
                </a:r>
                <a:r>
                  <a:rPr lang="en-US" sz="5000" dirty="0"/>
                  <a:t> </a:t>
                </a:r>
                <a:r>
                  <a:rPr lang="en-US" sz="5000" dirty="0" err="1"/>
                  <a:t>rândul</a:t>
                </a:r>
                <a:r>
                  <a:rPr lang="en-US" sz="5000" dirty="0"/>
                  <a:t> </a:t>
                </a:r>
                <a:r>
                  <a:rPr lang="ro-RO" sz="5000" dirty="0"/>
                  <a:t>lucrătorilor medicali</a:t>
                </a:r>
                <a:endParaRPr lang="en-US" sz="500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372665"/>
                <a:ext cx="5996999" cy="1537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7000" b="1" dirty="0"/>
                  <a:t>1.713</a:t>
                </a:r>
                <a:endParaRPr sz="7000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212529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427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245993" y="8048945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766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105337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357</a:t>
            </a:r>
            <a:endParaRPr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005408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163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B7322F-DE3C-174D-B32B-577B3EC0D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27922"/>
              </p:ext>
            </p:extLst>
          </p:nvPr>
        </p:nvGraphicFramePr>
        <p:xfrm>
          <a:off x="186760" y="5878519"/>
          <a:ext cx="13072148" cy="667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14350"/>
            <a:ext cx="24384000" cy="7383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6000" b="1" dirty="0">
                <a:solidFill>
                  <a:srgbClr val="1D46F3"/>
                </a:solidFill>
                <a:latin typeface="Open Sans"/>
              </a:rPr>
            </a:b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392A5ADF-0C3C-4EAF-BC12-9C9C9D8E5457}"/>
              </a:ext>
            </a:extLst>
          </p:cNvPr>
          <p:cNvSpPr/>
          <p:nvPr/>
        </p:nvSpPr>
        <p:spPr>
          <a:xfrm>
            <a:off x="1084034" y="2172939"/>
            <a:ext cx="2329996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3500" b="0" dirty="0">
                <a:latin typeface="Open Sans"/>
              </a:rPr>
              <a:t>Rata de atac printre lucrătorii medicali: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o-RO" sz="3500" b="0" dirty="0">
                <a:latin typeface="Open Sans"/>
              </a:rPr>
              <a:t>Medici – 4.3 afectați din 100 medici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o-RO" sz="3500" b="0" dirty="0">
                <a:latin typeface="Open Sans"/>
              </a:rPr>
              <a:t>Asistenți medicali – 3.5 afectați din 100 asistenți medicali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o-RO" sz="3500" b="0" dirty="0">
                <a:latin typeface="Open Sans"/>
              </a:rPr>
              <a:t>Infirmier– 3.4 afectați din 100 infirmieri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o-RO" sz="3500" dirty="0">
                <a:latin typeface="Open Sans"/>
              </a:rPr>
              <a:t>Rata de atac printre lucrătorii medicali este de 3,7%,  din 100 de lucrători medical  3 lucrători medicali sunt infectați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F52D5-8363-B447-9428-C4FE3232E54A}"/>
              </a:ext>
            </a:extLst>
          </p:cNvPr>
          <p:cNvSpPr txBox="1"/>
          <p:nvPr/>
        </p:nvSpPr>
        <p:spPr>
          <a:xfrm>
            <a:off x="-520848" y="11932480"/>
            <a:ext cx="450599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3B7A75-C0BB-2748-9D5B-C2AE306C2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602767"/>
              </p:ext>
            </p:extLst>
          </p:nvPr>
        </p:nvGraphicFramePr>
        <p:xfrm>
          <a:off x="15588343" y="5573486"/>
          <a:ext cx="7837714" cy="701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7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3870664" y="1299023"/>
            <a:ext cx="15756323" cy="24996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>
                <a:latin typeface="Open Sans"/>
              </a:rPr>
              <a:t>Testarea lucrătorilor medicali la </a:t>
            </a:r>
            <a:r>
              <a:rPr lang="ro-RO" sz="8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61055" y="7022625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72869"/>
                <a:ext cx="10585218" cy="104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testați pozitiv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1.713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3800220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investigați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6.413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8" y="10245029"/>
            <a:ext cx="17708410" cy="2285418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Investigați în ultimele 7 zile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577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0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5" name="Slide Number Placeholder 24">
            <a:extLst>
              <a:ext uri="{FF2B5EF4-FFF2-40B4-BE49-F238E27FC236}">
                <a16:creationId xmlns:a16="http://schemas.microsoft.com/office/drawing/2014/main" id="{6B74941A-C1DE-4FAA-884A-89FC07D22718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B5CCB8-10FC-B141-B847-C7966F29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685025"/>
              </p:ext>
            </p:extLst>
          </p:nvPr>
        </p:nvGraphicFramePr>
        <p:xfrm>
          <a:off x="9245600" y="2565400"/>
          <a:ext cx="10160000" cy="830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4379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819" y="5768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AE6026-92AA-5340-A7AA-01A2EDC09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919745"/>
              </p:ext>
            </p:extLst>
          </p:nvPr>
        </p:nvGraphicFramePr>
        <p:xfrm>
          <a:off x="1801090" y="2161309"/>
          <a:ext cx="20781820" cy="1080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26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5ADA77-32C4-354A-86E1-0B7A102CF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481931"/>
              </p:ext>
            </p:extLst>
          </p:nvPr>
        </p:nvGraphicFramePr>
        <p:xfrm>
          <a:off x="1320815" y="4474029"/>
          <a:ext cx="22276994" cy="867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AC0194-4554-094D-B9A3-88D260759C64}"/>
              </a:ext>
            </a:extLst>
          </p:cNvPr>
          <p:cNvSpPr txBox="1"/>
          <p:nvPr/>
        </p:nvSpPr>
        <p:spPr>
          <a:xfrm>
            <a:off x="1" y="565288"/>
            <a:ext cx="238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sz="4000" dirty="0"/>
              <a:t>Prognoza cazurilor </a:t>
            </a:r>
            <a:r>
              <a:rPr lang="en-MD" sz="4000" b="0" dirty="0"/>
              <a:t>pentru următoarele 5 săptămâini </a:t>
            </a:r>
            <a:r>
              <a:rPr lang="en-MD" sz="4000" dirty="0"/>
              <a:t>în dependență de R0 – rata de contagiozitate</a:t>
            </a:r>
          </a:p>
          <a:p>
            <a:endParaRPr lang="en-MD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0B9B7C-974C-BF48-BAD5-4AA413093B4C}"/>
              </a:ext>
            </a:extLst>
          </p:cNvPr>
          <p:cNvCxnSpPr>
            <a:cxnSpLocks/>
          </p:cNvCxnSpPr>
          <p:nvPr/>
        </p:nvCxnSpPr>
        <p:spPr>
          <a:xfrm>
            <a:off x="16512419" y="5780314"/>
            <a:ext cx="0" cy="3956352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934C04-BC42-0E4F-8DCF-140E5D34AB61}"/>
              </a:ext>
            </a:extLst>
          </p:cNvPr>
          <p:cNvSpPr txBox="1"/>
          <p:nvPr/>
        </p:nvSpPr>
        <p:spPr>
          <a:xfrm>
            <a:off x="1320815" y="1629319"/>
            <a:ext cx="22555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R0 →  </a:t>
            </a:r>
            <a:r>
              <a:rPr lang="en-US" sz="3200" b="0" dirty="0" err="1"/>
              <a:t>în</a:t>
            </a:r>
            <a:r>
              <a:rPr lang="en-US" sz="3200" b="0" dirty="0"/>
              <a:t> </a:t>
            </a:r>
            <a:r>
              <a:rPr lang="en-US" sz="3200" b="0" dirty="0" err="1"/>
              <a:t>cazul</a:t>
            </a:r>
            <a:r>
              <a:rPr lang="en-US" sz="3200" b="0" dirty="0"/>
              <a:t> </a:t>
            </a:r>
            <a:r>
              <a:rPr lang="en-US" sz="3200" b="0" dirty="0" err="1"/>
              <a:t>în</a:t>
            </a:r>
            <a:r>
              <a:rPr lang="en-US" sz="3200" b="0" dirty="0"/>
              <a:t> care R0 </a:t>
            </a:r>
            <a:r>
              <a:rPr lang="en-US" sz="3200" b="0" dirty="0" err="1"/>
              <a:t>rămâne</a:t>
            </a:r>
            <a:r>
              <a:rPr lang="en-US" sz="3200" b="0" dirty="0"/>
              <a:t> </a:t>
            </a:r>
            <a:r>
              <a:rPr lang="en-US" sz="3200" b="0" dirty="0" err="1"/>
              <a:t>aceeași</a:t>
            </a:r>
            <a:r>
              <a:rPr lang="en-US" sz="3200" b="0" dirty="0"/>
              <a:t> cu </a:t>
            </a:r>
            <a:r>
              <a:rPr lang="en-US" sz="3200" b="0" dirty="0" err="1"/>
              <a:t>variația</a:t>
            </a:r>
            <a:r>
              <a:rPr lang="en-US" sz="3200" b="0" dirty="0"/>
              <a:t> </a:t>
            </a:r>
            <a:r>
              <a:rPr lang="en-US" sz="3200" b="0" dirty="0" err="1"/>
              <a:t>între</a:t>
            </a:r>
            <a:r>
              <a:rPr lang="en-US" sz="3200" b="0" dirty="0"/>
              <a:t> 1.3 – 0.9 </a:t>
            </a:r>
            <a:r>
              <a:rPr lang="en-US" sz="3200" b="0" dirty="0" err="1"/>
              <a:t>riscăm</a:t>
            </a:r>
            <a:r>
              <a:rPr lang="en-US" sz="3200" b="0" dirty="0"/>
              <a:t> a </a:t>
            </a:r>
            <a:r>
              <a:rPr lang="en-US" sz="3200" b="0" dirty="0" err="1"/>
              <a:t>menține</a:t>
            </a:r>
            <a:r>
              <a:rPr lang="en-US" sz="3200" b="0" dirty="0"/>
              <a:t> </a:t>
            </a:r>
            <a:r>
              <a:rPr lang="en-US" sz="3200" b="0" dirty="0" err="1"/>
              <a:t>trendul</a:t>
            </a:r>
            <a:r>
              <a:rPr lang="en-US" sz="3200" b="0" dirty="0"/>
              <a:t> de </a:t>
            </a:r>
            <a:r>
              <a:rPr lang="en-US" sz="3200" b="0" dirty="0" err="1"/>
              <a:t>creștere</a:t>
            </a:r>
            <a:r>
              <a:rPr lang="en-US" sz="3200" b="0" dirty="0"/>
              <a:t> a </a:t>
            </a:r>
            <a:r>
              <a:rPr lang="en-US" sz="3200" b="0" dirty="0" err="1"/>
              <a:t>cazurilor</a:t>
            </a:r>
            <a:endParaRPr lang="en-US" sz="3200" b="0" dirty="0"/>
          </a:p>
          <a:p>
            <a:pPr algn="just"/>
            <a:r>
              <a:rPr lang="en-US" sz="3200" dirty="0"/>
              <a:t>R0 ↓  </a:t>
            </a:r>
            <a:r>
              <a:rPr lang="en-US" sz="3200" b="0" dirty="0" err="1"/>
              <a:t>în</a:t>
            </a:r>
            <a:r>
              <a:rPr lang="en-US" sz="3200" b="0" dirty="0"/>
              <a:t> </a:t>
            </a:r>
            <a:r>
              <a:rPr lang="en-US" sz="3200" b="0" dirty="0" err="1"/>
              <a:t>cazul</a:t>
            </a:r>
            <a:r>
              <a:rPr lang="en-US" sz="3200" b="0" dirty="0"/>
              <a:t> </a:t>
            </a:r>
            <a:r>
              <a:rPr lang="en-US" sz="3200" b="0" dirty="0" err="1"/>
              <a:t>în</a:t>
            </a:r>
            <a:r>
              <a:rPr lang="en-US" sz="3200" b="0" dirty="0"/>
              <a:t> care R0 </a:t>
            </a:r>
            <a:r>
              <a:rPr lang="en-US" sz="3200" b="0" dirty="0" err="1"/>
              <a:t>va</a:t>
            </a:r>
            <a:r>
              <a:rPr lang="en-US" sz="3200" b="0" dirty="0"/>
              <a:t> </a:t>
            </a:r>
            <a:r>
              <a:rPr lang="en-US" sz="3200" b="0" dirty="0" err="1"/>
              <a:t>scădea</a:t>
            </a:r>
            <a:r>
              <a:rPr lang="en-US" sz="3200" b="0" dirty="0"/>
              <a:t> gradual de la 0.9 la 0.6, se </a:t>
            </a:r>
            <a:r>
              <a:rPr lang="en-US" sz="3200" b="0" dirty="0" err="1"/>
              <a:t>va</a:t>
            </a:r>
            <a:r>
              <a:rPr lang="en-US" sz="3200" b="0" dirty="0"/>
              <a:t> </a:t>
            </a:r>
            <a:r>
              <a:rPr lang="en-US" sz="3200" b="0" dirty="0" err="1"/>
              <a:t>înregistra</a:t>
            </a:r>
            <a:r>
              <a:rPr lang="en-US" sz="3200" b="0" dirty="0"/>
              <a:t> un trend de </a:t>
            </a:r>
            <a:r>
              <a:rPr lang="en-US" sz="3200" b="0" dirty="0" err="1"/>
              <a:t>scădere</a:t>
            </a:r>
            <a:r>
              <a:rPr lang="en-US" sz="3200" b="0" dirty="0"/>
              <a:t> a </a:t>
            </a:r>
            <a:r>
              <a:rPr lang="en-US" sz="3200" b="0" dirty="0" err="1"/>
              <a:t>cazurilor</a:t>
            </a:r>
            <a:r>
              <a:rPr lang="en-US" sz="3200" b="0" dirty="0"/>
              <a:t> </a:t>
            </a:r>
            <a:r>
              <a:rPr lang="en-US" sz="3200" b="0" dirty="0" err="1"/>
              <a:t>semnificativ</a:t>
            </a:r>
            <a:endParaRPr lang="en-US" sz="3200" b="0" dirty="0"/>
          </a:p>
          <a:p>
            <a:pPr algn="just"/>
            <a:r>
              <a:rPr lang="en-US" sz="3200" b="0" dirty="0"/>
              <a:t>*</a:t>
            </a:r>
            <a:r>
              <a:rPr lang="en-US" sz="3200" b="0" dirty="0" err="1"/>
              <a:t>Doar</a:t>
            </a:r>
            <a:r>
              <a:rPr lang="en-US" sz="3200" b="0" dirty="0"/>
              <a:t> </a:t>
            </a:r>
            <a:r>
              <a:rPr lang="en-US" sz="3200" b="0" dirty="0" err="1"/>
              <a:t>în</a:t>
            </a:r>
            <a:r>
              <a:rPr lang="en-US" sz="3200" b="0" dirty="0"/>
              <a:t> </a:t>
            </a:r>
            <a:r>
              <a:rPr lang="en-US" sz="3200" b="0" dirty="0" err="1"/>
              <a:t>cazul</a:t>
            </a:r>
            <a:r>
              <a:rPr lang="en-US" sz="3200" b="0" dirty="0"/>
              <a:t> </a:t>
            </a:r>
            <a:r>
              <a:rPr lang="en-US" sz="3200" b="0" dirty="0" err="1"/>
              <a:t>în</a:t>
            </a:r>
            <a:r>
              <a:rPr lang="en-US" sz="3200" b="0" dirty="0"/>
              <a:t> care se </a:t>
            </a:r>
            <a:r>
              <a:rPr lang="en-US" sz="3200" b="0" dirty="0" err="1"/>
              <a:t>va</a:t>
            </a:r>
            <a:r>
              <a:rPr lang="en-US" sz="3200" b="0" dirty="0"/>
              <a:t> </a:t>
            </a:r>
            <a:r>
              <a:rPr lang="en-US" sz="3200" b="0" dirty="0" err="1"/>
              <a:t>menține</a:t>
            </a:r>
            <a:r>
              <a:rPr lang="en-US" sz="3200" b="0" dirty="0"/>
              <a:t> </a:t>
            </a:r>
            <a:r>
              <a:rPr lang="en-US" sz="3200" dirty="0"/>
              <a:t>R0 </a:t>
            </a:r>
            <a:r>
              <a:rPr lang="en-MD" sz="6000" dirty="0"/>
              <a:t>&lt; </a:t>
            </a:r>
            <a:r>
              <a:rPr lang="en-US" sz="3200" dirty="0"/>
              <a:t>1, </a:t>
            </a:r>
            <a:r>
              <a:rPr lang="en-US" sz="3200" b="0" dirty="0" err="1"/>
              <a:t>atunci</a:t>
            </a:r>
            <a:r>
              <a:rPr lang="en-US" sz="3200" b="0" dirty="0"/>
              <a:t> </a:t>
            </a:r>
            <a:r>
              <a:rPr lang="en-US" sz="3200" b="0" dirty="0" err="1"/>
              <a:t>poate</a:t>
            </a:r>
            <a:r>
              <a:rPr lang="en-US" sz="3200" b="0" dirty="0"/>
              <a:t> </a:t>
            </a:r>
            <a:r>
              <a:rPr lang="en-US" sz="3200" b="0" dirty="0" err="1"/>
              <a:t>avea</a:t>
            </a:r>
            <a:r>
              <a:rPr lang="en-US" sz="3200" b="0" dirty="0"/>
              <a:t> loc </a:t>
            </a:r>
            <a:r>
              <a:rPr lang="en-US" sz="3200" b="0" dirty="0" err="1"/>
              <a:t>înregistrarea</a:t>
            </a:r>
            <a:r>
              <a:rPr lang="en-US" sz="3200" b="0" dirty="0"/>
              <a:t> </a:t>
            </a:r>
            <a:r>
              <a:rPr lang="en-US" sz="3200" b="0" dirty="0" err="1"/>
              <a:t>progresului</a:t>
            </a:r>
            <a:r>
              <a:rPr lang="en-US" sz="3200" b="0" dirty="0"/>
              <a:t> de </a:t>
            </a:r>
            <a:r>
              <a:rPr lang="en-US" sz="3200" b="0" dirty="0" err="1"/>
              <a:t>diminuare</a:t>
            </a:r>
            <a:r>
              <a:rPr lang="en-US" sz="3200" b="0" dirty="0"/>
              <a:t> </a:t>
            </a:r>
            <a:r>
              <a:rPr lang="en-US" sz="3200" b="0" dirty="0" err="1"/>
              <a:t>și</a:t>
            </a:r>
            <a:r>
              <a:rPr lang="en-US" sz="3200" b="0" dirty="0"/>
              <a:t> control a </a:t>
            </a:r>
            <a:r>
              <a:rPr lang="en-US" sz="3200" b="0" dirty="0" err="1"/>
              <a:t>răspândirii</a:t>
            </a:r>
            <a:r>
              <a:rPr lang="en-US" sz="3200" b="0" dirty="0"/>
              <a:t> </a:t>
            </a:r>
            <a:r>
              <a:rPr lang="en-US" sz="3200" b="0" dirty="0" err="1"/>
              <a:t>infecții</a:t>
            </a:r>
            <a:r>
              <a:rPr lang="en-US" sz="3200" b="0" dirty="0"/>
              <a:t> COVID-10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1891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5">
            <a:extLst>
              <a:ext uri="{FF2B5EF4-FFF2-40B4-BE49-F238E27FC236}">
                <a16:creationId xmlns:a16="http://schemas.microsoft.com/office/drawing/2014/main" id="{A897D6AA-5E1F-814E-B9C6-4E74C8C85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021915"/>
              </p:ext>
            </p:extLst>
          </p:nvPr>
        </p:nvGraphicFramePr>
        <p:xfrm>
          <a:off x="276493" y="2255264"/>
          <a:ext cx="23831014" cy="1105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493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Acțiunile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și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măsurile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sănătate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publică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implementate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în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dependență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numărul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cazuri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distribuite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zilnic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, COVID-19</a:t>
            </a:r>
            <a:endParaRPr sz="6000" b="1" dirty="0"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324156-5A94-BC41-83F2-C1EE487EB09B}"/>
              </a:ext>
            </a:extLst>
          </p:cNvPr>
          <p:cNvCxnSpPr>
            <a:cxnSpLocks/>
          </p:cNvCxnSpPr>
          <p:nvPr/>
        </p:nvCxnSpPr>
        <p:spPr>
          <a:xfrm>
            <a:off x="914400" y="8534400"/>
            <a:ext cx="0" cy="296091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7468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071558" y="1858502"/>
            <a:ext cx="11899174" cy="2499691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>
                <a:solidFill>
                  <a:srgbClr val="1D46F3"/>
                </a:solidFill>
                <a:latin typeface="Open Sans"/>
              </a:rPr>
              <a:t>COVID-19 </a:t>
            </a: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49819" y="5035865"/>
            <a:ext cx="17718913" cy="1661991"/>
            <a:chOff x="0" y="-280679"/>
            <a:chExt cx="17697906" cy="2849784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198291"/>
                <a:ext cx="10585218" cy="1797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Persoane vindecate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-280679"/>
              <a:ext cx="6088441" cy="2849784"/>
              <a:chOff x="-1" y="-283690"/>
              <a:chExt cx="6088440" cy="284978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-283690"/>
                <a:ext cx="5512438" cy="284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9600" b="1" dirty="0">
                    <a:solidFill>
                      <a:schemeClr val="bg1"/>
                    </a:solidFill>
                  </a:rPr>
                  <a:t>5.240 </a:t>
                </a:r>
                <a:r>
                  <a:rPr lang="ro-RO" sz="5400" b="1" dirty="0">
                    <a:solidFill>
                      <a:schemeClr val="bg1"/>
                    </a:solidFill>
                  </a:rPr>
                  <a:t>(58%)</a:t>
                </a:r>
                <a:endParaRPr sz="8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3562574"/>
            <a:ext cx="17483723" cy="1646603"/>
            <a:chOff x="0" y="-464299"/>
            <a:chExt cx="17708409" cy="3217023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Numărul total de cazuri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-464299"/>
              <a:ext cx="6088441" cy="3217023"/>
              <a:chOff x="-1" y="-467310"/>
              <a:chExt cx="6088440" cy="3217020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-467310"/>
                <a:ext cx="5512438" cy="3217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9.018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49819" y="6615427"/>
            <a:ext cx="17718913" cy="1646604"/>
            <a:chOff x="0" y="-468548"/>
            <a:chExt cx="17708409" cy="3225522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102706"/>
                <a:ext cx="10752128" cy="2080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Total decese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-468548"/>
              <a:ext cx="6088441" cy="3225522"/>
              <a:chOff x="-1" y="-471559"/>
              <a:chExt cx="6088440" cy="3225519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-471559"/>
                <a:ext cx="5512438" cy="3225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317</a:t>
                </a:r>
                <a:endParaRPr b="1" dirty="0"/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49CCBB90-F538-E64E-AC39-7F7E580C3DD3}"/>
              </a:ext>
            </a:extLst>
          </p:cNvPr>
          <p:cNvGrpSpPr/>
          <p:nvPr/>
        </p:nvGrpSpPr>
        <p:grpSpPr>
          <a:xfrm>
            <a:off x="4071558" y="8221201"/>
            <a:ext cx="17718913" cy="1646604"/>
            <a:chOff x="0" y="-468548"/>
            <a:chExt cx="17708409" cy="3225522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D8B22C2C-B603-2C41-A75E-19BB1121F33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56D4AB99-28E6-FF45-93A2-CF965C7C76C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7727311F-AA82-A94C-8298-AC08DEF19C7E}"/>
                  </a:ext>
                </a:extLst>
              </p:cNvPr>
              <p:cNvSpPr/>
              <p:nvPr/>
            </p:nvSpPr>
            <p:spPr>
              <a:xfrm>
                <a:off x="6731593" y="102706"/>
                <a:ext cx="10752128" cy="2080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Pacienți în stare gravă</a:t>
                </a:r>
                <a:endParaRPr dirty="0"/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22737E8D-81C7-7F4B-B0F7-A50EE219EBC9}"/>
                </a:ext>
              </a:extLst>
            </p:cNvPr>
            <p:cNvGrpSpPr/>
            <p:nvPr/>
          </p:nvGrpSpPr>
          <p:grpSpPr>
            <a:xfrm>
              <a:off x="0" y="-468548"/>
              <a:ext cx="6088441" cy="3225522"/>
              <a:chOff x="-1" y="-471559"/>
              <a:chExt cx="6088440" cy="3225519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69A4EE90-76E0-734E-AF12-291BC5DAFA1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48D69092-5CCD-7F4E-A99A-C435BE90D7C7}"/>
                  </a:ext>
                </a:extLst>
              </p:cNvPr>
              <p:cNvSpPr/>
              <p:nvPr/>
            </p:nvSpPr>
            <p:spPr>
              <a:xfrm>
                <a:off x="484560" y="-471559"/>
                <a:ext cx="5512438" cy="3225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274 </a:t>
                </a:r>
                <a:endParaRPr b="1" dirty="0"/>
              </a:p>
            </p:txBody>
          </p:sp>
        </p:grp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C12D0322-D179-4742-BDE6-1B161FF68F64}"/>
              </a:ext>
            </a:extLst>
          </p:cNvPr>
          <p:cNvGrpSpPr/>
          <p:nvPr/>
        </p:nvGrpSpPr>
        <p:grpSpPr>
          <a:xfrm>
            <a:off x="4049819" y="9826207"/>
            <a:ext cx="17697907" cy="1646604"/>
            <a:chOff x="0" y="-470673"/>
            <a:chExt cx="17697906" cy="3229777"/>
          </a:xfrm>
        </p:grpSpPr>
        <p:grpSp>
          <p:nvGrpSpPr>
            <p:cNvPr id="39" name="Rectangle 10">
              <a:extLst>
                <a:ext uri="{FF2B5EF4-FFF2-40B4-BE49-F238E27FC236}">
                  <a16:creationId xmlns:a16="http://schemas.microsoft.com/office/drawing/2014/main" id="{65E39343-8A39-9F49-A5CA-60A6444D8EDC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C0278440-8C4E-8C42-91B2-BEF3C4E52B7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totale">
                <a:extLst>
                  <a:ext uri="{FF2B5EF4-FFF2-40B4-BE49-F238E27FC236}">
                    <a16:creationId xmlns:a16="http://schemas.microsoft.com/office/drawing/2014/main" id="{F32FCE49-072A-7A4D-A945-AF6096F34A6E}"/>
                  </a:ext>
                </a:extLst>
              </p:cNvPr>
              <p:cNvSpPr/>
              <p:nvPr/>
            </p:nvSpPr>
            <p:spPr>
              <a:xfrm>
                <a:off x="6768000" y="586622"/>
                <a:ext cx="10585218" cy="102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C</a:t>
                </a:r>
                <a:r>
                  <a:rPr dirty="0" err="1"/>
                  <a:t>azuri</a:t>
                </a:r>
                <a:r>
                  <a:rPr dirty="0"/>
                  <a:t> </a:t>
                </a:r>
                <a:r>
                  <a:rPr lang="ro-RO" dirty="0"/>
                  <a:t>active</a:t>
                </a:r>
                <a:endParaRPr dirty="0"/>
              </a:p>
            </p:txBody>
          </p:sp>
        </p:grpSp>
        <p:grpSp>
          <p:nvGrpSpPr>
            <p:cNvPr id="40" name="Rectangle 11">
              <a:extLst>
                <a:ext uri="{FF2B5EF4-FFF2-40B4-BE49-F238E27FC236}">
                  <a16:creationId xmlns:a16="http://schemas.microsoft.com/office/drawing/2014/main" id="{86C5233C-581E-8741-AEED-C6226BD92E20}"/>
                </a:ext>
              </a:extLst>
            </p:cNvPr>
            <p:cNvGrpSpPr/>
            <p:nvPr/>
          </p:nvGrpSpPr>
          <p:grpSpPr>
            <a:xfrm>
              <a:off x="0" y="-470673"/>
              <a:ext cx="6088441" cy="3229777"/>
              <a:chOff x="-1" y="-473684"/>
              <a:chExt cx="6088440" cy="3229774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0CA6203E-3288-B543-B7D2-AA8B4D1A137C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E9FE8758-7DC7-6D46-B366-2183D613FE94}"/>
                  </a:ext>
                </a:extLst>
              </p:cNvPr>
              <p:cNvSpPr/>
              <p:nvPr/>
            </p:nvSpPr>
            <p:spPr>
              <a:xfrm>
                <a:off x="484560" y="-473684"/>
                <a:ext cx="5512438" cy="322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3.461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9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22157440"/>
              </p:ext>
            </p:extLst>
          </p:nvPr>
        </p:nvGraphicFramePr>
        <p:xfrm>
          <a:off x="1003852" y="1836408"/>
          <a:ext cx="23060722" cy="1105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8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299" name="Title 1"/>
          <p:cNvSpPr txBox="1">
            <a:spLocks noGrp="1"/>
          </p:cNvSpPr>
          <p:nvPr>
            <p:ph type="title"/>
          </p:nvPr>
        </p:nvSpPr>
        <p:spPr>
          <a:xfrm>
            <a:off x="2062717" y="410704"/>
            <a:ext cx="18308242" cy="14414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b="1" dirty="0">
                <a:solidFill>
                  <a:srgbClr val="000000"/>
                </a:solidFill>
              </a:rPr>
              <a:t>Ratele de contagiozitate R0 după săptămâni COVID-19</a:t>
            </a:r>
            <a:endParaRPr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FAF4A-2A2A-4E46-9E06-B14E58FFFF8E}"/>
              </a:ext>
            </a:extLst>
          </p:cNvPr>
          <p:cNvSpPr txBox="1"/>
          <p:nvPr/>
        </p:nvSpPr>
        <p:spPr>
          <a:xfrm>
            <a:off x="4208577" y="7717099"/>
            <a:ext cx="174565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R0 = 2.2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CCD9C-412B-604C-9EEC-8B9B63054E4E}"/>
              </a:ext>
            </a:extLst>
          </p:cNvPr>
          <p:cNvSpPr txBox="1"/>
          <p:nvPr/>
        </p:nvSpPr>
        <p:spPr>
          <a:xfrm>
            <a:off x="5954232" y="7717099"/>
            <a:ext cx="174565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R0 = 2.1</a:t>
            </a:r>
          </a:p>
        </p:txBody>
      </p:sp>
    </p:spTree>
    <p:extLst>
      <p:ext uri="{BB962C8B-B14F-4D97-AF65-F5344CB8AC3E}">
        <p14:creationId xmlns:p14="http://schemas.microsoft.com/office/powerpoint/2010/main" val="15624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383D29-6A1D-BC4A-8F02-191C92EE1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953185"/>
              </p:ext>
            </p:extLst>
          </p:nvPr>
        </p:nvGraphicFramePr>
        <p:xfrm>
          <a:off x="818151" y="2213811"/>
          <a:ext cx="23196881" cy="991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Incidența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. de persoane, comparativ cu alte state.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endParaRPr sz="5500" b="1" dirty="0"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0279502" y="3619419"/>
            <a:ext cx="0" cy="1045026"/>
          </a:xfrm>
          <a:prstGeom prst="straightConnector1">
            <a:avLst/>
          </a:prstGeom>
          <a:noFill/>
          <a:ln w="1206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FA4D5F-6A3B-DC48-9551-C9D68A1AE403}"/>
              </a:ext>
            </a:extLst>
          </p:cNvPr>
          <p:cNvSpPr txBox="1"/>
          <p:nvPr/>
        </p:nvSpPr>
        <p:spPr>
          <a:xfrm>
            <a:off x="6760267" y="2593497"/>
            <a:ext cx="8000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</a:t>
            </a:r>
            <a:r>
              <a:rPr lang="en-MD" dirty="0"/>
              <a:t>9018 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Incidența = 2595 cazuri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50497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66D973-B49E-FB46-98F6-AB454CFA7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065037"/>
              </p:ext>
            </p:extLst>
          </p:nvPr>
        </p:nvGraphicFramePr>
        <p:xfrm>
          <a:off x="1436914" y="1852195"/>
          <a:ext cx="22250400" cy="990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Mortalitatea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de persoane,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1E4964-28E6-054C-87B7-50BD8EA44C26}"/>
              </a:ext>
            </a:extLst>
          </p:cNvPr>
          <p:cNvCxnSpPr>
            <a:cxnSpLocks/>
          </p:cNvCxnSpPr>
          <p:nvPr/>
        </p:nvCxnSpPr>
        <p:spPr>
          <a:xfrm>
            <a:off x="10213041" y="3826055"/>
            <a:ext cx="0" cy="2487659"/>
          </a:xfrm>
          <a:prstGeom prst="straightConnector1">
            <a:avLst/>
          </a:prstGeom>
          <a:noFill/>
          <a:ln w="1206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F9405-FA6F-AF4E-959B-5CCADDA96E65}"/>
              </a:ext>
            </a:extLst>
          </p:cNvPr>
          <p:cNvSpPr txBox="1"/>
          <p:nvPr/>
        </p:nvSpPr>
        <p:spPr>
          <a:xfrm>
            <a:off x="6549573" y="2800133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317 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Mortalitatea = 90 decese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90371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D514E6-A1C9-4348-9AF3-7A0DA487B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175852"/>
              </p:ext>
            </p:extLst>
          </p:nvPr>
        </p:nvGraphicFramePr>
        <p:xfrm>
          <a:off x="1524003" y="1852195"/>
          <a:ext cx="22119768" cy="1090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Rata fatalității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COVID-19,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539C4A-3314-5F46-AE7F-DC826F587468}"/>
              </a:ext>
            </a:extLst>
          </p:cNvPr>
          <p:cNvCxnSpPr>
            <a:cxnSpLocks/>
          </p:cNvCxnSpPr>
          <p:nvPr/>
        </p:nvCxnSpPr>
        <p:spPr>
          <a:xfrm>
            <a:off x="17370950" y="4657426"/>
            <a:ext cx="0" cy="2271086"/>
          </a:xfrm>
          <a:prstGeom prst="straightConnector1">
            <a:avLst/>
          </a:prstGeom>
          <a:noFill/>
          <a:ln w="12065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123A43-0382-1B40-B108-6135B46F6430}"/>
              </a:ext>
            </a:extLst>
          </p:cNvPr>
          <p:cNvSpPr txBox="1"/>
          <p:nvPr/>
        </p:nvSpPr>
        <p:spPr>
          <a:xfrm>
            <a:off x="12192000" y="3631504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317 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Rata fatalității = 3.5%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64118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29713"/>
              </p:ext>
            </p:extLst>
          </p:nvPr>
        </p:nvGraphicFramePr>
        <p:xfrm>
          <a:off x="1349829" y="1644157"/>
          <a:ext cx="14845801" cy="1128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Evoluția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săptămânală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cazurilor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noi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vindecaților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și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deceselor</a:t>
            </a:r>
            <a:endParaRPr sz="6000" b="1" dirty="0">
              <a:latin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FCA21-F7AF-EC47-A673-3C1737CCAE73}"/>
              </a:ext>
            </a:extLst>
          </p:cNvPr>
          <p:cNvSpPr/>
          <p:nvPr/>
        </p:nvSpPr>
        <p:spPr>
          <a:xfrm>
            <a:off x="17192170" y="1852194"/>
            <a:ext cx="6195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0" dirty="0"/>
              <a:t>A </a:t>
            </a:r>
            <a:r>
              <a:rPr lang="en-US" sz="2800" b="0" dirty="0" err="1"/>
              <a:t>fost</a:t>
            </a:r>
            <a:r>
              <a:rPr lang="en-US" sz="2800" b="0" dirty="0"/>
              <a:t> </a:t>
            </a:r>
            <a:r>
              <a:rPr lang="en-US" sz="2800" b="0" dirty="0" err="1"/>
              <a:t>înregistrată</a:t>
            </a:r>
            <a:r>
              <a:rPr lang="en-US" sz="2800" b="0" dirty="0"/>
              <a:t> o </a:t>
            </a:r>
            <a:r>
              <a:rPr lang="en-US" sz="2800" b="0" dirty="0" err="1"/>
              <a:t>creștere</a:t>
            </a:r>
            <a:r>
              <a:rPr lang="en-US" sz="2800" b="0" dirty="0"/>
              <a:t> de 21% a </a:t>
            </a:r>
            <a:r>
              <a:rPr lang="en-US" sz="2800" b="0" dirty="0" err="1"/>
              <a:t>cazurilor</a:t>
            </a:r>
            <a:r>
              <a:rPr lang="en-US" sz="2800" b="0" dirty="0"/>
              <a:t> </a:t>
            </a:r>
            <a:r>
              <a:rPr lang="en-US" sz="2800" b="0" dirty="0" err="1"/>
              <a:t>înregistrate</a:t>
            </a:r>
            <a:r>
              <a:rPr lang="en-US" sz="2800" b="0" dirty="0"/>
              <a:t> </a:t>
            </a:r>
            <a:r>
              <a:rPr lang="en-US" sz="2800" b="0" dirty="0" err="1"/>
              <a:t>în</a:t>
            </a:r>
            <a:r>
              <a:rPr lang="en-US" sz="2800" b="0" dirty="0"/>
              <a:t> </a:t>
            </a:r>
            <a:r>
              <a:rPr lang="en-US" sz="2800" b="0" dirty="0" err="1"/>
              <a:t>ultimele</a:t>
            </a:r>
            <a:r>
              <a:rPr lang="en-US" sz="2800" b="0" dirty="0"/>
              <a:t> 7 </a:t>
            </a:r>
            <a:r>
              <a:rPr lang="en-US" sz="2800" b="0" dirty="0" err="1"/>
              <a:t>zile</a:t>
            </a:r>
            <a:r>
              <a:rPr lang="en-US" sz="2800" b="0" dirty="0"/>
              <a:t> </a:t>
            </a:r>
            <a:r>
              <a:rPr lang="en-US" sz="2800" b="0" dirty="0" err="1"/>
              <a:t>comparativ</a:t>
            </a:r>
            <a:r>
              <a:rPr lang="en-US" sz="2800" b="0" dirty="0"/>
              <a:t> cu </a:t>
            </a:r>
            <a:r>
              <a:rPr lang="en-US" sz="2800" b="0" dirty="0" err="1"/>
              <a:t>zilele</a:t>
            </a:r>
            <a:r>
              <a:rPr lang="en-US" sz="2800" b="0" dirty="0"/>
              <a:t> </a:t>
            </a:r>
            <a:r>
              <a:rPr lang="en-US" sz="2800" b="0" dirty="0" err="1"/>
              <a:t>similare</a:t>
            </a:r>
            <a:r>
              <a:rPr lang="en-US" sz="2800" b="0" dirty="0"/>
              <a:t> a </a:t>
            </a:r>
            <a:r>
              <a:rPr lang="en-US" sz="2800" b="0" dirty="0" err="1"/>
              <a:t>săptămâinii</a:t>
            </a:r>
            <a:r>
              <a:rPr lang="en-US" sz="2800" b="0" dirty="0"/>
              <a:t> </a:t>
            </a:r>
            <a:r>
              <a:rPr lang="en-US" sz="2800" b="0" dirty="0" err="1"/>
              <a:t>precedente</a:t>
            </a:r>
            <a:endParaRPr lang="en-US" sz="2800" b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8E9E8-ABBC-B94C-9121-8C03CD01D37E}"/>
              </a:ext>
            </a:extLst>
          </p:cNvPr>
          <p:cNvSpPr txBox="1">
            <a:spLocks/>
          </p:cNvSpPr>
          <p:nvPr/>
        </p:nvSpPr>
        <p:spPr>
          <a:xfrm>
            <a:off x="3998266" y="1644156"/>
            <a:ext cx="9195639" cy="2373062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MD" sz="3200" b="1" dirty="0"/>
              <a:t>Săptămâna 22 comparativ cu săptămâna 21:</a:t>
            </a:r>
          </a:p>
          <a:p>
            <a:pPr>
              <a:spcBef>
                <a:spcPts val="500"/>
              </a:spcBef>
            </a:pPr>
            <a:r>
              <a:rPr lang="en-MD" sz="3200" dirty="0"/>
              <a:t>Numărul de cazuri au crescut cu 11%</a:t>
            </a:r>
          </a:p>
          <a:p>
            <a:pPr>
              <a:spcBef>
                <a:spcPts val="500"/>
              </a:spcBef>
            </a:pPr>
            <a:r>
              <a:rPr lang="en-MD" sz="3200" dirty="0"/>
              <a:t>Numărul de vindecați a scăzut cu 33% </a:t>
            </a:r>
          </a:p>
          <a:p>
            <a:pPr>
              <a:spcBef>
                <a:spcPts val="500"/>
              </a:spcBef>
            </a:pPr>
            <a:r>
              <a:rPr lang="en-MD" sz="3200" dirty="0"/>
              <a:t>Numărul de decese a crescut cu 13%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348A722-B161-8E4B-A4A8-9D622BF74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434202"/>
              </p:ext>
            </p:extLst>
          </p:nvPr>
        </p:nvGraphicFramePr>
        <p:xfrm>
          <a:off x="17545458" y="4017218"/>
          <a:ext cx="5842001" cy="784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98526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36A3BE-0342-5B43-9009-59DAF9B14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363333"/>
              </p:ext>
            </p:extLst>
          </p:nvPr>
        </p:nvGraphicFramePr>
        <p:xfrm>
          <a:off x="1349829" y="1852194"/>
          <a:ext cx="22293942" cy="1145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Incidența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la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100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mii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populație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>
                <a:latin typeface="Open Sans"/>
              </a:rPr>
              <a:t>COVID-19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conform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teritoriilor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administrative</a:t>
            </a:r>
            <a:br>
              <a:rPr lang="pt-BR" sz="6000" b="1" dirty="0">
                <a:solidFill>
                  <a:schemeClr val="tx1"/>
                </a:solidFill>
                <a:latin typeface="Open Sans"/>
              </a:rPr>
            </a:br>
            <a:endParaRPr sz="6000" b="1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7C512-A8E2-9043-9C1F-1726AC529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552" y="1852194"/>
            <a:ext cx="5147619" cy="63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51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7DA2B6-8F18-204C-8481-AC3E53F2D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105596"/>
              </p:ext>
            </p:extLst>
          </p:nvPr>
        </p:nvGraphicFramePr>
        <p:xfrm>
          <a:off x="1349829" y="2220686"/>
          <a:ext cx="22381028" cy="1036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3"/>
            <a:ext cx="24383999" cy="237603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Incidența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la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100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mii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rgbClr val="000000"/>
                </a:solidFill>
                <a:latin typeface="Open Sans"/>
              </a:rPr>
              <a:t>populație</a:t>
            </a:r>
            <a:r>
              <a:rPr lang="pt-BR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pt-BR" sz="6000" b="1" dirty="0">
                <a:latin typeface="Open Sans"/>
              </a:rPr>
              <a:t>COVID-19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,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conform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teritoriilor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administrative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 </a:t>
            </a:r>
            <a:br>
              <a:rPr lang="pt-BR" sz="6000" b="1" dirty="0">
                <a:solidFill>
                  <a:schemeClr val="tx1"/>
                </a:solidFill>
                <a:latin typeface="Open Sans"/>
              </a:rPr>
            </a:b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în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ultimele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  7 </a:t>
            </a:r>
            <a:r>
              <a:rPr lang="pt-BR" sz="6000" b="1" dirty="0" err="1">
                <a:solidFill>
                  <a:schemeClr val="tx1"/>
                </a:solidFill>
                <a:latin typeface="Open Sans"/>
              </a:rPr>
              <a:t>zile</a:t>
            </a:r>
            <a:r>
              <a:rPr lang="pt-BR" sz="6000" b="1" dirty="0">
                <a:solidFill>
                  <a:schemeClr val="tx1"/>
                </a:solidFill>
                <a:latin typeface="Open Sans"/>
              </a:rPr>
              <a:t>,  29.05-04.06.2020</a:t>
            </a:r>
            <a:br>
              <a:rPr lang="pt-BR" sz="6000" b="1" dirty="0">
                <a:solidFill>
                  <a:schemeClr val="tx1"/>
                </a:solidFill>
                <a:latin typeface="Open Sans"/>
              </a:rPr>
            </a:br>
            <a:endParaRPr sz="6000" b="1" dirty="0">
              <a:solidFill>
                <a:schemeClr val="tx1"/>
              </a:solidFill>
              <a:latin typeface="Open San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FE114B-C4DF-4B46-BA4E-CD5A75C15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64034"/>
              </p:ext>
            </p:extLst>
          </p:nvPr>
        </p:nvGraphicFramePr>
        <p:xfrm>
          <a:off x="16546285" y="3350999"/>
          <a:ext cx="5764666" cy="40187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54715">
                  <a:extLst>
                    <a:ext uri="{9D8B030D-6E8A-4147-A177-3AD203B41FA5}">
                      <a16:colId xmlns:a16="http://schemas.microsoft.com/office/drawing/2014/main" val="391224830"/>
                    </a:ext>
                  </a:extLst>
                </a:gridCol>
                <a:gridCol w="1609951">
                  <a:extLst>
                    <a:ext uri="{9D8B030D-6E8A-4147-A177-3AD203B41FA5}">
                      <a16:colId xmlns:a16="http://schemas.microsoft.com/office/drawing/2014/main" val="2730777197"/>
                    </a:ext>
                  </a:extLst>
                </a:gridCol>
              </a:tblGrid>
              <a:tr h="56309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Rîșcani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2800" u="none" strike="noStrike" dirty="0">
                          <a:effectLst/>
                        </a:rPr>
                        <a:t>79.5</a:t>
                      </a:r>
                      <a:endParaRPr lang="en-M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649800"/>
                  </a:ext>
                </a:extLst>
              </a:tr>
              <a:tr h="56309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Taraclia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2800" u="none" strike="noStrike" dirty="0">
                          <a:effectLst/>
                        </a:rPr>
                        <a:t>53.1</a:t>
                      </a:r>
                      <a:endParaRPr lang="en-M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2494777"/>
                  </a:ext>
                </a:extLst>
              </a:tr>
              <a:tr h="56309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 err="1">
                          <a:effectLst/>
                        </a:rPr>
                        <a:t>Bălți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2800" u="none" strike="noStrike" dirty="0">
                          <a:effectLst/>
                        </a:rPr>
                        <a:t>42.5</a:t>
                      </a:r>
                      <a:endParaRPr lang="en-M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5270699"/>
                  </a:ext>
                </a:extLst>
              </a:tr>
              <a:tr h="90522"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MD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4479599"/>
                  </a:ext>
                </a:extLst>
              </a:tr>
              <a:tr h="56309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Sîngerei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2800" u="none" strike="noStrike" dirty="0">
                          <a:effectLst/>
                        </a:rPr>
                        <a:t>36.4</a:t>
                      </a:r>
                      <a:endParaRPr lang="en-M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7121187"/>
                  </a:ext>
                </a:extLst>
              </a:tr>
              <a:tr h="549686">
                <a:tc>
                  <a:txBody>
                    <a:bodyPr/>
                    <a:lstStyle/>
                    <a:p>
                      <a:pPr marL="0" marR="0" indent="0" algn="l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U.T.A. </a:t>
                      </a:r>
                      <a:r>
                        <a:rPr lang="en-GB" sz="28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Găgăuzia</a:t>
                      </a:r>
                      <a:endParaRPr lang="en-GB" sz="28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2800" u="none" strike="noStrike" dirty="0">
                          <a:effectLst/>
                        </a:rPr>
                        <a:t>35.3</a:t>
                      </a:r>
                      <a:endParaRPr lang="en-M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7587487"/>
                  </a:ext>
                </a:extLst>
              </a:tr>
              <a:tr h="56309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Briceni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2800" u="none" strike="noStrike" dirty="0">
                          <a:effectLst/>
                        </a:rPr>
                        <a:t>33.3</a:t>
                      </a:r>
                      <a:endParaRPr lang="en-M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6049627"/>
                  </a:ext>
                </a:extLst>
              </a:tr>
              <a:tr h="56309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Cimișlia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D" sz="2800" u="none" strike="noStrike" dirty="0">
                          <a:effectLst/>
                        </a:rPr>
                        <a:t>33.3</a:t>
                      </a:r>
                      <a:endParaRPr lang="en-M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43154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1F72557-87E2-E74F-83F3-6E43B400D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48623"/>
              </p:ext>
            </p:extLst>
          </p:nvPr>
        </p:nvGraphicFramePr>
        <p:xfrm>
          <a:off x="15370627" y="2525483"/>
          <a:ext cx="8186057" cy="5642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6057">
                  <a:extLst>
                    <a:ext uri="{9D8B030D-6E8A-4147-A177-3AD203B41FA5}">
                      <a16:colId xmlns:a16="http://schemas.microsoft.com/office/drawing/2014/main" val="951978463"/>
                    </a:ext>
                  </a:extLst>
                </a:gridCol>
              </a:tblGrid>
              <a:tr h="564257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</a:rPr>
                        <a:t>Creșterea</a:t>
                      </a:r>
                      <a:r>
                        <a:rPr lang="en-GB" sz="3200" u="none" strike="noStrike" dirty="0">
                          <a:effectLst/>
                        </a:rPr>
                        <a:t> </a:t>
                      </a:r>
                      <a:r>
                        <a:rPr lang="en-GB" sz="3200" u="none" strike="noStrike" dirty="0" err="1">
                          <a:effectLst/>
                        </a:rPr>
                        <a:t>cazurilor</a:t>
                      </a:r>
                      <a:r>
                        <a:rPr lang="en-GB" sz="3200" u="none" strike="noStrike" dirty="0">
                          <a:effectLst/>
                        </a:rPr>
                        <a:t> din </a:t>
                      </a:r>
                      <a:r>
                        <a:rPr lang="en-GB" sz="3200" u="none" strike="noStrike" dirty="0" err="1">
                          <a:effectLst/>
                        </a:rPr>
                        <a:t>ultimele</a:t>
                      </a:r>
                      <a:r>
                        <a:rPr lang="en-GB" sz="3200" u="none" strike="noStrike" dirty="0">
                          <a:effectLst/>
                        </a:rPr>
                        <a:t> 7 </a:t>
                      </a:r>
                      <a:r>
                        <a:rPr lang="en-GB" sz="3200" u="none" strike="noStrike" dirty="0" err="1">
                          <a:effectLst/>
                        </a:rPr>
                        <a:t>zile</a:t>
                      </a:r>
                      <a:r>
                        <a:rPr lang="en-GB" sz="3200" u="none" strike="noStrike" dirty="0">
                          <a:effectLst/>
                        </a:rPr>
                        <a:t> (%) 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024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4596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5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a cazurilor de COVID-19</a:t>
            </a:r>
            <a:endParaRPr lang="en-US" altLang="zh-CN" sz="5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B1C1DEF-87A8-4141-ABA6-BC305458A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36795"/>
              </p:ext>
            </p:extLst>
          </p:nvPr>
        </p:nvGraphicFramePr>
        <p:xfrm>
          <a:off x="-108" y="1431208"/>
          <a:ext cx="12192107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4828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8287279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</a:tblGrid>
              <a:tr h="731519">
                <a:tc gridSpan="2">
                  <a:txBody>
                    <a:bodyPr/>
                    <a:lstStyle/>
                    <a:p>
                      <a:pPr algn="ctr"/>
                      <a:r>
                        <a:rPr lang="ro-MD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februarie 2020 – 04 iunie 2020</a:t>
                      </a:r>
                      <a:endParaRPr lang="ro-RO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r>
                        <a:rPr lang="ro-MD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o-RO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49396 persoane noi testate</a:t>
                      </a:r>
                      <a:endParaRPr lang="ro-RO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20228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endParaRPr lang="ro-RO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48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60.262  </a:t>
                      </a:r>
                      <a:r>
                        <a:rPr lang="ro-MD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teste efectuate </a:t>
                      </a:r>
                      <a:endParaRPr lang="ro-RO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pic>
        <p:nvPicPr>
          <p:cNvPr id="8" name="Graphic 7" descr="Test tubes">
            <a:extLst>
              <a:ext uri="{FF2B5EF4-FFF2-40B4-BE49-F238E27FC236}">
                <a16:creationId xmlns:a16="http://schemas.microsoft.com/office/drawing/2014/main" id="{24FA7182-3643-495F-86A2-163641E03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327" y="3374086"/>
            <a:ext cx="914400" cy="686244"/>
          </a:xfrm>
          <a:prstGeom prst="rect">
            <a:avLst/>
          </a:prstGeom>
        </p:spPr>
      </p:pic>
      <p:pic>
        <p:nvPicPr>
          <p:cNvPr id="11" name="Graphic 10" descr="Group">
            <a:extLst>
              <a:ext uri="{FF2B5EF4-FFF2-40B4-BE49-F238E27FC236}">
                <a16:creationId xmlns:a16="http://schemas.microsoft.com/office/drawing/2014/main" id="{895FD90A-51CA-4F48-A6D3-FB06F7348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178" y="2272205"/>
            <a:ext cx="1098698" cy="914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A1FD0-2856-514E-B290-AECAA10D7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548211"/>
            <a:ext cx="23888700" cy="85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5326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882</Words>
  <Application>Microsoft Macintosh PowerPoint</Application>
  <PresentationFormat>Custom</PresentationFormat>
  <Paragraphs>196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Calibri</vt:lpstr>
      <vt:lpstr>Cambria</vt:lpstr>
      <vt:lpstr>Helvetica</vt:lpstr>
      <vt:lpstr>Helvetica Neue</vt:lpstr>
      <vt:lpstr>Helvetica Neue Light</vt:lpstr>
      <vt:lpstr>Helvetica Neue Medium</vt:lpstr>
      <vt:lpstr>Montserrat Black</vt:lpstr>
      <vt:lpstr>Montserrat Bold</vt:lpstr>
      <vt:lpstr>Montserrat Regular</vt:lpstr>
      <vt:lpstr>Open Sans</vt:lpstr>
      <vt:lpstr>Open Sans SemiBold</vt:lpstr>
      <vt:lpstr>Wingdings</vt:lpstr>
      <vt:lpstr>White</vt:lpstr>
      <vt:lpstr>Raport COVID-19</vt:lpstr>
      <vt:lpstr>COVID-19 </vt:lpstr>
      <vt:lpstr>Incidența COVID-19 la 1 mln. de persoane, comparativ cu alte state. </vt:lpstr>
      <vt:lpstr>Mortalitatea COVID-19 la 1 mln de persoane, comparativ cu alte state  </vt:lpstr>
      <vt:lpstr>Rata fatalității COVID-19, comparativ cu alte state  </vt:lpstr>
      <vt:lpstr>Evoluția săptămânală a cazurilor noi, vindecaților și deceselor</vt:lpstr>
      <vt:lpstr>Incidența la 100 mii populație COVID-19, conform teritoriilor administrative </vt:lpstr>
      <vt:lpstr>Incidența la 100 mii populație COVID-19, conform teritoriilor administrative  în ultimele  7 zile,  29.05-04.06.2020 </vt:lpstr>
      <vt:lpstr>PowerPoint Presentation</vt:lpstr>
      <vt:lpstr>Analiza descriptivă a cazurilor confirmate COVID-19</vt:lpstr>
      <vt:lpstr>Analiza descriptivă a deceselor cauzate de COVID-19</vt:lpstr>
      <vt:lpstr>Personalul medical infectat cu COVID-19</vt:lpstr>
      <vt:lpstr>Personalul medical infectat cu COVID-19 </vt:lpstr>
      <vt:lpstr>Testarea lucrătorilor medicali la COVID-19 </vt:lpstr>
      <vt:lpstr>Personalul medical infectat cu COVID-19</vt:lpstr>
      <vt:lpstr>PowerPoint Presentation</vt:lpstr>
      <vt:lpstr>PowerPoint Presentation</vt:lpstr>
      <vt:lpstr>PowerPoint Presentation</vt:lpstr>
      <vt:lpstr>Acțiunile și măsurile de sănătate publică implementate în dependență de numărul de cazuri distribuite zilnic, COVID-19</vt:lpstr>
      <vt:lpstr>Ratele de contagiozitate R0 după săptămâni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Alexei Ceban</cp:lastModifiedBy>
  <cp:revision>217</cp:revision>
  <dcterms:modified xsi:type="dcterms:W3CDTF">2020-06-05T06:05:12Z</dcterms:modified>
</cp:coreProperties>
</file>