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32"/>
  </p:notesMasterIdLst>
  <p:sldIdLst>
    <p:sldId id="400" r:id="rId3"/>
    <p:sldId id="257" r:id="rId4"/>
    <p:sldId id="355" r:id="rId5"/>
    <p:sldId id="354" r:id="rId6"/>
    <p:sldId id="266" r:id="rId7"/>
    <p:sldId id="415" r:id="rId8"/>
    <p:sldId id="268" r:id="rId9"/>
    <p:sldId id="416" r:id="rId10"/>
    <p:sldId id="270" r:id="rId11"/>
    <p:sldId id="417" r:id="rId12"/>
    <p:sldId id="265" r:id="rId13"/>
    <p:sldId id="269" r:id="rId14"/>
    <p:sldId id="402" r:id="rId15"/>
    <p:sldId id="403" r:id="rId16"/>
    <p:sldId id="404" r:id="rId17"/>
    <p:sldId id="405" r:id="rId18"/>
    <p:sldId id="271" r:id="rId19"/>
    <p:sldId id="413" r:id="rId20"/>
    <p:sldId id="414" r:id="rId21"/>
    <p:sldId id="406" r:id="rId22"/>
    <p:sldId id="407" r:id="rId23"/>
    <p:sldId id="411" r:id="rId24"/>
    <p:sldId id="387" r:id="rId25"/>
    <p:sldId id="367" r:id="rId26"/>
    <p:sldId id="349" r:id="rId27"/>
    <p:sldId id="408" r:id="rId28"/>
    <p:sldId id="409" r:id="rId29"/>
    <p:sldId id="385" r:id="rId30"/>
    <p:sldId id="353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DA0010"/>
    <a:srgbClr val="1D46F3"/>
    <a:srgbClr val="007949"/>
    <a:srgbClr val="FE0061"/>
    <a:srgbClr val="C8C8C8"/>
    <a:srgbClr val="ADA9BB"/>
    <a:srgbClr val="008E40"/>
    <a:srgbClr val="00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79464"/>
  </p:normalViewPr>
  <p:slideViewPr>
    <p:cSldViewPr snapToGrid="0">
      <p:cViewPr varScale="1">
        <p:scale>
          <a:sx n="46" d="100"/>
          <a:sy n="46" d="100"/>
        </p:scale>
        <p:origin x="1176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Coretchi" userId="0ad885832603583f" providerId="LiveId" clId="{9431C97E-3517-4ECD-B16C-A68C2014969F}"/>
    <pc:docChg chg="addSld delSld modSld">
      <pc:chgData name="Roman Coretchi" userId="0ad885832603583f" providerId="LiveId" clId="{9431C97E-3517-4ECD-B16C-A68C2014969F}" dt="2020-09-23T13:38:05.405" v="59" actId="20577"/>
      <pc:docMkLst>
        <pc:docMk/>
      </pc:docMkLst>
      <pc:sldChg chg="add">
        <pc:chgData name="Roman Coretchi" userId="0ad885832603583f" providerId="LiveId" clId="{9431C97E-3517-4ECD-B16C-A68C2014969F}" dt="2020-09-23T13:32:23.366" v="1"/>
        <pc:sldMkLst>
          <pc:docMk/>
          <pc:sldMk cId="0" sldId="257"/>
        </pc:sldMkLst>
      </pc:sldChg>
      <pc:sldChg chg="add">
        <pc:chgData name="Roman Coretchi" userId="0ad885832603583f" providerId="LiveId" clId="{9431C97E-3517-4ECD-B16C-A68C2014969F}" dt="2020-09-23T13:33:24.366" v="10"/>
        <pc:sldMkLst>
          <pc:docMk/>
          <pc:sldMk cId="0" sldId="265"/>
        </pc:sldMkLst>
      </pc:sldChg>
      <pc:sldChg chg="add">
        <pc:chgData name="Roman Coretchi" userId="0ad885832603583f" providerId="LiveId" clId="{9431C97E-3517-4ECD-B16C-A68C2014969F}" dt="2020-09-23T13:32:42.955" v="4"/>
        <pc:sldMkLst>
          <pc:docMk/>
          <pc:sldMk cId="1648524542" sldId="266"/>
        </pc:sldMkLst>
      </pc:sldChg>
      <pc:sldChg chg="add">
        <pc:chgData name="Roman Coretchi" userId="0ad885832603583f" providerId="LiveId" clId="{9431C97E-3517-4ECD-B16C-A68C2014969F}" dt="2020-09-23T13:32:57.318" v="6"/>
        <pc:sldMkLst>
          <pc:docMk/>
          <pc:sldMk cId="2376992354" sldId="268"/>
        </pc:sldMkLst>
      </pc:sldChg>
      <pc:sldChg chg="add">
        <pc:chgData name="Roman Coretchi" userId="0ad885832603583f" providerId="LiveId" clId="{9431C97E-3517-4ECD-B16C-A68C2014969F}" dt="2020-09-23T13:33:11.379" v="8"/>
        <pc:sldMkLst>
          <pc:docMk/>
          <pc:sldMk cId="3246520108" sldId="270"/>
        </pc:sldMkLst>
      </pc:sldChg>
      <pc:sldChg chg="add">
        <pc:chgData name="Roman Coretchi" userId="0ad885832603583f" providerId="LiveId" clId="{9431C97E-3517-4ECD-B16C-A68C2014969F}" dt="2020-09-23T13:32:36.200" v="3"/>
        <pc:sldMkLst>
          <pc:docMk/>
          <pc:sldMk cId="738004287" sldId="354"/>
        </pc:sldMkLst>
      </pc:sldChg>
      <pc:sldChg chg="modSp add mod">
        <pc:chgData name="Roman Coretchi" userId="0ad885832603583f" providerId="LiveId" clId="{9431C97E-3517-4ECD-B16C-A68C2014969F}" dt="2020-09-23T13:37:32.432" v="48" actId="20577"/>
        <pc:sldMkLst>
          <pc:docMk/>
          <pc:sldMk cId="3684957474" sldId="355"/>
        </pc:sldMkLst>
        <pc:spChg chg="mod">
          <ac:chgData name="Roman Coretchi" userId="0ad885832603583f" providerId="LiveId" clId="{9431C97E-3517-4ECD-B16C-A68C2014969F}" dt="2020-09-23T13:37:32.432" v="48" actId="20577"/>
          <ac:spMkLst>
            <pc:docMk/>
            <pc:sldMk cId="3684957474" sldId="355"/>
            <ac:spMk id="22" creationId="{CD89D57D-A4D6-406F-A699-03B66D53AA03}"/>
          </ac:spMkLst>
        </pc:spChg>
        <pc:spChg chg="mod">
          <ac:chgData name="Roman Coretchi" userId="0ad885832603583f" providerId="LiveId" clId="{9431C97E-3517-4ECD-B16C-A68C2014969F}" dt="2020-09-23T13:37:19.547" v="46" actId="20577"/>
          <ac:spMkLst>
            <pc:docMk/>
            <pc:sldMk cId="3684957474" sldId="355"/>
            <ac:spMk id="29" creationId="{5C38DE8E-310C-214A-9D57-DB787D22081C}"/>
          </ac:spMkLst>
        </pc:spChg>
        <pc:spChg chg="mod">
          <ac:chgData name="Roman Coretchi" userId="0ad885832603583f" providerId="LiveId" clId="{9431C97E-3517-4ECD-B16C-A68C2014969F}" dt="2020-09-23T13:37:08.577" v="38" actId="20577"/>
          <ac:spMkLst>
            <pc:docMk/>
            <pc:sldMk cId="3684957474" sldId="355"/>
            <ac:spMk id="210" creationId="{00000000-0000-0000-0000-000000000000}"/>
          </ac:spMkLst>
        </pc:spChg>
        <pc:spChg chg="mod">
          <ac:chgData name="Roman Coretchi" userId="0ad885832603583f" providerId="LiveId" clId="{9431C97E-3517-4ECD-B16C-A68C2014969F}" dt="2020-09-23T13:36:57.792" v="30" actId="20577"/>
          <ac:spMkLst>
            <pc:docMk/>
            <pc:sldMk cId="3684957474" sldId="355"/>
            <ac:spMk id="218" creationId="{00000000-0000-0000-0000-000000000000}"/>
          </ac:spMkLst>
        </pc:spChg>
      </pc:sldChg>
      <pc:sldChg chg="del">
        <pc:chgData name="Roman Coretchi" userId="0ad885832603583f" providerId="LiveId" clId="{9431C97E-3517-4ECD-B16C-A68C2014969F}" dt="2020-09-23T13:32:13.380" v="0" actId="47"/>
        <pc:sldMkLst>
          <pc:docMk/>
          <pc:sldMk cId="578199444" sldId="401"/>
        </pc:sldMkLst>
      </pc:sldChg>
      <pc:sldChg chg="modSp mod">
        <pc:chgData name="Roman Coretchi" userId="0ad885832603583f" providerId="LiveId" clId="{9431C97E-3517-4ECD-B16C-A68C2014969F}" dt="2020-09-23T13:34:15.410" v="18" actId="20577"/>
        <pc:sldMkLst>
          <pc:docMk/>
          <pc:sldMk cId="3128461887" sldId="402"/>
        </pc:sldMkLst>
        <pc:spChg chg="mod">
          <ac:chgData name="Roman Coretchi" userId="0ad885832603583f" providerId="LiveId" clId="{9431C97E-3517-4ECD-B16C-A68C2014969F}" dt="2020-09-23T13:34:15.410" v="18" actId="20577"/>
          <ac:spMkLst>
            <pc:docMk/>
            <pc:sldMk cId="3128461887" sldId="402"/>
            <ac:spMk id="10" creationId="{12FA4D5F-6A3B-DC48-9551-C9D68A1AE403}"/>
          </ac:spMkLst>
        </pc:spChg>
      </pc:sldChg>
      <pc:sldChg chg="modSp mod">
        <pc:chgData name="Roman Coretchi" userId="0ad885832603583f" providerId="LiveId" clId="{9431C97E-3517-4ECD-B16C-A68C2014969F}" dt="2020-09-23T13:34:20.784" v="22" actId="20577"/>
        <pc:sldMkLst>
          <pc:docMk/>
          <pc:sldMk cId="24017998" sldId="403"/>
        </pc:sldMkLst>
        <pc:spChg chg="mod">
          <ac:chgData name="Roman Coretchi" userId="0ad885832603583f" providerId="LiveId" clId="{9431C97E-3517-4ECD-B16C-A68C2014969F}" dt="2020-09-23T13:34:20.784" v="22" actId="20577"/>
          <ac:spMkLst>
            <pc:docMk/>
            <pc:sldMk cId="24017998" sldId="403"/>
            <ac:spMk id="9" creationId="{6A1F9405-FA6F-AF4E-959B-5CCADDA96E65}"/>
          </ac:spMkLst>
        </pc:spChg>
      </pc:sldChg>
      <pc:sldChg chg="add">
        <pc:chgData name="Roman Coretchi" userId="0ad885832603583f" providerId="LiveId" clId="{9431C97E-3517-4ECD-B16C-A68C2014969F}" dt="2020-09-23T13:32:50.226" v="5"/>
        <pc:sldMkLst>
          <pc:docMk/>
          <pc:sldMk cId="3867902015" sldId="415"/>
        </pc:sldMkLst>
      </pc:sldChg>
      <pc:sldChg chg="modSp add mod">
        <pc:chgData name="Roman Coretchi" userId="0ad885832603583f" providerId="LiveId" clId="{9431C97E-3517-4ECD-B16C-A68C2014969F}" dt="2020-09-23T13:38:05.405" v="59" actId="20577"/>
        <pc:sldMkLst>
          <pc:docMk/>
          <pc:sldMk cId="4115614019" sldId="416"/>
        </pc:sldMkLst>
        <pc:spChg chg="mod">
          <ac:chgData name="Roman Coretchi" userId="0ad885832603583f" providerId="LiveId" clId="{9431C97E-3517-4ECD-B16C-A68C2014969F}" dt="2020-09-23T13:37:49.158" v="50" actId="20577"/>
          <ac:spMkLst>
            <pc:docMk/>
            <pc:sldMk cId="4115614019" sldId="416"/>
            <ac:spMk id="71" creationId="{0C083C6B-035A-48C0-BC4C-509847C35D53}"/>
          </ac:spMkLst>
        </pc:spChg>
        <pc:spChg chg="mod">
          <ac:chgData name="Roman Coretchi" userId="0ad885832603583f" providerId="LiveId" clId="{9431C97E-3517-4ECD-B16C-A68C2014969F}" dt="2020-09-23T13:37:54.273" v="53" actId="20577"/>
          <ac:spMkLst>
            <pc:docMk/>
            <pc:sldMk cId="4115614019" sldId="416"/>
            <ac:spMk id="77" creationId="{F150A25A-6CE9-4433-AAAA-8C618A20EA07}"/>
          </ac:spMkLst>
        </pc:spChg>
        <pc:spChg chg="mod">
          <ac:chgData name="Roman Coretchi" userId="0ad885832603583f" providerId="LiveId" clId="{9431C97E-3517-4ECD-B16C-A68C2014969F}" dt="2020-09-23T13:38:00.291" v="57" actId="20577"/>
          <ac:spMkLst>
            <pc:docMk/>
            <pc:sldMk cId="4115614019" sldId="416"/>
            <ac:spMk id="78" creationId="{3FCDA824-DE64-49C5-8B7F-BF2E64D55AC1}"/>
          </ac:spMkLst>
        </pc:spChg>
        <pc:spChg chg="mod">
          <ac:chgData name="Roman Coretchi" userId="0ad885832603583f" providerId="LiveId" clId="{9431C97E-3517-4ECD-B16C-A68C2014969F}" dt="2020-09-23T13:38:05.405" v="59" actId="20577"/>
          <ac:spMkLst>
            <pc:docMk/>
            <pc:sldMk cId="4115614019" sldId="416"/>
            <ac:spMk id="79" creationId="{1C46748C-7412-4A03-ABE0-2F607B485F55}"/>
          </ac:spMkLst>
        </pc:spChg>
      </pc:sldChg>
      <pc:sldChg chg="add">
        <pc:chgData name="Roman Coretchi" userId="0ad885832603583f" providerId="LiveId" clId="{9431C97E-3517-4ECD-B16C-A68C2014969F}" dt="2020-09-23T13:33:18.457" v="9"/>
        <pc:sldMkLst>
          <pc:docMk/>
          <pc:sldMk cId="65833316" sldId="41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Septembrie%202020\22.09.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Septembrie%202020\22.09.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Septembrie%202020\22.09.20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Septembrie%202020\22.09.202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Septembrie%202020\22.09.202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Septembrie%202020\22.09.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Septembrie%202020\22.09.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Septembrie%202020\22.09.2020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Rata%20de%20contagiozitate\COVID_MDA_R0_AC_20.09.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Septembrie%202020\22.09.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Septembrie%202020\22.09.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97994233951143E-2"/>
          <c:y val="2.1559547907221144E-2"/>
          <c:w val="0.94832408590414929"/>
          <c:h val="0.63960736465329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rgbClr val="1D46F3"/>
            </a:solidFill>
          </c:spPr>
          <c:invertIfNegative val="0"/>
          <c:dLbls>
            <c:dLbl>
              <c:idx val="0"/>
              <c:layout>
                <c:manualLayout>
                  <c:x val="4.9116563244164125E-3"/>
                  <c:y val="-1.6406250504621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E3-4772-8C39-24C2E97CF6A2}"/>
                </c:ext>
              </c:extLst>
            </c:dLbl>
            <c:dLbl>
              <c:idx val="1"/>
              <c:layout>
                <c:manualLayout>
                  <c:x val="5.5183292485790265E-4"/>
                  <c:y val="-2.3437500720887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E3-4772-8C39-24C2E97CF6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Лист1!$A$2:$A$37</c:f>
              <c:strCache>
                <c:ptCount val="36"/>
                <c:pt idx="0">
                  <c:v>Chișinău</c:v>
                </c:pt>
                <c:pt idx="1">
                  <c:v>Transnistria</c:v>
                </c:pt>
                <c:pt idx="2">
                  <c:v>Edineț</c:v>
                </c:pt>
                <c:pt idx="3">
                  <c:v>Ialoveni</c:v>
                </c:pt>
                <c:pt idx="4">
                  <c:v>Anenii Noi</c:v>
                </c:pt>
                <c:pt idx="5">
                  <c:v>Cahul</c:v>
                </c:pt>
                <c:pt idx="6">
                  <c:v>Ocnița</c:v>
                </c:pt>
                <c:pt idx="7">
                  <c:v>Șoldănești</c:v>
                </c:pt>
                <c:pt idx="8">
                  <c:v>Cimișlia</c:v>
                </c:pt>
                <c:pt idx="9">
                  <c:v>Bălți</c:v>
                </c:pt>
                <c:pt idx="10">
                  <c:v>Orhei</c:v>
                </c:pt>
                <c:pt idx="11">
                  <c:v>Florești</c:v>
                </c:pt>
                <c:pt idx="12">
                  <c:v>Sîngerei</c:v>
                </c:pt>
                <c:pt idx="13">
                  <c:v>Ștefan Vodă</c:v>
                </c:pt>
                <c:pt idx="14">
                  <c:v>Dondușeni</c:v>
                </c:pt>
                <c:pt idx="15">
                  <c:v>Rîșcani</c:v>
                </c:pt>
                <c:pt idx="16">
                  <c:v>Strășeni</c:v>
                </c:pt>
                <c:pt idx="17">
                  <c:v>Comrat</c:v>
                </c:pt>
                <c:pt idx="18">
                  <c:v>Ungheni</c:v>
                </c:pt>
                <c:pt idx="19">
                  <c:v>Drochia</c:v>
                </c:pt>
                <c:pt idx="20">
                  <c:v>Dubăsari</c:v>
                </c:pt>
                <c:pt idx="21">
                  <c:v>Glodeni</c:v>
                </c:pt>
                <c:pt idx="22">
                  <c:v>Fălești</c:v>
                </c:pt>
                <c:pt idx="23">
                  <c:v>Hîncești</c:v>
                </c:pt>
                <c:pt idx="24">
                  <c:v>Basarabeasca</c:v>
                </c:pt>
                <c:pt idx="25">
                  <c:v>Briceni</c:v>
                </c:pt>
                <c:pt idx="26">
                  <c:v>Soroca</c:v>
                </c:pt>
                <c:pt idx="27">
                  <c:v>Cantemir</c:v>
                </c:pt>
                <c:pt idx="28">
                  <c:v>Ceadîr-Lunga</c:v>
                </c:pt>
                <c:pt idx="29">
                  <c:v>Vulcănești</c:v>
                </c:pt>
                <c:pt idx="30">
                  <c:v>Criuleni</c:v>
                </c:pt>
                <c:pt idx="31">
                  <c:v>Taraclia</c:v>
                </c:pt>
                <c:pt idx="32">
                  <c:v>Căușeni</c:v>
                </c:pt>
                <c:pt idx="33">
                  <c:v>Leova</c:v>
                </c:pt>
                <c:pt idx="34">
                  <c:v>Nisporeni</c:v>
                </c:pt>
                <c:pt idx="35">
                  <c:v>Telenești</c:v>
                </c:pt>
              </c:strCache>
            </c:strRef>
          </c:cat>
          <c:val>
            <c:numRef>
              <c:f>Лист1!$B$2:$B$37</c:f>
              <c:numCache>
                <c:formatCode>General</c:formatCode>
                <c:ptCount val="36"/>
                <c:pt idx="0">
                  <c:v>327</c:v>
                </c:pt>
                <c:pt idx="1">
                  <c:v>105</c:v>
                </c:pt>
                <c:pt idx="2">
                  <c:v>25</c:v>
                </c:pt>
                <c:pt idx="3">
                  <c:v>25</c:v>
                </c:pt>
                <c:pt idx="4">
                  <c:v>22</c:v>
                </c:pt>
                <c:pt idx="5">
                  <c:v>21</c:v>
                </c:pt>
                <c:pt idx="6">
                  <c:v>21</c:v>
                </c:pt>
                <c:pt idx="7">
                  <c:v>20</c:v>
                </c:pt>
                <c:pt idx="8">
                  <c:v>18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12</c:v>
                </c:pt>
                <c:pt idx="13">
                  <c:v>12</c:v>
                </c:pt>
                <c:pt idx="14">
                  <c:v>11</c:v>
                </c:pt>
                <c:pt idx="15">
                  <c:v>10</c:v>
                </c:pt>
                <c:pt idx="16">
                  <c:v>10</c:v>
                </c:pt>
                <c:pt idx="17">
                  <c:v>9</c:v>
                </c:pt>
                <c:pt idx="18">
                  <c:v>9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7</c:v>
                </c:pt>
                <c:pt idx="23">
                  <c:v>7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5</c:v>
                </c:pt>
                <c:pt idx="28">
                  <c:v>5</c:v>
                </c:pt>
                <c:pt idx="29">
                  <c:v>4</c:v>
                </c:pt>
                <c:pt idx="30">
                  <c:v>3</c:v>
                </c:pt>
                <c:pt idx="31">
                  <c:v>3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E3-4772-8C39-24C2E97CF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82048"/>
        <c:axId val="133292032"/>
      </c:barChart>
      <c:catAx>
        <c:axId val="13328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780000"/>
          <a:lstStyle/>
          <a:p>
            <a:pPr>
              <a:defRPr/>
            </a:pPr>
            <a:endParaRPr lang="ru-RU"/>
          </a:p>
        </c:txPr>
        <c:crossAx val="1332920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3292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ru-RU"/>
          </a:p>
        </c:txPr>
        <c:crossAx val="13328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40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41915588052742E-2"/>
          <c:y val="1.047764614557757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1.2941027694642331E-2</c:v>
                </c:pt>
                <c:pt idx="1">
                  <c:v>2.0022762719723475E-2</c:v>
                </c:pt>
                <c:pt idx="2">
                  <c:v>6.2323483539181386E-2</c:v>
                </c:pt>
                <c:pt idx="3">
                  <c:v>9.6024954685326472E-2</c:v>
                </c:pt>
                <c:pt idx="4">
                  <c:v>0.10289592378704211</c:v>
                </c:pt>
                <c:pt idx="5">
                  <c:v>0.13364667200607006</c:v>
                </c:pt>
                <c:pt idx="6">
                  <c:v>0.11330776040129832</c:v>
                </c:pt>
                <c:pt idx="7">
                  <c:v>4.5483286262277108E-2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1.5954980398769126E-2</c:v>
                </c:pt>
                <c:pt idx="1">
                  <c:v>2.0001686127386925E-2</c:v>
                </c:pt>
                <c:pt idx="2">
                  <c:v>4.7928170973317037E-2</c:v>
                </c:pt>
                <c:pt idx="3">
                  <c:v>7.629726425831472E-2</c:v>
                </c:pt>
                <c:pt idx="4">
                  <c:v>6.5569278759010238E-2</c:v>
                </c:pt>
                <c:pt idx="5">
                  <c:v>7.5390970787843015E-2</c:v>
                </c:pt>
                <c:pt idx="6">
                  <c:v>7.8109851199258104E-2</c:v>
                </c:pt>
                <c:pt idx="7">
                  <c:v>3.4101926400539558E-2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41915588052742E-2"/>
          <c:y val="1.047764614557757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1.1165893271461717E-2</c:v>
                </c:pt>
                <c:pt idx="1">
                  <c:v>2.6102088167053363E-2</c:v>
                </c:pt>
                <c:pt idx="2">
                  <c:v>5.8149651972157775E-2</c:v>
                </c:pt>
                <c:pt idx="3">
                  <c:v>8.7877030162412995E-2</c:v>
                </c:pt>
                <c:pt idx="4">
                  <c:v>9.8317865429234333E-2</c:v>
                </c:pt>
                <c:pt idx="5">
                  <c:v>0.12645011600928074</c:v>
                </c:pt>
                <c:pt idx="6">
                  <c:v>0.12470997679814386</c:v>
                </c:pt>
                <c:pt idx="7">
                  <c:v>5.1044083526682132E-2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E-3045-9929-2FFC3C629302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1.2470997679814385E-2</c:v>
                </c:pt>
                <c:pt idx="1">
                  <c:v>2.8857308584686776E-2</c:v>
                </c:pt>
                <c:pt idx="2">
                  <c:v>4.6693735498839907E-2</c:v>
                </c:pt>
                <c:pt idx="3">
                  <c:v>7.7581206496519728E-2</c:v>
                </c:pt>
                <c:pt idx="4">
                  <c:v>5.5684454756380508E-2</c:v>
                </c:pt>
                <c:pt idx="5">
                  <c:v>7.0330626450116007E-2</c:v>
                </c:pt>
                <c:pt idx="6">
                  <c:v>8.7441995359628766E-2</c:v>
                </c:pt>
                <c:pt idx="7">
                  <c:v>3.7122969837587005E-2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0E-3045-9929-2FFC3C629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Import!$A$1:$A$14</c:f>
              <c:strCache>
                <c:ptCount val="14"/>
                <c:pt idx="0">
                  <c:v>Bulgaria</c:v>
                </c:pt>
                <c:pt idx="1">
                  <c:v>Cehia</c:v>
                </c:pt>
                <c:pt idx="2">
                  <c:v>Cipru</c:v>
                </c:pt>
                <c:pt idx="3">
                  <c:v>Egipt</c:v>
                </c:pt>
                <c:pt idx="4">
                  <c:v>Russia</c:v>
                </c:pt>
                <c:pt idx="5">
                  <c:v>Monaco</c:v>
                </c:pt>
                <c:pt idx="6">
                  <c:v>Portugalia</c:v>
                </c:pt>
                <c:pt idx="7">
                  <c:v>Spania</c:v>
                </c:pt>
                <c:pt idx="8">
                  <c:v>Italia</c:v>
                </c:pt>
                <c:pt idx="9">
                  <c:v>Marea Britanie</c:v>
                </c:pt>
                <c:pt idx="10">
                  <c:v>Germania</c:v>
                </c:pt>
                <c:pt idx="11">
                  <c:v>România</c:v>
                </c:pt>
                <c:pt idx="12">
                  <c:v>Ucraina</c:v>
                </c:pt>
                <c:pt idx="13">
                  <c:v>Turcia</c:v>
                </c:pt>
              </c:strCache>
            </c:strRef>
          </c:cat>
          <c:val>
            <c:numRef>
              <c:f>Import!$B$1:$B$14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8-9144-83FE-B6DE2D5BF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62583280"/>
        <c:axId val="1920525120"/>
      </c:barChart>
      <c:catAx>
        <c:axId val="196258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0525120"/>
        <c:crosses val="autoZero"/>
        <c:auto val="1"/>
        <c:lblAlgn val="ctr"/>
        <c:lblOffset val="100"/>
        <c:noMultiLvlLbl val="0"/>
      </c:catAx>
      <c:valAx>
        <c:axId val="192052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5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90-0747-97D3-DB598E67A6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90-0747-97D3-DB598E67A6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90-0747-97D3-DB598E67A6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90-0747-97D3-DB598E67A6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Copii!$E$3:$E$6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Copii!$F$3:$F$6</c:f>
              <c:numCache>
                <c:formatCode>General</c:formatCode>
                <c:ptCount val="4"/>
                <c:pt idx="0">
                  <c:v>223</c:v>
                </c:pt>
                <c:pt idx="1">
                  <c:v>625</c:v>
                </c:pt>
                <c:pt idx="2">
                  <c:v>646</c:v>
                </c:pt>
                <c:pt idx="3">
                  <c:v>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90-0747-97D3-DB598E67A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A0-5F46-9421-D02970B480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A0-5F46-9421-D02970B480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A0-5F46-9421-D02970B480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Copii!$M$10:$M$12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Copii!$N$10:$N$12</c:f>
              <c:numCache>
                <c:formatCode>General</c:formatCode>
                <c:ptCount val="3"/>
                <c:pt idx="0">
                  <c:v>47</c:v>
                </c:pt>
                <c:pt idx="1">
                  <c:v>88</c:v>
                </c:pt>
                <c:pt idx="2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A0-5F46-9421-D02970B48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41915588052742E-2"/>
          <c:y val="1.047764614557757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BD-2543-BC21-B4053B2E9B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BD-2543-BC21-B4053B2E9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0</c:v>
                </c:pt>
                <c:pt idx="1">
                  <c:v>1.6260162601626016E-3</c:v>
                </c:pt>
                <c:pt idx="2">
                  <c:v>2.4390243902439024E-3</c:v>
                </c:pt>
                <c:pt idx="3">
                  <c:v>8.130081300813009E-3</c:v>
                </c:pt>
                <c:pt idx="4">
                  <c:v>2.7642276422764227E-2</c:v>
                </c:pt>
                <c:pt idx="5">
                  <c:v>7.7235772357723581E-2</c:v>
                </c:pt>
                <c:pt idx="6">
                  <c:v>0.17642276422764228</c:v>
                </c:pt>
                <c:pt idx="7">
                  <c:v>0.1951219512195122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BD-2543-BC21-B4053B2E9B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BD-2543-BC21-B4053B2E9B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D4-E24C-B3A1-1A21E05BBE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D4-E24C-B3A1-1A21E05BB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2.4390243902439024E-3</c:v>
                </c:pt>
                <c:pt idx="3">
                  <c:v>7.3170731707317077E-3</c:v>
                </c:pt>
                <c:pt idx="4">
                  <c:v>2.3577235772357725E-2</c:v>
                </c:pt>
                <c:pt idx="5">
                  <c:v>7.8861788617886175E-2</c:v>
                </c:pt>
                <c:pt idx="6">
                  <c:v>0.20243902439024392</c:v>
                </c:pt>
                <c:pt idx="7">
                  <c:v>0.1967479674796748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66-4348-B4D8-912C9DD639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66-4348-B4D8-912C9DD639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66-4348-B4D8-912C9DD639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66-4348-B4D8-912C9DD639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Medici!$A$2:$A$5</c:f>
              <c:strCache>
                <c:ptCount val="4"/>
                <c:pt idx="0">
                  <c:v>Asistent medical</c:v>
                </c:pt>
                <c:pt idx="1">
                  <c:v>Medic</c:v>
                </c:pt>
                <c:pt idx="2">
                  <c:v>Infirmier</c:v>
                </c:pt>
                <c:pt idx="3">
                  <c:v>Personal auxiliar</c:v>
                </c:pt>
              </c:strCache>
            </c:strRef>
          </c:cat>
          <c:val>
            <c:numRef>
              <c:f>Medici!$B$2:$B$5</c:f>
              <c:numCache>
                <c:formatCode>General</c:formatCode>
                <c:ptCount val="4"/>
                <c:pt idx="0">
                  <c:v>2344</c:v>
                </c:pt>
                <c:pt idx="1">
                  <c:v>1461</c:v>
                </c:pt>
                <c:pt idx="2">
                  <c:v>942</c:v>
                </c:pt>
                <c:pt idx="3">
                  <c:v>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66-4348-B4D8-912C9DD63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Medici!$A$13:$A$18</c:f>
              <c:strCache>
                <c:ptCount val="6"/>
                <c:pt idx="0">
                  <c:v>AMS</c:v>
                </c:pt>
                <c:pt idx="1">
                  <c:v>AMU</c:v>
                </c:pt>
                <c:pt idx="2">
                  <c:v>AMP</c:v>
                </c:pt>
                <c:pt idx="3">
                  <c:v>Privat</c:v>
                </c:pt>
                <c:pt idx="4">
                  <c:v>ANSP</c:v>
                </c:pt>
                <c:pt idx="5">
                  <c:v>Departamental</c:v>
                </c:pt>
              </c:strCache>
            </c:strRef>
          </c:cat>
          <c:val>
            <c:numRef>
              <c:f>Medici!$C$13:$C$18</c:f>
              <c:numCache>
                <c:formatCode>0.0</c:formatCode>
                <c:ptCount val="6"/>
                <c:pt idx="0">
                  <c:v>60.594932060227691</c:v>
                </c:pt>
                <c:pt idx="1">
                  <c:v>11.733382298934998</c:v>
                </c:pt>
                <c:pt idx="2">
                  <c:v>18.784428938670583</c:v>
                </c:pt>
                <c:pt idx="3">
                  <c:v>5.618802791039295</c:v>
                </c:pt>
                <c:pt idx="4">
                  <c:v>1.5975027543150937</c:v>
                </c:pt>
                <c:pt idx="5">
                  <c:v>1.6893132574366507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C-B746-AAAB-53AD64F73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0556992"/>
        <c:axId val="1952501408"/>
      </c:barChart>
      <c:catAx>
        <c:axId val="1940556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2501408"/>
        <c:crosses val="autoZero"/>
        <c:auto val="1"/>
        <c:lblAlgn val="ctr"/>
        <c:lblOffset val="100"/>
        <c:noMultiLvlLbl val="0"/>
      </c:catAx>
      <c:valAx>
        <c:axId val="1952501408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055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1D46F3"/>
            </a:solidFill>
          </c:spPr>
          <c:invertIfNegative val="0"/>
          <c:dLbls>
            <c:dLbl>
              <c:idx val="47"/>
              <c:layout>
                <c:manualLayout>
                  <c:x val="-8.2690645095308129E-17"/>
                  <c:y val="-1.9921875612755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98-4C1D-A448-252CCF1D0EBD}"/>
                </c:ext>
              </c:extLst>
            </c:dLbl>
            <c:dLbl>
              <c:idx val="57"/>
              <c:layout>
                <c:manualLayout>
                  <c:x val="6.2868006788160784E-4"/>
                  <c:y val="-8.2031252523107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F7-44BC-8669-161FFC3C1023}"/>
                </c:ext>
              </c:extLst>
            </c:dLbl>
            <c:dLbl>
              <c:idx val="67"/>
              <c:layout>
                <c:manualLayout>
                  <c:x val="0"/>
                  <c:y val="-1.7578125540665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98-4C1D-A448-252CCF1D0EBD}"/>
                </c:ext>
              </c:extLst>
            </c:dLbl>
            <c:dLbl>
              <c:idx val="74"/>
              <c:layout>
                <c:manualLayout>
                  <c:x val="0"/>
                  <c:y val="5.7465896931340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98-4C1D-A448-252CCF1D0EBD}"/>
                </c:ext>
              </c:extLst>
            </c:dLbl>
            <c:dLbl>
              <c:idx val="75"/>
              <c:layout>
                <c:manualLayout>
                  <c:x val="5.5071996444864125E-4"/>
                  <c:y val="-5.7465896931340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98-4C1D-A448-252CCF1D0EBD}"/>
                </c:ext>
              </c:extLst>
            </c:dLbl>
            <c:dLbl>
              <c:idx val="86"/>
              <c:layout>
                <c:manualLayout>
                  <c:x val="-1.1014399288972881E-3"/>
                  <c:y val="-6.8959076317607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98-4C1D-A448-252CCF1D0EBD}"/>
                </c:ext>
              </c:extLst>
            </c:dLbl>
            <c:dLbl>
              <c:idx val="88"/>
              <c:layout>
                <c:manualLayout>
                  <c:x val="1.1014399288972881E-3"/>
                  <c:y val="-6.8959076317607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98-4C1D-A448-252CCF1D0EBD}"/>
                </c:ext>
              </c:extLst>
            </c:dLbl>
            <c:dLbl>
              <c:idx val="93"/>
              <c:layout>
                <c:manualLayout>
                  <c:x val="-2.2028798577945763E-3"/>
                  <c:y val="-6.8959076317607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98-4C1D-A448-252CCF1D0EBD}"/>
                </c:ext>
              </c:extLst>
            </c:dLbl>
            <c:dLbl>
              <c:idx val="96"/>
              <c:layout>
                <c:manualLayout>
                  <c:x val="1.099705377828154E-3"/>
                  <c:y val="-1.838908701802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98-4C1D-A448-252CCF1D0EBD}"/>
                </c:ext>
              </c:extLst>
            </c:dLbl>
            <c:dLbl>
              <c:idx val="98"/>
              <c:layout>
                <c:manualLayout>
                  <c:x val="5.5071996444864125E-4"/>
                  <c:y val="9.1945435090142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98-4C1D-A448-252CCF1D0EBD}"/>
                </c:ext>
              </c:extLst>
            </c:dLbl>
            <c:dLbl>
              <c:idx val="99"/>
              <c:layout>
                <c:manualLayout>
                  <c:x val="-3.3043197866918558E-3"/>
                  <c:y val="2.2986358772536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98-4C1D-A448-252CCF1D0EBD}"/>
                </c:ext>
              </c:extLst>
            </c:dLbl>
            <c:dLbl>
              <c:idx val="101"/>
              <c:layout>
                <c:manualLayout>
                  <c:x val="5.5071996444864125E-4"/>
                  <c:y val="4.5972717545070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98-4C1D-A448-252CCF1D0EBD}"/>
                </c:ext>
              </c:extLst>
            </c:dLbl>
            <c:dLbl>
              <c:idx val="104"/>
              <c:layout>
                <c:manualLayout>
                  <c:x val="5.5071996444864125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98-4C1D-A448-252CCF1D0EBD}"/>
                </c:ext>
              </c:extLst>
            </c:dLbl>
            <c:dLbl>
              <c:idx val="107"/>
              <c:layout>
                <c:manualLayout>
                  <c:x val="-6.608639573383695E-3"/>
                  <c:y val="-6.8959076317606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398-4C1D-A448-252CCF1D0EBD}"/>
                </c:ext>
              </c:extLst>
            </c:dLbl>
            <c:dLbl>
              <c:idx val="108"/>
              <c:layout>
                <c:manualLayout>
                  <c:x val="5.5071996444864125E-4"/>
                  <c:y val="-2.2986358772535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98-4C1D-A448-252CCF1D0EBD}"/>
                </c:ext>
              </c:extLst>
            </c:dLbl>
            <c:dLbl>
              <c:idx val="110"/>
              <c:layout>
                <c:manualLayout>
                  <c:x val="4.8489375137517374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398-4C1D-A448-252CCF1D0EBD}"/>
                </c:ext>
              </c:extLst>
            </c:dLbl>
            <c:dLbl>
              <c:idx val="114"/>
              <c:layout>
                <c:manualLayout>
                  <c:x val="-2.202879857794565E-3"/>
                  <c:y val="-1.3791815263521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398-4C1D-A448-252CCF1D0EBD}"/>
                </c:ext>
              </c:extLst>
            </c:dLbl>
            <c:dLbl>
              <c:idx val="115"/>
              <c:layout>
                <c:manualLayout>
                  <c:x val="0"/>
                  <c:y val="2.2986358772535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398-4C1D-A448-252CCF1D0EBD}"/>
                </c:ext>
              </c:extLst>
            </c:dLbl>
            <c:dLbl>
              <c:idx val="124"/>
              <c:layout>
                <c:manualLayout>
                  <c:x val="-1.1014399288972825E-3"/>
                  <c:y val="-1.609045114077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398-4C1D-A448-252CCF1D0EBD}"/>
                </c:ext>
              </c:extLst>
            </c:dLbl>
            <c:dLbl>
              <c:idx val="130"/>
              <c:layout>
                <c:manualLayout>
                  <c:x val="-5.5071996444864125E-4"/>
                  <c:y val="-1.7239769079401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398-4C1D-A448-252CCF1D0EBD}"/>
                </c:ext>
              </c:extLst>
            </c:dLbl>
            <c:dLbl>
              <c:idx val="143"/>
              <c:layout>
                <c:manualLayout>
                  <c:x val="0"/>
                  <c:y val="-1.7239769079401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398-4C1D-A448-252CCF1D0EBD}"/>
                </c:ext>
              </c:extLst>
            </c:dLbl>
            <c:dLbl>
              <c:idx val="144"/>
              <c:layout>
                <c:manualLayout>
                  <c:x val="0"/>
                  <c:y val="-1.0343861447641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398-4C1D-A448-252CCF1D0EBD}"/>
                </c:ext>
              </c:extLst>
            </c:dLbl>
            <c:dLbl>
              <c:idx val="149"/>
              <c:layout>
                <c:manualLayout>
                  <c:x val="-3.3043197866918475E-3"/>
                  <c:y val="2.7583630527042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FF-4BE8-9B43-4EE502F6563E}"/>
                </c:ext>
              </c:extLst>
            </c:dLbl>
            <c:dLbl>
              <c:idx val="158"/>
              <c:layout>
                <c:manualLayout>
                  <c:x val="3.3043197866918475E-3"/>
                  <c:y val="-1.0343861447641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FF-4BE8-9B43-4EE502F6563E}"/>
                </c:ext>
              </c:extLst>
            </c:dLbl>
            <c:dLbl>
              <c:idx val="16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FF-4BE8-9B43-4EE502F6563E}"/>
                </c:ext>
              </c:extLst>
            </c:dLbl>
            <c:dLbl>
              <c:idx val="174"/>
              <c:layout>
                <c:manualLayout>
                  <c:x val="-5.5071996444864125E-4"/>
                  <c:y val="-1.3791815263521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07-47E7-8B3A-E836C2060C28}"/>
                </c:ext>
              </c:extLst>
            </c:dLbl>
            <c:dLbl>
              <c:idx val="177"/>
              <c:layout>
                <c:manualLayout>
                  <c:x val="-6.608639573383695E-3"/>
                  <c:y val="5.7465896931339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07-47E7-8B3A-E836C2060C28}"/>
                </c:ext>
              </c:extLst>
            </c:dLbl>
            <c:dLbl>
              <c:idx val="187"/>
              <c:layout>
                <c:manualLayout>
                  <c:x val="-5.507199644488028E-4"/>
                  <c:y val="-9.1945435090142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F7-464C-801B-C98D4F9107BA}"/>
                </c:ext>
              </c:extLst>
            </c:dLbl>
            <c:dLbl>
              <c:idx val="191"/>
              <c:layout>
                <c:manualLayout>
                  <c:x val="-3.855039751140489E-3"/>
                  <c:y val="-1.2642497324894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A-4F34-8FB4-CA7B2746DBED}"/>
                </c:ext>
              </c:extLst>
            </c:dLbl>
            <c:dLbl>
              <c:idx val="192"/>
              <c:layout>
                <c:manualLayout>
                  <c:x val="0"/>
                  <c:y val="4.597271754507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0A-4F34-8FB4-CA7B2746DB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Лист1!$A$2:$A$200</c:f>
              <c:strCache>
                <c:ptCount val="199"/>
                <c:pt idx="0">
                  <c:v>3/9/2020</c:v>
                </c:pt>
                <c:pt idx="1">
                  <c:v>3/10/2020</c:v>
                </c:pt>
                <c:pt idx="2">
                  <c:v>3/11/2020</c:v>
                </c:pt>
                <c:pt idx="3">
                  <c:v>3/12/2020</c:v>
                </c:pt>
                <c:pt idx="4">
                  <c:v>3/13/2020</c:v>
                </c:pt>
                <c:pt idx="5">
                  <c:v>3/14/2020</c:v>
                </c:pt>
                <c:pt idx="6">
                  <c:v>3/15/2020</c:v>
                </c:pt>
                <c:pt idx="7">
                  <c:v>3/16/2020</c:v>
                </c:pt>
                <c:pt idx="8">
                  <c:v>3/17/2020</c:v>
                </c:pt>
                <c:pt idx="9">
                  <c:v>3/18/2020</c:v>
                </c:pt>
                <c:pt idx="10">
                  <c:v>3/19/2020</c:v>
                </c:pt>
                <c:pt idx="11">
                  <c:v>3/20/2020</c:v>
                </c:pt>
                <c:pt idx="12">
                  <c:v>3/21/2020</c:v>
                </c:pt>
                <c:pt idx="13">
                  <c:v>3/22/2020</c:v>
                </c:pt>
                <c:pt idx="14">
                  <c:v>3/23/2020</c:v>
                </c:pt>
                <c:pt idx="15">
                  <c:v>3/24/2020</c:v>
                </c:pt>
                <c:pt idx="16">
                  <c:v>3/25/2020</c:v>
                </c:pt>
                <c:pt idx="17">
                  <c:v>3/26/2020</c:v>
                </c:pt>
                <c:pt idx="18">
                  <c:v>3/27/2020</c:v>
                </c:pt>
                <c:pt idx="19">
                  <c:v>3/28/2020</c:v>
                </c:pt>
                <c:pt idx="20">
                  <c:v>3/29/2020</c:v>
                </c:pt>
                <c:pt idx="21">
                  <c:v>3/30/2020</c:v>
                </c:pt>
                <c:pt idx="22">
                  <c:v>3/31/2020</c:v>
                </c:pt>
                <c:pt idx="23">
                  <c:v>4/1/2020</c:v>
                </c:pt>
                <c:pt idx="24">
                  <c:v>4/2/2020</c:v>
                </c:pt>
                <c:pt idx="25">
                  <c:v>4/3/2020</c:v>
                </c:pt>
                <c:pt idx="26">
                  <c:v>4/4/2020</c:v>
                </c:pt>
                <c:pt idx="27">
                  <c:v>4/5/2020</c:v>
                </c:pt>
                <c:pt idx="28">
                  <c:v>4/6/2020</c:v>
                </c:pt>
                <c:pt idx="29">
                  <c:v>4/7/2020</c:v>
                </c:pt>
                <c:pt idx="30">
                  <c:v>4/8/2020</c:v>
                </c:pt>
                <c:pt idx="31">
                  <c:v>4/9/2020</c:v>
                </c:pt>
                <c:pt idx="32">
                  <c:v>4/10/2020</c:v>
                </c:pt>
                <c:pt idx="33">
                  <c:v>4/11/2020</c:v>
                </c:pt>
                <c:pt idx="34">
                  <c:v>4/12/2020</c:v>
                </c:pt>
                <c:pt idx="35">
                  <c:v>4/13/2020</c:v>
                </c:pt>
                <c:pt idx="36">
                  <c:v>4/14/2020</c:v>
                </c:pt>
                <c:pt idx="37">
                  <c:v>4/15/2020</c:v>
                </c:pt>
                <c:pt idx="38">
                  <c:v>4/16/2020</c:v>
                </c:pt>
                <c:pt idx="39">
                  <c:v>4/17/2020</c:v>
                </c:pt>
                <c:pt idx="40">
                  <c:v>4/18/2020</c:v>
                </c:pt>
                <c:pt idx="41">
                  <c:v>4/19/2020</c:v>
                </c:pt>
                <c:pt idx="42">
                  <c:v>4/20/2020</c:v>
                </c:pt>
                <c:pt idx="43">
                  <c:v>4/21/2020</c:v>
                </c:pt>
                <c:pt idx="44">
                  <c:v>4/22/2020</c:v>
                </c:pt>
                <c:pt idx="45">
                  <c:v>4/23/2020</c:v>
                </c:pt>
                <c:pt idx="46">
                  <c:v>4/24/2020</c:v>
                </c:pt>
                <c:pt idx="47">
                  <c:v>4/25/2020</c:v>
                </c:pt>
                <c:pt idx="48">
                  <c:v>4/26/2020</c:v>
                </c:pt>
                <c:pt idx="49">
                  <c:v>4/27/2020</c:v>
                </c:pt>
                <c:pt idx="50">
                  <c:v>4/28/2020</c:v>
                </c:pt>
                <c:pt idx="51">
                  <c:v>4/29/2020</c:v>
                </c:pt>
                <c:pt idx="52">
                  <c:v>4/30/2020</c:v>
                </c:pt>
                <c:pt idx="53">
                  <c:v>5/1/2020</c:v>
                </c:pt>
                <c:pt idx="54">
                  <c:v>5/2/2020</c:v>
                </c:pt>
                <c:pt idx="55">
                  <c:v>5/3/2020</c:v>
                </c:pt>
                <c:pt idx="56">
                  <c:v>5/4/2020</c:v>
                </c:pt>
                <c:pt idx="57">
                  <c:v>5/5/2020</c:v>
                </c:pt>
                <c:pt idx="58">
                  <c:v>5/6/2020</c:v>
                </c:pt>
                <c:pt idx="59">
                  <c:v>5/7/2020</c:v>
                </c:pt>
                <c:pt idx="60">
                  <c:v>5/8/2020</c:v>
                </c:pt>
                <c:pt idx="61">
                  <c:v>5/9/2020</c:v>
                </c:pt>
                <c:pt idx="62">
                  <c:v>5/10/2020</c:v>
                </c:pt>
                <c:pt idx="63">
                  <c:v>5/11/2020</c:v>
                </c:pt>
                <c:pt idx="64">
                  <c:v>5/12/2020</c:v>
                </c:pt>
                <c:pt idx="65">
                  <c:v>5/13/2020</c:v>
                </c:pt>
                <c:pt idx="66">
                  <c:v>5/14/2020</c:v>
                </c:pt>
                <c:pt idx="67">
                  <c:v>5/15/2020</c:v>
                </c:pt>
                <c:pt idx="68">
                  <c:v>5/16/2020</c:v>
                </c:pt>
                <c:pt idx="69">
                  <c:v>5/17/2020</c:v>
                </c:pt>
                <c:pt idx="70">
                  <c:v>5/18/2020</c:v>
                </c:pt>
                <c:pt idx="71">
                  <c:v>5/19/2020</c:v>
                </c:pt>
                <c:pt idx="72">
                  <c:v>5/20/2020</c:v>
                </c:pt>
                <c:pt idx="73">
                  <c:v>5/21/2020</c:v>
                </c:pt>
                <c:pt idx="74">
                  <c:v>5/22/2020</c:v>
                </c:pt>
                <c:pt idx="75">
                  <c:v>5/23/2020</c:v>
                </c:pt>
                <c:pt idx="76">
                  <c:v>5/24/2020</c:v>
                </c:pt>
                <c:pt idx="77">
                  <c:v>5/25/2020</c:v>
                </c:pt>
                <c:pt idx="78">
                  <c:v>5/26/2020</c:v>
                </c:pt>
                <c:pt idx="79">
                  <c:v>5/27/2020</c:v>
                </c:pt>
                <c:pt idx="80">
                  <c:v>5/28/2020</c:v>
                </c:pt>
                <c:pt idx="81">
                  <c:v>5/29/2020</c:v>
                </c:pt>
                <c:pt idx="82">
                  <c:v>5/30/2020</c:v>
                </c:pt>
                <c:pt idx="83">
                  <c:v>5/31/2020</c:v>
                </c:pt>
                <c:pt idx="84">
                  <c:v>6/1/2020</c:v>
                </c:pt>
                <c:pt idx="85">
                  <c:v>6/2/2020</c:v>
                </c:pt>
                <c:pt idx="86">
                  <c:v>6/3/2020</c:v>
                </c:pt>
                <c:pt idx="87">
                  <c:v>6/4/2020</c:v>
                </c:pt>
                <c:pt idx="88">
                  <c:v>6/5/2020</c:v>
                </c:pt>
                <c:pt idx="89">
                  <c:v>6/6/2020</c:v>
                </c:pt>
                <c:pt idx="90">
                  <c:v>6/7/2020</c:v>
                </c:pt>
                <c:pt idx="91">
                  <c:v>6/8/2020</c:v>
                </c:pt>
                <c:pt idx="92">
                  <c:v>6/9/2020</c:v>
                </c:pt>
                <c:pt idx="93">
                  <c:v>6/10/2020</c:v>
                </c:pt>
                <c:pt idx="94">
                  <c:v>6/11/2020</c:v>
                </c:pt>
                <c:pt idx="95">
                  <c:v>6/12/2020</c:v>
                </c:pt>
                <c:pt idx="96">
                  <c:v>6/13/2020</c:v>
                </c:pt>
                <c:pt idx="97">
                  <c:v>6/14/2020</c:v>
                </c:pt>
                <c:pt idx="98">
                  <c:v>6/15/2020</c:v>
                </c:pt>
                <c:pt idx="99">
                  <c:v>6/16/2020</c:v>
                </c:pt>
                <c:pt idx="100">
                  <c:v>6/17/2020</c:v>
                </c:pt>
                <c:pt idx="101">
                  <c:v>6/18/2020</c:v>
                </c:pt>
                <c:pt idx="102">
                  <c:v>6/19/2020</c:v>
                </c:pt>
                <c:pt idx="103">
                  <c:v>6/20/2020</c:v>
                </c:pt>
                <c:pt idx="104">
                  <c:v>6/21/2020</c:v>
                </c:pt>
                <c:pt idx="105">
                  <c:v>6/22/2020</c:v>
                </c:pt>
                <c:pt idx="106">
                  <c:v>6/23/2020</c:v>
                </c:pt>
                <c:pt idx="107">
                  <c:v>6/24/2020</c:v>
                </c:pt>
                <c:pt idx="108">
                  <c:v>6/25/2020</c:v>
                </c:pt>
                <c:pt idx="109">
                  <c:v>6/26/2020</c:v>
                </c:pt>
                <c:pt idx="110">
                  <c:v>6/27/2020</c:v>
                </c:pt>
                <c:pt idx="111">
                  <c:v>6/28/2020</c:v>
                </c:pt>
                <c:pt idx="112">
                  <c:v>6/29/2020</c:v>
                </c:pt>
                <c:pt idx="113">
                  <c:v>6/30/2020</c:v>
                </c:pt>
                <c:pt idx="114">
                  <c:v>7/1/2020</c:v>
                </c:pt>
                <c:pt idx="115">
                  <c:v>7/2/2020</c:v>
                </c:pt>
                <c:pt idx="116">
                  <c:v>7/3/2020</c:v>
                </c:pt>
                <c:pt idx="117">
                  <c:v>7/4/2020</c:v>
                </c:pt>
                <c:pt idx="118">
                  <c:v>7/5/2020</c:v>
                </c:pt>
                <c:pt idx="119">
                  <c:v>7/6/2020</c:v>
                </c:pt>
                <c:pt idx="120">
                  <c:v>7/7/2020</c:v>
                </c:pt>
                <c:pt idx="121">
                  <c:v>7/8/2020</c:v>
                </c:pt>
                <c:pt idx="122">
                  <c:v>7/9/2020</c:v>
                </c:pt>
                <c:pt idx="123">
                  <c:v>7/10/2020</c:v>
                </c:pt>
                <c:pt idx="124">
                  <c:v>7/11/2020</c:v>
                </c:pt>
                <c:pt idx="125">
                  <c:v>7/12/2020</c:v>
                </c:pt>
                <c:pt idx="126">
                  <c:v>7/13/2020</c:v>
                </c:pt>
                <c:pt idx="127">
                  <c:v>7/14/2020</c:v>
                </c:pt>
                <c:pt idx="128">
                  <c:v>7/15/2020</c:v>
                </c:pt>
                <c:pt idx="129">
                  <c:v>7/16/2020</c:v>
                </c:pt>
                <c:pt idx="130">
                  <c:v>7/17/2020</c:v>
                </c:pt>
                <c:pt idx="131">
                  <c:v>7/18/2020</c:v>
                </c:pt>
                <c:pt idx="132">
                  <c:v>7/19/2020</c:v>
                </c:pt>
                <c:pt idx="133">
                  <c:v>7/20/2020</c:v>
                </c:pt>
                <c:pt idx="134">
                  <c:v>7/21/2020</c:v>
                </c:pt>
                <c:pt idx="135">
                  <c:v>7/22/2020</c:v>
                </c:pt>
                <c:pt idx="136">
                  <c:v>7/23/2020</c:v>
                </c:pt>
                <c:pt idx="137">
                  <c:v>7/24/2020</c:v>
                </c:pt>
                <c:pt idx="138">
                  <c:v>7/25/2020</c:v>
                </c:pt>
                <c:pt idx="139">
                  <c:v>7/26/2020</c:v>
                </c:pt>
                <c:pt idx="140">
                  <c:v>7/27/2020</c:v>
                </c:pt>
                <c:pt idx="141">
                  <c:v>7/28/2020</c:v>
                </c:pt>
                <c:pt idx="142">
                  <c:v>7/29/2020</c:v>
                </c:pt>
                <c:pt idx="143">
                  <c:v>7/30/2020</c:v>
                </c:pt>
                <c:pt idx="144">
                  <c:v>7/31/2020</c:v>
                </c:pt>
                <c:pt idx="145">
                  <c:v>8/1/2020</c:v>
                </c:pt>
                <c:pt idx="146">
                  <c:v>8/2/2020</c:v>
                </c:pt>
                <c:pt idx="147">
                  <c:v>8/3/2020</c:v>
                </c:pt>
                <c:pt idx="148">
                  <c:v>8/4/2020</c:v>
                </c:pt>
                <c:pt idx="149">
                  <c:v>8/5/2020</c:v>
                </c:pt>
                <c:pt idx="150">
                  <c:v>8/6/2020</c:v>
                </c:pt>
                <c:pt idx="151">
                  <c:v>8/7/2020</c:v>
                </c:pt>
                <c:pt idx="152">
                  <c:v>8/8/2020</c:v>
                </c:pt>
                <c:pt idx="153">
                  <c:v>8/9/2020</c:v>
                </c:pt>
                <c:pt idx="154">
                  <c:v>8/10/2020</c:v>
                </c:pt>
                <c:pt idx="155">
                  <c:v>8/11/2020</c:v>
                </c:pt>
                <c:pt idx="156">
                  <c:v>8/12/2020</c:v>
                </c:pt>
                <c:pt idx="157">
                  <c:v>8/13/2020</c:v>
                </c:pt>
                <c:pt idx="158">
                  <c:v>8/14/2020</c:v>
                </c:pt>
                <c:pt idx="159">
                  <c:v>8/15/2020</c:v>
                </c:pt>
                <c:pt idx="160">
                  <c:v>8/16/2020</c:v>
                </c:pt>
                <c:pt idx="161">
                  <c:v>8/17/2020</c:v>
                </c:pt>
                <c:pt idx="162">
                  <c:v>8/18/2020</c:v>
                </c:pt>
                <c:pt idx="163">
                  <c:v>8/19/2020</c:v>
                </c:pt>
                <c:pt idx="164">
                  <c:v>8/20/2020</c:v>
                </c:pt>
                <c:pt idx="165">
                  <c:v>8/21/2020</c:v>
                </c:pt>
                <c:pt idx="166">
                  <c:v>8/22/2020</c:v>
                </c:pt>
                <c:pt idx="167">
                  <c:v>8/23/2020</c:v>
                </c:pt>
                <c:pt idx="168">
                  <c:v>8/24/2020</c:v>
                </c:pt>
                <c:pt idx="169">
                  <c:v>8/25/2020</c:v>
                </c:pt>
                <c:pt idx="170">
                  <c:v>8/26/2020</c:v>
                </c:pt>
                <c:pt idx="171">
                  <c:v>8/27/2020</c:v>
                </c:pt>
                <c:pt idx="172">
                  <c:v>8/28/2020</c:v>
                </c:pt>
                <c:pt idx="173">
                  <c:v>8/29/2020</c:v>
                </c:pt>
                <c:pt idx="174">
                  <c:v>8/30/2020</c:v>
                </c:pt>
                <c:pt idx="175">
                  <c:v>8/31/2020</c:v>
                </c:pt>
                <c:pt idx="176">
                  <c:v>9/1/2020</c:v>
                </c:pt>
                <c:pt idx="177">
                  <c:v>9/2/2020</c:v>
                </c:pt>
                <c:pt idx="178">
                  <c:v>9/3/2020</c:v>
                </c:pt>
                <c:pt idx="179">
                  <c:v>9/4/2020</c:v>
                </c:pt>
                <c:pt idx="180">
                  <c:v>9/5/2020</c:v>
                </c:pt>
                <c:pt idx="181">
                  <c:v>9/6/2020</c:v>
                </c:pt>
                <c:pt idx="182">
                  <c:v>9/7/2020</c:v>
                </c:pt>
                <c:pt idx="183">
                  <c:v>9/8/2020</c:v>
                </c:pt>
                <c:pt idx="184">
                  <c:v>9/9/2020</c:v>
                </c:pt>
                <c:pt idx="185">
                  <c:v>10/09/2020</c:v>
                </c:pt>
                <c:pt idx="186">
                  <c:v>11/09/2020</c:v>
                </c:pt>
                <c:pt idx="187">
                  <c:v>12/09/2020</c:v>
                </c:pt>
                <c:pt idx="188">
                  <c:v>13/09/2020</c:v>
                </c:pt>
                <c:pt idx="189">
                  <c:v>14/09/2020</c:v>
                </c:pt>
                <c:pt idx="190">
                  <c:v>15/09/2020</c:v>
                </c:pt>
                <c:pt idx="191">
                  <c:v>16/09/2020</c:v>
                </c:pt>
                <c:pt idx="192">
                  <c:v>17/09/2020</c:v>
                </c:pt>
                <c:pt idx="193">
                  <c:v>18/09/2020</c:v>
                </c:pt>
                <c:pt idx="194">
                  <c:v>19/09/2020</c:v>
                </c:pt>
                <c:pt idx="195">
                  <c:v>20/09/2020</c:v>
                </c:pt>
                <c:pt idx="196">
                  <c:v>21/09/2020</c:v>
                </c:pt>
                <c:pt idx="197">
                  <c:v>22/09/2020</c:v>
                </c:pt>
                <c:pt idx="198">
                  <c:v>23/09/2020</c:v>
                </c:pt>
              </c:strCache>
            </c:strRef>
          </c:cat>
          <c:val>
            <c:numRef>
              <c:f>Лист1!$B$2:$B$200</c:f>
              <c:numCache>
                <c:formatCode>General</c:formatCode>
                <c:ptCount val="199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11</c:v>
                </c:pt>
                <c:pt idx="7">
                  <c:v>6</c:v>
                </c:pt>
                <c:pt idx="8">
                  <c:v>1</c:v>
                </c:pt>
                <c:pt idx="9">
                  <c:v>6</c:v>
                </c:pt>
                <c:pt idx="10">
                  <c:v>13</c:v>
                </c:pt>
                <c:pt idx="11">
                  <c:v>17</c:v>
                </c:pt>
                <c:pt idx="12">
                  <c:v>14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24</c:v>
                </c:pt>
                <c:pt idx="17">
                  <c:v>28</c:v>
                </c:pt>
                <c:pt idx="18">
                  <c:v>22</c:v>
                </c:pt>
                <c:pt idx="19">
                  <c:v>32</c:v>
                </c:pt>
                <c:pt idx="20">
                  <c:v>32</c:v>
                </c:pt>
                <c:pt idx="21">
                  <c:v>35</c:v>
                </c:pt>
                <c:pt idx="22">
                  <c:v>55</c:v>
                </c:pt>
                <c:pt idx="23">
                  <c:v>70</c:v>
                </c:pt>
                <c:pt idx="24">
                  <c:v>82</c:v>
                </c:pt>
                <c:pt idx="25">
                  <c:v>86</c:v>
                </c:pt>
                <c:pt idx="26">
                  <c:v>161</c:v>
                </c:pt>
                <c:pt idx="27">
                  <c:v>112</c:v>
                </c:pt>
                <c:pt idx="28">
                  <c:v>101</c:v>
                </c:pt>
                <c:pt idx="29">
                  <c:v>91</c:v>
                </c:pt>
                <c:pt idx="30">
                  <c:v>118</c:v>
                </c:pt>
                <c:pt idx="31">
                  <c:v>115</c:v>
                </c:pt>
                <c:pt idx="32">
                  <c:v>149</c:v>
                </c:pt>
                <c:pt idx="33">
                  <c:v>122</c:v>
                </c:pt>
                <c:pt idx="34">
                  <c:v>102</c:v>
                </c:pt>
                <c:pt idx="35">
                  <c:v>50</c:v>
                </c:pt>
                <c:pt idx="36">
                  <c:v>171</c:v>
                </c:pt>
                <c:pt idx="37">
                  <c:v>115</c:v>
                </c:pt>
                <c:pt idx="38">
                  <c:v>105</c:v>
                </c:pt>
                <c:pt idx="39">
                  <c:v>110</c:v>
                </c:pt>
                <c:pt idx="40">
                  <c:v>114</c:v>
                </c:pt>
                <c:pt idx="41">
                  <c:v>145</c:v>
                </c:pt>
                <c:pt idx="42">
                  <c:v>76</c:v>
                </c:pt>
                <c:pt idx="43">
                  <c:v>66</c:v>
                </c:pt>
                <c:pt idx="44">
                  <c:v>164</c:v>
                </c:pt>
                <c:pt idx="45">
                  <c:v>148</c:v>
                </c:pt>
                <c:pt idx="46">
                  <c:v>184</c:v>
                </c:pt>
                <c:pt idx="47">
                  <c:v>194</c:v>
                </c:pt>
                <c:pt idx="48">
                  <c:v>104</c:v>
                </c:pt>
                <c:pt idx="49">
                  <c:v>73</c:v>
                </c:pt>
                <c:pt idx="50">
                  <c:v>157</c:v>
                </c:pt>
                <c:pt idx="51">
                  <c:v>133</c:v>
                </c:pt>
                <c:pt idx="52">
                  <c:v>126</c:v>
                </c:pt>
                <c:pt idx="53">
                  <c:v>83</c:v>
                </c:pt>
                <c:pt idx="54">
                  <c:v>72</c:v>
                </c:pt>
                <c:pt idx="55">
                  <c:v>69</c:v>
                </c:pt>
                <c:pt idx="56">
                  <c:v>127</c:v>
                </c:pt>
                <c:pt idx="57">
                  <c:v>115</c:v>
                </c:pt>
                <c:pt idx="58">
                  <c:v>113</c:v>
                </c:pt>
                <c:pt idx="59">
                  <c:v>129</c:v>
                </c:pt>
                <c:pt idx="60">
                  <c:v>123</c:v>
                </c:pt>
                <c:pt idx="61">
                  <c:v>139</c:v>
                </c:pt>
                <c:pt idx="62">
                  <c:v>60</c:v>
                </c:pt>
                <c:pt idx="63">
                  <c:v>68</c:v>
                </c:pt>
                <c:pt idx="64">
                  <c:v>159</c:v>
                </c:pt>
                <c:pt idx="65">
                  <c:v>252</c:v>
                </c:pt>
                <c:pt idx="66">
                  <c:v>147</c:v>
                </c:pt>
                <c:pt idx="67">
                  <c:v>192</c:v>
                </c:pt>
                <c:pt idx="68">
                  <c:v>189</c:v>
                </c:pt>
                <c:pt idx="69">
                  <c:v>126</c:v>
                </c:pt>
                <c:pt idx="70">
                  <c:v>78</c:v>
                </c:pt>
                <c:pt idx="71">
                  <c:v>202</c:v>
                </c:pt>
                <c:pt idx="72">
                  <c:v>213</c:v>
                </c:pt>
                <c:pt idx="73">
                  <c:v>151</c:v>
                </c:pt>
                <c:pt idx="74">
                  <c:v>143</c:v>
                </c:pt>
                <c:pt idx="75">
                  <c:v>147</c:v>
                </c:pt>
                <c:pt idx="76">
                  <c:v>99</c:v>
                </c:pt>
                <c:pt idx="77">
                  <c:v>54</c:v>
                </c:pt>
                <c:pt idx="78">
                  <c:v>158</c:v>
                </c:pt>
                <c:pt idx="79">
                  <c:v>232</c:v>
                </c:pt>
                <c:pt idx="80">
                  <c:v>188</c:v>
                </c:pt>
                <c:pt idx="81">
                  <c:v>171</c:v>
                </c:pt>
                <c:pt idx="82">
                  <c:v>202</c:v>
                </c:pt>
                <c:pt idx="83">
                  <c:v>153</c:v>
                </c:pt>
                <c:pt idx="84">
                  <c:v>109</c:v>
                </c:pt>
                <c:pt idx="85">
                  <c:v>188</c:v>
                </c:pt>
                <c:pt idx="86">
                  <c:v>247</c:v>
                </c:pt>
                <c:pt idx="87">
                  <c:v>223</c:v>
                </c:pt>
                <c:pt idx="88">
                  <c:v>229</c:v>
                </c:pt>
                <c:pt idx="89">
                  <c:v>264</c:v>
                </c:pt>
                <c:pt idx="90">
                  <c:v>189</c:v>
                </c:pt>
                <c:pt idx="91">
                  <c:v>107</c:v>
                </c:pt>
                <c:pt idx="92">
                  <c:v>218</c:v>
                </c:pt>
                <c:pt idx="93">
                  <c:v>296</c:v>
                </c:pt>
                <c:pt idx="94">
                  <c:v>406</c:v>
                </c:pt>
                <c:pt idx="95">
                  <c:v>366</c:v>
                </c:pt>
                <c:pt idx="96">
                  <c:v>366</c:v>
                </c:pt>
                <c:pt idx="97">
                  <c:v>281</c:v>
                </c:pt>
                <c:pt idx="98">
                  <c:v>139</c:v>
                </c:pt>
                <c:pt idx="99">
                  <c:v>375</c:v>
                </c:pt>
                <c:pt idx="100">
                  <c:v>478</c:v>
                </c:pt>
                <c:pt idx="101">
                  <c:v>374</c:v>
                </c:pt>
                <c:pt idx="102">
                  <c:v>450</c:v>
                </c:pt>
                <c:pt idx="103">
                  <c:v>397</c:v>
                </c:pt>
                <c:pt idx="104">
                  <c:v>247</c:v>
                </c:pt>
                <c:pt idx="105">
                  <c:v>163</c:v>
                </c:pt>
                <c:pt idx="106">
                  <c:v>351</c:v>
                </c:pt>
                <c:pt idx="107">
                  <c:v>364</c:v>
                </c:pt>
                <c:pt idx="108">
                  <c:v>375</c:v>
                </c:pt>
                <c:pt idx="109">
                  <c:v>323</c:v>
                </c:pt>
                <c:pt idx="110">
                  <c:v>304</c:v>
                </c:pt>
                <c:pt idx="111">
                  <c:v>170</c:v>
                </c:pt>
                <c:pt idx="112">
                  <c:v>107</c:v>
                </c:pt>
                <c:pt idx="113">
                  <c:v>256</c:v>
                </c:pt>
                <c:pt idx="114">
                  <c:v>285</c:v>
                </c:pt>
                <c:pt idx="115">
                  <c:v>252</c:v>
                </c:pt>
                <c:pt idx="116">
                  <c:v>295</c:v>
                </c:pt>
                <c:pt idx="117">
                  <c:v>227</c:v>
                </c:pt>
                <c:pt idx="118">
                  <c:v>142</c:v>
                </c:pt>
                <c:pt idx="119">
                  <c:v>92</c:v>
                </c:pt>
                <c:pt idx="120">
                  <c:v>235</c:v>
                </c:pt>
                <c:pt idx="121">
                  <c:v>330</c:v>
                </c:pt>
                <c:pt idx="122">
                  <c:v>195</c:v>
                </c:pt>
                <c:pt idx="123">
                  <c:v>258</c:v>
                </c:pt>
                <c:pt idx="124">
                  <c:v>284</c:v>
                </c:pt>
                <c:pt idx="125">
                  <c:v>174</c:v>
                </c:pt>
                <c:pt idx="126">
                  <c:v>57</c:v>
                </c:pt>
                <c:pt idx="127">
                  <c:v>269</c:v>
                </c:pt>
                <c:pt idx="128">
                  <c:v>332</c:v>
                </c:pt>
                <c:pt idx="129">
                  <c:v>224</c:v>
                </c:pt>
                <c:pt idx="130">
                  <c:v>230</c:v>
                </c:pt>
                <c:pt idx="131">
                  <c:v>300</c:v>
                </c:pt>
                <c:pt idx="132">
                  <c:v>186</c:v>
                </c:pt>
                <c:pt idx="133">
                  <c:v>135</c:v>
                </c:pt>
                <c:pt idx="134">
                  <c:v>327</c:v>
                </c:pt>
                <c:pt idx="135">
                  <c:v>356</c:v>
                </c:pt>
                <c:pt idx="136">
                  <c:v>307</c:v>
                </c:pt>
                <c:pt idx="137">
                  <c:v>378</c:v>
                </c:pt>
                <c:pt idx="138">
                  <c:v>345</c:v>
                </c:pt>
                <c:pt idx="139">
                  <c:v>206</c:v>
                </c:pt>
                <c:pt idx="140">
                  <c:v>120</c:v>
                </c:pt>
                <c:pt idx="141">
                  <c:v>367</c:v>
                </c:pt>
                <c:pt idx="142">
                  <c:v>426</c:v>
                </c:pt>
                <c:pt idx="143">
                  <c:v>396</c:v>
                </c:pt>
                <c:pt idx="144">
                  <c:v>390</c:v>
                </c:pt>
                <c:pt idx="145">
                  <c:v>383</c:v>
                </c:pt>
                <c:pt idx="146">
                  <c:v>249</c:v>
                </c:pt>
                <c:pt idx="147">
                  <c:v>120</c:v>
                </c:pt>
                <c:pt idx="148">
                  <c:v>332</c:v>
                </c:pt>
                <c:pt idx="149">
                  <c:v>408</c:v>
                </c:pt>
                <c:pt idx="150">
                  <c:v>406</c:v>
                </c:pt>
                <c:pt idx="151">
                  <c:v>362</c:v>
                </c:pt>
                <c:pt idx="152">
                  <c:v>453</c:v>
                </c:pt>
                <c:pt idx="153">
                  <c:v>217</c:v>
                </c:pt>
                <c:pt idx="154">
                  <c:v>181</c:v>
                </c:pt>
                <c:pt idx="155">
                  <c:v>382</c:v>
                </c:pt>
                <c:pt idx="156">
                  <c:v>474</c:v>
                </c:pt>
                <c:pt idx="157">
                  <c:v>390</c:v>
                </c:pt>
                <c:pt idx="158">
                  <c:v>396</c:v>
                </c:pt>
                <c:pt idx="159">
                  <c:v>422</c:v>
                </c:pt>
                <c:pt idx="160">
                  <c:v>278</c:v>
                </c:pt>
                <c:pt idx="161">
                  <c:v>194</c:v>
                </c:pt>
                <c:pt idx="162">
                  <c:v>412</c:v>
                </c:pt>
                <c:pt idx="163">
                  <c:v>626</c:v>
                </c:pt>
                <c:pt idx="164">
                  <c:v>522</c:v>
                </c:pt>
                <c:pt idx="165">
                  <c:v>547</c:v>
                </c:pt>
                <c:pt idx="166">
                  <c:v>588</c:v>
                </c:pt>
                <c:pt idx="167">
                  <c:v>406</c:v>
                </c:pt>
                <c:pt idx="168">
                  <c:v>350</c:v>
                </c:pt>
                <c:pt idx="169">
                  <c:v>530</c:v>
                </c:pt>
                <c:pt idx="170">
                  <c:v>624</c:v>
                </c:pt>
                <c:pt idx="171">
                  <c:v>564</c:v>
                </c:pt>
                <c:pt idx="172">
                  <c:v>358</c:v>
                </c:pt>
                <c:pt idx="173">
                  <c:v>500</c:v>
                </c:pt>
                <c:pt idx="174">
                  <c:v>296</c:v>
                </c:pt>
                <c:pt idx="175">
                  <c:v>220</c:v>
                </c:pt>
                <c:pt idx="176">
                  <c:v>288</c:v>
                </c:pt>
                <c:pt idx="177">
                  <c:v>532</c:v>
                </c:pt>
                <c:pt idx="178">
                  <c:v>632</c:v>
                </c:pt>
                <c:pt idx="179">
                  <c:v>534</c:v>
                </c:pt>
                <c:pt idx="180">
                  <c:v>567</c:v>
                </c:pt>
                <c:pt idx="181">
                  <c:v>324</c:v>
                </c:pt>
                <c:pt idx="182">
                  <c:v>258</c:v>
                </c:pt>
                <c:pt idx="183">
                  <c:v>501</c:v>
                </c:pt>
                <c:pt idx="184">
                  <c:v>588</c:v>
                </c:pt>
                <c:pt idx="185">
                  <c:v>560</c:v>
                </c:pt>
                <c:pt idx="186">
                  <c:v>479</c:v>
                </c:pt>
                <c:pt idx="187">
                  <c:v>531</c:v>
                </c:pt>
                <c:pt idx="188">
                  <c:v>264</c:v>
                </c:pt>
                <c:pt idx="189">
                  <c:v>229</c:v>
                </c:pt>
                <c:pt idx="190">
                  <c:v>527</c:v>
                </c:pt>
                <c:pt idx="191">
                  <c:v>627</c:v>
                </c:pt>
                <c:pt idx="192">
                  <c:v>622</c:v>
                </c:pt>
                <c:pt idx="193">
                  <c:v>665</c:v>
                </c:pt>
                <c:pt idx="194">
                  <c:v>688</c:v>
                </c:pt>
                <c:pt idx="195">
                  <c:v>260</c:v>
                </c:pt>
                <c:pt idx="196">
                  <c:v>200</c:v>
                </c:pt>
                <c:pt idx="197">
                  <c:v>650</c:v>
                </c:pt>
                <c:pt idx="198">
                  <c:v>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F7-44BC-8669-161FFC3C1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53152"/>
        <c:axId val="133563136"/>
      </c:barChart>
      <c:catAx>
        <c:axId val="13355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563136"/>
        <c:crosses val="autoZero"/>
        <c:auto val="1"/>
        <c:lblAlgn val="ctr"/>
        <c:lblOffset val="100"/>
        <c:tickLblSkip val="1"/>
        <c:noMultiLvlLbl val="1"/>
      </c:catAx>
      <c:valAx>
        <c:axId val="133563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355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Vindecați</c:v>
                </c:pt>
              </c:strCache>
            </c:strRef>
          </c:tx>
          <c:spPr>
            <a:solidFill>
              <a:srgbClr val="1D46F3"/>
            </a:solidFill>
            <a:ln>
              <a:solidFill>
                <a:srgbClr val="1D46F3"/>
              </a:solidFill>
            </a:ln>
          </c:spPr>
          <c:invertIfNegative val="0"/>
          <c:dLbls>
            <c:dLbl>
              <c:idx val="30"/>
              <c:layout>
                <c:manualLayout>
                  <c:x val="0"/>
                  <c:y val="-2.226562568484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3C-4738-B5C4-5A67B24F5A00}"/>
                </c:ext>
              </c:extLst>
            </c:dLbl>
            <c:dLbl>
              <c:idx val="51"/>
              <c:layout>
                <c:manualLayout>
                  <c:x val="0"/>
                  <c:y val="-8.2031252523107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3C-4738-B5C4-5A67B24F5A00}"/>
                </c:ext>
              </c:extLst>
            </c:dLbl>
            <c:dLbl>
              <c:idx val="52"/>
              <c:layout>
                <c:manualLayout>
                  <c:x val="-6.1164816013584567E-4"/>
                  <c:y val="5.8593751802220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3C-4738-B5C4-5A67B24F5A00}"/>
                </c:ext>
              </c:extLst>
            </c:dLbl>
            <c:dLbl>
              <c:idx val="56"/>
              <c:layout>
                <c:manualLayout>
                  <c:x val="6.1164816013584567E-4"/>
                  <c:y val="-1.8750000576710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3C-4738-B5C4-5A67B24F5A00}"/>
                </c:ext>
              </c:extLst>
            </c:dLbl>
            <c:dLbl>
              <c:idx val="58"/>
              <c:layout>
                <c:manualLayout>
                  <c:x val="-6.1164816013584567E-4"/>
                  <c:y val="-1.640625050462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3C-4738-B5C4-5A67B24F5A00}"/>
                </c:ext>
              </c:extLst>
            </c:dLbl>
            <c:dLbl>
              <c:idx val="63"/>
              <c:layout>
                <c:manualLayout>
                  <c:x val="0"/>
                  <c:y val="-1.6406250504621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3C-4738-B5C4-5A67B24F5A00}"/>
                </c:ext>
              </c:extLst>
            </c:dLbl>
            <c:dLbl>
              <c:idx val="64"/>
              <c:layout>
                <c:manualLayout>
                  <c:x val="-6.1164816013584561E-3"/>
                  <c:y val="2.3437500720887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3C-4738-B5C4-5A67B24F5A00}"/>
                </c:ext>
              </c:extLst>
            </c:dLbl>
            <c:dLbl>
              <c:idx val="68"/>
              <c:layout>
                <c:manualLayout>
                  <c:x val="3.6698889608150812E-3"/>
                  <c:y val="2.3437500720887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3C-4738-B5C4-5A67B24F5A00}"/>
                </c:ext>
              </c:extLst>
            </c:dLbl>
            <c:dLbl>
              <c:idx val="69"/>
              <c:layout>
                <c:manualLayout>
                  <c:x val="1.2232963202716911E-3"/>
                  <c:y val="-1.6406250504621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53C-4738-B5C4-5A67B24F5A00}"/>
                </c:ext>
              </c:extLst>
            </c:dLbl>
            <c:dLbl>
              <c:idx val="72"/>
              <c:layout>
                <c:manualLayout>
                  <c:x val="0"/>
                  <c:y val="4.6875001441776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3C-4738-B5C4-5A67B24F5A00}"/>
                </c:ext>
              </c:extLst>
            </c:dLbl>
            <c:dLbl>
              <c:idx val="75"/>
              <c:layout>
                <c:manualLayout>
                  <c:x val="-6.1164816013584561E-3"/>
                  <c:y val="-4.6875001441775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3C-4738-B5C4-5A67B24F5A00}"/>
                </c:ext>
              </c:extLst>
            </c:dLbl>
            <c:dLbl>
              <c:idx val="76"/>
              <c:layout>
                <c:manualLayout>
                  <c:x val="1.2232963202716911E-3"/>
                  <c:y val="-7.0312502162663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3C-4738-B5C4-5A67B24F5A00}"/>
                </c:ext>
              </c:extLst>
            </c:dLbl>
            <c:dLbl>
              <c:idx val="77"/>
              <c:layout>
                <c:manualLayout>
                  <c:x val="1.7254372794717934E-3"/>
                  <c:y val="-1.5234375468576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53C-4738-B5C4-5A67B24F5A00}"/>
                </c:ext>
              </c:extLst>
            </c:dLbl>
            <c:dLbl>
              <c:idx val="79"/>
              <c:layout>
                <c:manualLayout>
                  <c:x val="-8.671567723707585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53C-4738-B5C4-5A67B24F5A00}"/>
                </c:ext>
              </c:extLst>
            </c:dLbl>
            <c:dLbl>
              <c:idx val="80"/>
              <c:layout>
                <c:manualLayout>
                  <c:x val="3.66988896081507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53C-4738-B5C4-5A67B24F5A00}"/>
                </c:ext>
              </c:extLst>
            </c:dLbl>
            <c:dLbl>
              <c:idx val="86"/>
              <c:layout>
                <c:manualLayout>
                  <c:x val="-3.9530175656308109E-3"/>
                  <c:y val="5.8593751802219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53C-4738-B5C4-5A67B24F5A00}"/>
                </c:ext>
              </c:extLst>
            </c:dLbl>
            <c:dLbl>
              <c:idx val="88"/>
              <c:layout>
                <c:manualLayout>
                  <c:x val="3.66988896081507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53C-4738-B5C4-5A67B24F5A00}"/>
                </c:ext>
              </c:extLst>
            </c:dLbl>
            <c:dLbl>
              <c:idx val="91"/>
              <c:layout>
                <c:manualLayout>
                  <c:x val="1.1761674234356608E-3"/>
                  <c:y val="-3.515625108133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53C-4738-B5C4-5A67B24F5A00}"/>
                </c:ext>
              </c:extLst>
            </c:dLbl>
            <c:dLbl>
              <c:idx val="94"/>
              <c:layout>
                <c:manualLayout>
                  <c:x val="-1.1641444072554796E-2"/>
                  <c:y val="9.3750002883550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53C-4738-B5C4-5A67B24F5A00}"/>
                </c:ext>
              </c:extLst>
            </c:dLbl>
            <c:dLbl>
              <c:idx val="97"/>
              <c:layout>
                <c:manualLayout>
                  <c:x val="-4.6565776290219182E-3"/>
                  <c:y val="7.0312502162663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53C-4738-B5C4-5A67B24F5A00}"/>
                </c:ext>
              </c:extLst>
            </c:dLbl>
            <c:dLbl>
              <c:idx val="101"/>
              <c:layout>
                <c:manualLayout>
                  <c:x val="0"/>
                  <c:y val="-1.4062500432532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53C-4738-B5C4-5A67B24F5A00}"/>
                </c:ext>
              </c:extLst>
            </c:dLbl>
            <c:dLbl>
              <c:idx val="104"/>
              <c:layout>
                <c:manualLayout>
                  <c:x val="0"/>
                  <c:y val="2.5781250792976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49-4F4F-A462-84C05404FFE4}"/>
                </c:ext>
              </c:extLst>
            </c:dLbl>
            <c:dLbl>
              <c:idx val="114"/>
              <c:layout>
                <c:manualLayout>
                  <c:x val="-4.9686194514800622E-3"/>
                  <c:y val="1.7578125540665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B5-4438-8228-2EED7AB628A0}"/>
                </c:ext>
              </c:extLst>
            </c:dLbl>
            <c:dLbl>
              <c:idx val="115"/>
              <c:layout>
                <c:manualLayout>
                  <c:x val="-3.31241296765337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B5-4438-8228-2EED7AB628A0}"/>
                </c:ext>
              </c:extLst>
            </c:dLbl>
            <c:dLbl>
              <c:idx val="120"/>
              <c:layout>
                <c:manualLayout>
                  <c:x val="-7.7289635911912073E-3"/>
                  <c:y val="4.6875001441775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B5-4438-8228-2EED7AB628A0}"/>
                </c:ext>
              </c:extLst>
            </c:dLbl>
            <c:dLbl>
              <c:idx val="121"/>
              <c:layout>
                <c:manualLayout>
                  <c:x val="-6.0727571073646821E-3"/>
                  <c:y val="2.3437500720887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B4-4E61-B3D2-80BA881997B8}"/>
                </c:ext>
              </c:extLst>
            </c:dLbl>
            <c:dLbl>
              <c:idx val="128"/>
              <c:layout>
                <c:manualLayout>
                  <c:x val="0"/>
                  <c:y val="1.6406250504621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09-48AD-A384-CD2DFAA413EA}"/>
                </c:ext>
              </c:extLst>
            </c:dLbl>
            <c:dLbl>
              <c:idx val="130"/>
              <c:layout>
                <c:manualLayout>
                  <c:x val="0"/>
                  <c:y val="-2.3437500720887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09-48AD-A384-CD2DFAA413EA}"/>
                </c:ext>
              </c:extLst>
            </c:dLbl>
            <c:dLbl>
              <c:idx val="132"/>
              <c:layout>
                <c:manualLayout>
                  <c:x val="-6.6248259353067487E-3"/>
                  <c:y val="-9.3750002883550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17-4BF2-A88E-F41604D97DB0}"/>
                </c:ext>
              </c:extLst>
            </c:dLbl>
            <c:dLbl>
              <c:idx val="139"/>
              <c:layout>
                <c:manualLayout>
                  <c:x val="-5.5206882794222906E-4"/>
                  <c:y val="-5.8593751802219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7A-4268-9A74-6D005400BC05}"/>
                </c:ext>
              </c:extLst>
            </c:dLbl>
            <c:dLbl>
              <c:idx val="140"/>
              <c:layout>
                <c:manualLayout>
                  <c:x val="-1.6193831880444297E-16"/>
                  <c:y val="2.1093750648798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7A-4268-9A74-6D005400BC05}"/>
                </c:ext>
              </c:extLst>
            </c:dLbl>
            <c:dLbl>
              <c:idx val="144"/>
              <c:layout>
                <c:manualLayout>
                  <c:x val="-2.7603441397111455E-3"/>
                  <c:y val="1.875000057671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82-41FD-8220-A6320A7BB2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Лист1!$A$2:$A$147</c:f>
              <c:strCache>
                <c:ptCount val="146"/>
                <c:pt idx="0">
                  <c:v>5/1/2020</c:v>
                </c:pt>
                <c:pt idx="1">
                  <c:v>5/2/2020</c:v>
                </c:pt>
                <c:pt idx="2">
                  <c:v>5/3/2020</c:v>
                </c:pt>
                <c:pt idx="3">
                  <c:v>5/4/2020</c:v>
                </c:pt>
                <c:pt idx="4">
                  <c:v>5/5/2020</c:v>
                </c:pt>
                <c:pt idx="5">
                  <c:v>5/6/2020</c:v>
                </c:pt>
                <c:pt idx="6">
                  <c:v>5/7/2020</c:v>
                </c:pt>
                <c:pt idx="7">
                  <c:v>5/8/2020</c:v>
                </c:pt>
                <c:pt idx="8">
                  <c:v>5/9/2020</c:v>
                </c:pt>
                <c:pt idx="9">
                  <c:v>5/10/2020</c:v>
                </c:pt>
                <c:pt idx="10">
                  <c:v>5/11/2020</c:v>
                </c:pt>
                <c:pt idx="11">
                  <c:v>5/12/2020</c:v>
                </c:pt>
                <c:pt idx="12">
                  <c:v>5/13/2020</c:v>
                </c:pt>
                <c:pt idx="13">
                  <c:v>5/14/2020</c:v>
                </c:pt>
                <c:pt idx="14">
                  <c:v>5/15/2020</c:v>
                </c:pt>
                <c:pt idx="15">
                  <c:v>5/16/2020</c:v>
                </c:pt>
                <c:pt idx="16">
                  <c:v>5/17/2020</c:v>
                </c:pt>
                <c:pt idx="17">
                  <c:v>5/18/2020</c:v>
                </c:pt>
                <c:pt idx="18">
                  <c:v>5/19/2020</c:v>
                </c:pt>
                <c:pt idx="19">
                  <c:v>5/20/2020</c:v>
                </c:pt>
                <c:pt idx="20">
                  <c:v>5/21/2020</c:v>
                </c:pt>
                <c:pt idx="21">
                  <c:v>5/22/2020</c:v>
                </c:pt>
                <c:pt idx="22">
                  <c:v>5/23/2020</c:v>
                </c:pt>
                <c:pt idx="23">
                  <c:v>5/24/2020</c:v>
                </c:pt>
                <c:pt idx="24">
                  <c:v>5/25/2020</c:v>
                </c:pt>
                <c:pt idx="25">
                  <c:v>5/26/2020</c:v>
                </c:pt>
                <c:pt idx="26">
                  <c:v>5/27/2020</c:v>
                </c:pt>
                <c:pt idx="27">
                  <c:v>5/28/2020</c:v>
                </c:pt>
                <c:pt idx="28">
                  <c:v>5/29/2020</c:v>
                </c:pt>
                <c:pt idx="29">
                  <c:v>5/30/2020</c:v>
                </c:pt>
                <c:pt idx="30">
                  <c:v>5/31/2020</c:v>
                </c:pt>
                <c:pt idx="31">
                  <c:v>6/1/2020</c:v>
                </c:pt>
                <c:pt idx="32">
                  <c:v>6/2/2020</c:v>
                </c:pt>
                <c:pt idx="33">
                  <c:v>6/3/2020</c:v>
                </c:pt>
                <c:pt idx="34">
                  <c:v>6/4/2020</c:v>
                </c:pt>
                <c:pt idx="35">
                  <c:v>6/5/2020</c:v>
                </c:pt>
                <c:pt idx="36">
                  <c:v>6/6/2020</c:v>
                </c:pt>
                <c:pt idx="37">
                  <c:v>6/7/2020</c:v>
                </c:pt>
                <c:pt idx="38">
                  <c:v>6/8/2020</c:v>
                </c:pt>
                <c:pt idx="39">
                  <c:v>6/9/2020</c:v>
                </c:pt>
                <c:pt idx="40">
                  <c:v>6/10/2020</c:v>
                </c:pt>
                <c:pt idx="41">
                  <c:v>6/11/2020</c:v>
                </c:pt>
                <c:pt idx="42">
                  <c:v>6/12/2020</c:v>
                </c:pt>
                <c:pt idx="43">
                  <c:v>6/13/2020</c:v>
                </c:pt>
                <c:pt idx="44">
                  <c:v>6/14/2020</c:v>
                </c:pt>
                <c:pt idx="45">
                  <c:v>6/15/2020</c:v>
                </c:pt>
                <c:pt idx="46">
                  <c:v>6/16/2020</c:v>
                </c:pt>
                <c:pt idx="47">
                  <c:v>6/17/2020</c:v>
                </c:pt>
                <c:pt idx="48">
                  <c:v>6/18/2020</c:v>
                </c:pt>
                <c:pt idx="49">
                  <c:v>6/19/2020</c:v>
                </c:pt>
                <c:pt idx="50">
                  <c:v>6/20/2020</c:v>
                </c:pt>
                <c:pt idx="51">
                  <c:v>6/21/2020</c:v>
                </c:pt>
                <c:pt idx="52">
                  <c:v>6/22/2020</c:v>
                </c:pt>
                <c:pt idx="53">
                  <c:v>6/23/2020</c:v>
                </c:pt>
                <c:pt idx="54">
                  <c:v>6/24/2020</c:v>
                </c:pt>
                <c:pt idx="55">
                  <c:v>6/25/2020</c:v>
                </c:pt>
                <c:pt idx="56">
                  <c:v>6/26/2020</c:v>
                </c:pt>
                <c:pt idx="57">
                  <c:v>6/27/2020</c:v>
                </c:pt>
                <c:pt idx="58">
                  <c:v>6/28/2020</c:v>
                </c:pt>
                <c:pt idx="59">
                  <c:v>6/29/2020</c:v>
                </c:pt>
                <c:pt idx="60">
                  <c:v>6/30/2020</c:v>
                </c:pt>
                <c:pt idx="61">
                  <c:v>7/1/2020</c:v>
                </c:pt>
                <c:pt idx="62">
                  <c:v>7/2/2020</c:v>
                </c:pt>
                <c:pt idx="63">
                  <c:v>7/3/2020</c:v>
                </c:pt>
                <c:pt idx="64">
                  <c:v>7/4/2020</c:v>
                </c:pt>
                <c:pt idx="65">
                  <c:v>7/5/2020</c:v>
                </c:pt>
                <c:pt idx="66">
                  <c:v>7/6/2020</c:v>
                </c:pt>
                <c:pt idx="67">
                  <c:v>7/7/2020</c:v>
                </c:pt>
                <c:pt idx="68">
                  <c:v>7/8/2020</c:v>
                </c:pt>
                <c:pt idx="69">
                  <c:v>7/9/2020</c:v>
                </c:pt>
                <c:pt idx="70">
                  <c:v>7/10/2020</c:v>
                </c:pt>
                <c:pt idx="71">
                  <c:v>7/11/2020</c:v>
                </c:pt>
                <c:pt idx="72">
                  <c:v>7/12/2020</c:v>
                </c:pt>
                <c:pt idx="73">
                  <c:v>7/13/2020</c:v>
                </c:pt>
                <c:pt idx="74">
                  <c:v>7/14/2020</c:v>
                </c:pt>
                <c:pt idx="75">
                  <c:v>7/15/2020</c:v>
                </c:pt>
                <c:pt idx="76">
                  <c:v>7/16/2020</c:v>
                </c:pt>
                <c:pt idx="77">
                  <c:v>7/17/2020</c:v>
                </c:pt>
                <c:pt idx="78">
                  <c:v>7/18/2020</c:v>
                </c:pt>
                <c:pt idx="79">
                  <c:v>7/19/2020</c:v>
                </c:pt>
                <c:pt idx="80">
                  <c:v>7/20/2020</c:v>
                </c:pt>
                <c:pt idx="81">
                  <c:v>7/21/2020</c:v>
                </c:pt>
                <c:pt idx="82">
                  <c:v>7/22/2020</c:v>
                </c:pt>
                <c:pt idx="83">
                  <c:v>7/23/2020</c:v>
                </c:pt>
                <c:pt idx="84">
                  <c:v>7/24/2020</c:v>
                </c:pt>
                <c:pt idx="85">
                  <c:v>7/25/2020</c:v>
                </c:pt>
                <c:pt idx="86">
                  <c:v>7/26/2020</c:v>
                </c:pt>
                <c:pt idx="87">
                  <c:v>7/27/2020</c:v>
                </c:pt>
                <c:pt idx="88">
                  <c:v>7/28/2020</c:v>
                </c:pt>
                <c:pt idx="89">
                  <c:v>7/29/2020</c:v>
                </c:pt>
                <c:pt idx="90">
                  <c:v>7/30/2020</c:v>
                </c:pt>
                <c:pt idx="91">
                  <c:v>7/31/2020</c:v>
                </c:pt>
                <c:pt idx="92">
                  <c:v>8/1/2020</c:v>
                </c:pt>
                <c:pt idx="93">
                  <c:v>8/2/2020</c:v>
                </c:pt>
                <c:pt idx="94">
                  <c:v>8/3/2020</c:v>
                </c:pt>
                <c:pt idx="95">
                  <c:v>8/4/2020</c:v>
                </c:pt>
                <c:pt idx="96">
                  <c:v>8/5/2020</c:v>
                </c:pt>
                <c:pt idx="97">
                  <c:v>8/6/2020</c:v>
                </c:pt>
                <c:pt idx="98">
                  <c:v>8/7/2020</c:v>
                </c:pt>
                <c:pt idx="99">
                  <c:v>8/8/2020</c:v>
                </c:pt>
                <c:pt idx="100">
                  <c:v>8/9/2020</c:v>
                </c:pt>
                <c:pt idx="101">
                  <c:v>8/10/2020</c:v>
                </c:pt>
                <c:pt idx="102">
                  <c:v>8/11/2020</c:v>
                </c:pt>
                <c:pt idx="103">
                  <c:v>8/12/2020</c:v>
                </c:pt>
                <c:pt idx="104">
                  <c:v>8/13/2020</c:v>
                </c:pt>
                <c:pt idx="105">
                  <c:v>8/14/2020</c:v>
                </c:pt>
                <c:pt idx="106">
                  <c:v>8/15/2020</c:v>
                </c:pt>
                <c:pt idx="107">
                  <c:v>8/16/2020</c:v>
                </c:pt>
                <c:pt idx="108">
                  <c:v>8/17/2020</c:v>
                </c:pt>
                <c:pt idx="109">
                  <c:v>8/18/2020</c:v>
                </c:pt>
                <c:pt idx="110">
                  <c:v>8/19/2020</c:v>
                </c:pt>
                <c:pt idx="111">
                  <c:v>8/20/2020</c:v>
                </c:pt>
                <c:pt idx="112">
                  <c:v>8/21/2020</c:v>
                </c:pt>
                <c:pt idx="113">
                  <c:v>8/22/2020</c:v>
                </c:pt>
                <c:pt idx="114">
                  <c:v>8/23/2020</c:v>
                </c:pt>
                <c:pt idx="115">
                  <c:v>8/24/2020</c:v>
                </c:pt>
                <c:pt idx="116">
                  <c:v>8/25/2020</c:v>
                </c:pt>
                <c:pt idx="117">
                  <c:v>8/26/2020</c:v>
                </c:pt>
                <c:pt idx="118">
                  <c:v>8/27/2020</c:v>
                </c:pt>
                <c:pt idx="119">
                  <c:v>8/28/2020</c:v>
                </c:pt>
                <c:pt idx="120">
                  <c:v>8/29/2020</c:v>
                </c:pt>
                <c:pt idx="121">
                  <c:v>8/30/2020</c:v>
                </c:pt>
                <c:pt idx="122">
                  <c:v>8/31/2020</c:v>
                </c:pt>
                <c:pt idx="123">
                  <c:v>9/1/2020</c:v>
                </c:pt>
                <c:pt idx="124">
                  <c:v>9/2/2020</c:v>
                </c:pt>
                <c:pt idx="125">
                  <c:v>9/3/2020</c:v>
                </c:pt>
                <c:pt idx="126">
                  <c:v>9/4/2020</c:v>
                </c:pt>
                <c:pt idx="127">
                  <c:v>9/5/2020</c:v>
                </c:pt>
                <c:pt idx="128">
                  <c:v>9/6/2020</c:v>
                </c:pt>
                <c:pt idx="129">
                  <c:v>9/7/2020</c:v>
                </c:pt>
                <c:pt idx="130">
                  <c:v>9/8/2020</c:v>
                </c:pt>
                <c:pt idx="131">
                  <c:v>9/9/2020</c:v>
                </c:pt>
                <c:pt idx="132">
                  <c:v>10/09/2020</c:v>
                </c:pt>
                <c:pt idx="133">
                  <c:v>11/09/2020</c:v>
                </c:pt>
                <c:pt idx="134">
                  <c:v>12/09/2020</c:v>
                </c:pt>
                <c:pt idx="135">
                  <c:v>13/09/2020</c:v>
                </c:pt>
                <c:pt idx="136">
                  <c:v>14/09/2020</c:v>
                </c:pt>
                <c:pt idx="137">
                  <c:v>15/09/2020</c:v>
                </c:pt>
                <c:pt idx="138">
                  <c:v>16/09/2020</c:v>
                </c:pt>
                <c:pt idx="139">
                  <c:v>17/09/2020</c:v>
                </c:pt>
                <c:pt idx="140">
                  <c:v>18/09/2020</c:v>
                </c:pt>
                <c:pt idx="141">
                  <c:v>19/09/2020</c:v>
                </c:pt>
                <c:pt idx="142">
                  <c:v>20/09/2020</c:v>
                </c:pt>
                <c:pt idx="143">
                  <c:v>21/09/2020</c:v>
                </c:pt>
                <c:pt idx="144">
                  <c:v>22/09/2020</c:v>
                </c:pt>
                <c:pt idx="145">
                  <c:v>23/09/2020</c:v>
                </c:pt>
              </c:strCache>
            </c:strRef>
          </c:cat>
          <c:val>
            <c:numRef>
              <c:f>Лист1!$B$2:$B$147</c:f>
              <c:numCache>
                <c:formatCode>General</c:formatCode>
                <c:ptCount val="146"/>
                <c:pt idx="0">
                  <c:v>90</c:v>
                </c:pt>
                <c:pt idx="1">
                  <c:v>62</c:v>
                </c:pt>
                <c:pt idx="2">
                  <c:v>48</c:v>
                </c:pt>
                <c:pt idx="3">
                  <c:v>41</c:v>
                </c:pt>
                <c:pt idx="4">
                  <c:v>121</c:v>
                </c:pt>
                <c:pt idx="5">
                  <c:v>114</c:v>
                </c:pt>
                <c:pt idx="6">
                  <c:v>89</c:v>
                </c:pt>
                <c:pt idx="7">
                  <c:v>79</c:v>
                </c:pt>
                <c:pt idx="8">
                  <c:v>99</c:v>
                </c:pt>
                <c:pt idx="9">
                  <c:v>33</c:v>
                </c:pt>
                <c:pt idx="10">
                  <c:v>22</c:v>
                </c:pt>
                <c:pt idx="11">
                  <c:v>89</c:v>
                </c:pt>
                <c:pt idx="12">
                  <c:v>107</c:v>
                </c:pt>
                <c:pt idx="13">
                  <c:v>52</c:v>
                </c:pt>
                <c:pt idx="14">
                  <c:v>52</c:v>
                </c:pt>
                <c:pt idx="15">
                  <c:v>64</c:v>
                </c:pt>
                <c:pt idx="16">
                  <c:v>64</c:v>
                </c:pt>
                <c:pt idx="17">
                  <c:v>17</c:v>
                </c:pt>
                <c:pt idx="18">
                  <c:v>83</c:v>
                </c:pt>
                <c:pt idx="19">
                  <c:v>445</c:v>
                </c:pt>
                <c:pt idx="20">
                  <c:v>136</c:v>
                </c:pt>
                <c:pt idx="21">
                  <c:v>280</c:v>
                </c:pt>
                <c:pt idx="22">
                  <c:v>83</c:v>
                </c:pt>
                <c:pt idx="23">
                  <c:v>261</c:v>
                </c:pt>
                <c:pt idx="24">
                  <c:v>89</c:v>
                </c:pt>
                <c:pt idx="25">
                  <c:v>82</c:v>
                </c:pt>
                <c:pt idx="26">
                  <c:v>91</c:v>
                </c:pt>
                <c:pt idx="27">
                  <c:v>148</c:v>
                </c:pt>
                <c:pt idx="28">
                  <c:v>155</c:v>
                </c:pt>
                <c:pt idx="29">
                  <c:v>177</c:v>
                </c:pt>
                <c:pt idx="30">
                  <c:v>126</c:v>
                </c:pt>
                <c:pt idx="31">
                  <c:v>41</c:v>
                </c:pt>
                <c:pt idx="32">
                  <c:v>116</c:v>
                </c:pt>
                <c:pt idx="33">
                  <c:v>125</c:v>
                </c:pt>
                <c:pt idx="34">
                  <c:v>146</c:v>
                </c:pt>
                <c:pt idx="35">
                  <c:v>231</c:v>
                </c:pt>
                <c:pt idx="36">
                  <c:v>210</c:v>
                </c:pt>
                <c:pt idx="37">
                  <c:v>188</c:v>
                </c:pt>
                <c:pt idx="38">
                  <c:v>100</c:v>
                </c:pt>
                <c:pt idx="39">
                  <c:v>59</c:v>
                </c:pt>
                <c:pt idx="40">
                  <c:v>133</c:v>
                </c:pt>
                <c:pt idx="41">
                  <c:v>142</c:v>
                </c:pt>
                <c:pt idx="42">
                  <c:v>157</c:v>
                </c:pt>
                <c:pt idx="43">
                  <c:v>192</c:v>
                </c:pt>
                <c:pt idx="44">
                  <c:v>202</c:v>
                </c:pt>
                <c:pt idx="45">
                  <c:v>171</c:v>
                </c:pt>
                <c:pt idx="46">
                  <c:v>107</c:v>
                </c:pt>
                <c:pt idx="47">
                  <c:v>176</c:v>
                </c:pt>
                <c:pt idx="48">
                  <c:v>175</c:v>
                </c:pt>
                <c:pt idx="49">
                  <c:v>273</c:v>
                </c:pt>
                <c:pt idx="50">
                  <c:v>220</c:v>
                </c:pt>
                <c:pt idx="51">
                  <c:v>151</c:v>
                </c:pt>
                <c:pt idx="52">
                  <c:v>123</c:v>
                </c:pt>
                <c:pt idx="53">
                  <c:v>193</c:v>
                </c:pt>
                <c:pt idx="54">
                  <c:v>188</c:v>
                </c:pt>
                <c:pt idx="55">
                  <c:v>199</c:v>
                </c:pt>
                <c:pt idx="56">
                  <c:v>166</c:v>
                </c:pt>
                <c:pt idx="57">
                  <c:v>198</c:v>
                </c:pt>
                <c:pt idx="58">
                  <c:v>118</c:v>
                </c:pt>
                <c:pt idx="59">
                  <c:v>148</c:v>
                </c:pt>
                <c:pt idx="60">
                  <c:v>153</c:v>
                </c:pt>
                <c:pt idx="61">
                  <c:v>212</c:v>
                </c:pt>
                <c:pt idx="62">
                  <c:v>252</c:v>
                </c:pt>
                <c:pt idx="63">
                  <c:v>247</c:v>
                </c:pt>
                <c:pt idx="64">
                  <c:v>303</c:v>
                </c:pt>
                <c:pt idx="65">
                  <c:v>322</c:v>
                </c:pt>
                <c:pt idx="66">
                  <c:v>329</c:v>
                </c:pt>
                <c:pt idx="67">
                  <c:v>194</c:v>
                </c:pt>
                <c:pt idx="68">
                  <c:v>308</c:v>
                </c:pt>
                <c:pt idx="69">
                  <c:v>387</c:v>
                </c:pt>
                <c:pt idx="70">
                  <c:v>252</c:v>
                </c:pt>
                <c:pt idx="71">
                  <c:v>268</c:v>
                </c:pt>
                <c:pt idx="72">
                  <c:v>211</c:v>
                </c:pt>
                <c:pt idx="73">
                  <c:v>126</c:v>
                </c:pt>
                <c:pt idx="74">
                  <c:v>240</c:v>
                </c:pt>
                <c:pt idx="75">
                  <c:v>265</c:v>
                </c:pt>
                <c:pt idx="76">
                  <c:v>342</c:v>
                </c:pt>
                <c:pt idx="77">
                  <c:v>273</c:v>
                </c:pt>
                <c:pt idx="78">
                  <c:v>270</c:v>
                </c:pt>
                <c:pt idx="79">
                  <c:v>193</c:v>
                </c:pt>
                <c:pt idx="80">
                  <c:v>91</c:v>
                </c:pt>
                <c:pt idx="81">
                  <c:v>132</c:v>
                </c:pt>
                <c:pt idx="82">
                  <c:v>257</c:v>
                </c:pt>
                <c:pt idx="83">
                  <c:v>318</c:v>
                </c:pt>
                <c:pt idx="84">
                  <c:v>233</c:v>
                </c:pt>
                <c:pt idx="85">
                  <c:v>201</c:v>
                </c:pt>
                <c:pt idx="86">
                  <c:v>301</c:v>
                </c:pt>
                <c:pt idx="87">
                  <c:v>245</c:v>
                </c:pt>
                <c:pt idx="88">
                  <c:v>308</c:v>
                </c:pt>
                <c:pt idx="89">
                  <c:v>323</c:v>
                </c:pt>
                <c:pt idx="90">
                  <c:v>255</c:v>
                </c:pt>
                <c:pt idx="91">
                  <c:v>229</c:v>
                </c:pt>
                <c:pt idx="92">
                  <c:v>302</c:v>
                </c:pt>
                <c:pt idx="93">
                  <c:v>245</c:v>
                </c:pt>
                <c:pt idx="94">
                  <c:v>126</c:v>
                </c:pt>
                <c:pt idx="95">
                  <c:v>225</c:v>
                </c:pt>
                <c:pt idx="96">
                  <c:v>251</c:v>
                </c:pt>
                <c:pt idx="97">
                  <c:v>258</c:v>
                </c:pt>
                <c:pt idx="98">
                  <c:v>242</c:v>
                </c:pt>
                <c:pt idx="99">
                  <c:v>182</c:v>
                </c:pt>
                <c:pt idx="100">
                  <c:v>200</c:v>
                </c:pt>
                <c:pt idx="101">
                  <c:v>165</c:v>
                </c:pt>
                <c:pt idx="102">
                  <c:v>275</c:v>
                </c:pt>
                <c:pt idx="103">
                  <c:v>258</c:v>
                </c:pt>
                <c:pt idx="104">
                  <c:v>278</c:v>
                </c:pt>
                <c:pt idx="105">
                  <c:v>280</c:v>
                </c:pt>
                <c:pt idx="106">
                  <c:v>352</c:v>
                </c:pt>
                <c:pt idx="107">
                  <c:v>312</c:v>
                </c:pt>
                <c:pt idx="108">
                  <c:v>323</c:v>
                </c:pt>
                <c:pt idx="109">
                  <c:v>342</c:v>
                </c:pt>
                <c:pt idx="110">
                  <c:v>284</c:v>
                </c:pt>
                <c:pt idx="111">
                  <c:v>242</c:v>
                </c:pt>
                <c:pt idx="112">
                  <c:v>262</c:v>
                </c:pt>
                <c:pt idx="113">
                  <c:v>285</c:v>
                </c:pt>
                <c:pt idx="114">
                  <c:v>304</c:v>
                </c:pt>
                <c:pt idx="115">
                  <c:v>308</c:v>
                </c:pt>
                <c:pt idx="116">
                  <c:v>299</c:v>
                </c:pt>
                <c:pt idx="117">
                  <c:v>287</c:v>
                </c:pt>
                <c:pt idx="118">
                  <c:v>277</c:v>
                </c:pt>
                <c:pt idx="119">
                  <c:v>344</c:v>
                </c:pt>
                <c:pt idx="120">
                  <c:v>362</c:v>
                </c:pt>
                <c:pt idx="121">
                  <c:v>365</c:v>
                </c:pt>
                <c:pt idx="122">
                  <c:v>368</c:v>
                </c:pt>
                <c:pt idx="123">
                  <c:v>317</c:v>
                </c:pt>
                <c:pt idx="124">
                  <c:v>386</c:v>
                </c:pt>
                <c:pt idx="125">
                  <c:v>442</c:v>
                </c:pt>
                <c:pt idx="126">
                  <c:v>424</c:v>
                </c:pt>
                <c:pt idx="127">
                  <c:v>358</c:v>
                </c:pt>
                <c:pt idx="128">
                  <c:v>384</c:v>
                </c:pt>
                <c:pt idx="129">
                  <c:v>395</c:v>
                </c:pt>
                <c:pt idx="130">
                  <c:v>384</c:v>
                </c:pt>
                <c:pt idx="131">
                  <c:v>458</c:v>
                </c:pt>
                <c:pt idx="132">
                  <c:v>512</c:v>
                </c:pt>
                <c:pt idx="133">
                  <c:v>505</c:v>
                </c:pt>
                <c:pt idx="134">
                  <c:v>481</c:v>
                </c:pt>
                <c:pt idx="135">
                  <c:v>412</c:v>
                </c:pt>
                <c:pt idx="136">
                  <c:v>498</c:v>
                </c:pt>
                <c:pt idx="137">
                  <c:v>465</c:v>
                </c:pt>
                <c:pt idx="138">
                  <c:v>439</c:v>
                </c:pt>
                <c:pt idx="139">
                  <c:v>507</c:v>
                </c:pt>
                <c:pt idx="140">
                  <c:v>495</c:v>
                </c:pt>
                <c:pt idx="141">
                  <c:v>502</c:v>
                </c:pt>
                <c:pt idx="142">
                  <c:v>400</c:v>
                </c:pt>
                <c:pt idx="143">
                  <c:v>382</c:v>
                </c:pt>
                <c:pt idx="144">
                  <c:v>524</c:v>
                </c:pt>
                <c:pt idx="145">
                  <c:v>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4-402C-AE07-C20E6B845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305472"/>
        <c:axId val="135421952"/>
      </c:barChart>
      <c:catAx>
        <c:axId val="13530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35421952"/>
        <c:crosses val="autoZero"/>
        <c:auto val="1"/>
        <c:lblAlgn val="ctr"/>
        <c:lblOffset val="100"/>
        <c:tickLblSkip val="1"/>
        <c:noMultiLvlLbl val="1"/>
      </c:catAx>
      <c:valAx>
        <c:axId val="135421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530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Internaional!$A$2:$A$44</c:f>
              <c:strCache>
                <c:ptCount val="43"/>
                <c:pt idx="0">
                  <c:v>Andorra</c:v>
                </c:pt>
                <c:pt idx="1">
                  <c:v>San Marino</c:v>
                </c:pt>
                <c:pt idx="2">
                  <c:v>Vatican</c:v>
                </c:pt>
                <c:pt idx="3">
                  <c:v>Spania</c:v>
                </c:pt>
                <c:pt idx="4">
                  <c:v>Muntenegru</c:v>
                </c:pt>
                <c:pt idx="5">
                  <c:v>Moldova</c:v>
                </c:pt>
                <c:pt idx="6">
                  <c:v>Luxemburg</c:v>
                </c:pt>
                <c:pt idx="7">
                  <c:v>Belgia</c:v>
                </c:pt>
                <c:pt idx="8">
                  <c:v>Suedia</c:v>
                </c:pt>
                <c:pt idx="9">
                  <c:v>Macedonia de Nord</c:v>
                </c:pt>
                <c:pt idx="10">
                  <c:v>Bielorusia</c:v>
                </c:pt>
                <c:pt idx="11">
                  <c:v>Bosnia si Hertegovina</c:v>
                </c:pt>
                <c:pt idx="12">
                  <c:v>Rusia</c:v>
                </c:pt>
                <c:pt idx="13">
                  <c:v>Franţa</c:v>
                </c:pt>
                <c:pt idx="14">
                  <c:v>Islanda</c:v>
                </c:pt>
                <c:pt idx="15">
                  <c:v>Portugalia</c:v>
                </c:pt>
                <c:pt idx="16">
                  <c:v>Irlanda</c:v>
                </c:pt>
                <c:pt idx="17">
                  <c:v>Malta</c:v>
                </c:pt>
                <c:pt idx="18">
                  <c:v>România</c:v>
                </c:pt>
                <c:pt idx="19">
                  <c:v>Regatul Unit</c:v>
                </c:pt>
                <c:pt idx="20">
                  <c:v>Elveţia</c:v>
                </c:pt>
                <c:pt idx="21">
                  <c:v>Olanda</c:v>
                </c:pt>
                <c:pt idx="22">
                  <c:v>Monaco</c:v>
                </c:pt>
                <c:pt idx="23">
                  <c:v>Italia</c:v>
                </c:pt>
                <c:pt idx="24">
                  <c:v>Cehia</c:v>
                </c:pt>
                <c:pt idx="25">
                  <c:v>Albania</c:v>
                </c:pt>
                <c:pt idx="26">
                  <c:v>Austria</c:v>
                </c:pt>
                <c:pt idx="27">
                  <c:v>Ucraina</c:v>
                </c:pt>
                <c:pt idx="28">
                  <c:v>Danemarca</c:v>
                </c:pt>
                <c:pt idx="29">
                  <c:v>Serbia</c:v>
                </c:pt>
                <c:pt idx="30">
                  <c:v>Croaţia</c:v>
                </c:pt>
                <c:pt idx="31">
                  <c:v>Germania</c:v>
                </c:pt>
                <c:pt idx="32">
                  <c:v>Bulgaria</c:v>
                </c:pt>
                <c:pt idx="33">
                  <c:v>Norvegia</c:v>
                </c:pt>
                <c:pt idx="34">
                  <c:v>Estonia</c:v>
                </c:pt>
                <c:pt idx="35">
                  <c:v>Slovenia</c:v>
                </c:pt>
                <c:pt idx="36">
                  <c:v>Polonia</c:v>
                </c:pt>
                <c:pt idx="37">
                  <c:v>Ungaria</c:v>
                </c:pt>
                <c:pt idx="38">
                  <c:v>Finlanda</c:v>
                </c:pt>
                <c:pt idx="39">
                  <c:v>Grecia</c:v>
                </c:pt>
                <c:pt idx="40">
                  <c:v>Lituania</c:v>
                </c:pt>
                <c:pt idx="41">
                  <c:v>Slovacia</c:v>
                </c:pt>
                <c:pt idx="42">
                  <c:v>Letonia</c:v>
                </c:pt>
              </c:strCache>
            </c:strRef>
          </c:cat>
          <c:val>
            <c:numRef>
              <c:f>Internaional!$D$2:$D$44</c:f>
              <c:numCache>
                <c:formatCode>General</c:formatCode>
                <c:ptCount val="43"/>
                <c:pt idx="0">
                  <c:v>21748</c:v>
                </c:pt>
                <c:pt idx="1">
                  <c:v>21298</c:v>
                </c:pt>
                <c:pt idx="2">
                  <c:v>14981</c:v>
                </c:pt>
                <c:pt idx="3">
                  <c:v>14591</c:v>
                </c:pt>
                <c:pt idx="4">
                  <c:v>14549</c:v>
                </c:pt>
                <c:pt idx="5">
                  <c:v>13657</c:v>
                </c:pt>
                <c:pt idx="6">
                  <c:v>12759</c:v>
                </c:pt>
                <c:pt idx="7">
                  <c:v>9070</c:v>
                </c:pt>
                <c:pt idx="8">
                  <c:v>8843</c:v>
                </c:pt>
                <c:pt idx="9">
                  <c:v>8096</c:v>
                </c:pt>
                <c:pt idx="10">
                  <c:v>8055</c:v>
                </c:pt>
                <c:pt idx="11">
                  <c:v>7856</c:v>
                </c:pt>
                <c:pt idx="12">
                  <c:v>7689</c:v>
                </c:pt>
                <c:pt idx="13">
                  <c:v>7167</c:v>
                </c:pt>
                <c:pt idx="14">
                  <c:v>7078</c:v>
                </c:pt>
                <c:pt idx="15">
                  <c:v>6837</c:v>
                </c:pt>
                <c:pt idx="16">
                  <c:v>6756</c:v>
                </c:pt>
                <c:pt idx="17">
                  <c:v>6369</c:v>
                </c:pt>
                <c:pt idx="18">
                  <c:v>5969</c:v>
                </c:pt>
                <c:pt idx="19">
                  <c:v>5937</c:v>
                </c:pt>
                <c:pt idx="20">
                  <c:v>5844</c:v>
                </c:pt>
                <c:pt idx="21">
                  <c:v>5730</c:v>
                </c:pt>
                <c:pt idx="22">
                  <c:v>5012</c:v>
                </c:pt>
                <c:pt idx="23">
                  <c:v>4978</c:v>
                </c:pt>
                <c:pt idx="24">
                  <c:v>4962</c:v>
                </c:pt>
                <c:pt idx="25">
                  <c:v>4402</c:v>
                </c:pt>
                <c:pt idx="26">
                  <c:v>4358</c:v>
                </c:pt>
                <c:pt idx="27">
                  <c:v>4230</c:v>
                </c:pt>
                <c:pt idx="28">
                  <c:v>4105</c:v>
                </c:pt>
                <c:pt idx="29">
                  <c:v>3780</c:v>
                </c:pt>
                <c:pt idx="30">
                  <c:v>3692</c:v>
                </c:pt>
                <c:pt idx="31">
                  <c:v>3306</c:v>
                </c:pt>
                <c:pt idx="32">
                  <c:v>2757</c:v>
                </c:pt>
                <c:pt idx="33">
                  <c:v>2422</c:v>
                </c:pt>
                <c:pt idx="34">
                  <c:v>2286</c:v>
                </c:pt>
                <c:pt idx="35">
                  <c:v>2192</c:v>
                </c:pt>
                <c:pt idx="36">
                  <c:v>2133</c:v>
                </c:pt>
                <c:pt idx="37">
                  <c:v>2118</c:v>
                </c:pt>
                <c:pt idx="38">
                  <c:v>1659</c:v>
                </c:pt>
                <c:pt idx="39">
                  <c:v>1530</c:v>
                </c:pt>
                <c:pt idx="40">
                  <c:v>1422</c:v>
                </c:pt>
                <c:pt idx="41">
                  <c:v>1269</c:v>
                </c:pt>
                <c:pt idx="42">
                  <c:v>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3-7E48-9BA5-5C1102FA8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830255"/>
        <c:axId val="148834911"/>
      </c:barChart>
      <c:catAx>
        <c:axId val="14883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834911"/>
        <c:crosses val="autoZero"/>
        <c:auto val="1"/>
        <c:lblAlgn val="ctr"/>
        <c:lblOffset val="100"/>
        <c:noMultiLvlLbl val="0"/>
      </c:catAx>
      <c:valAx>
        <c:axId val="148834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83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Mortalitate!$A$2:$A$44</c:f>
              <c:strCache>
                <c:ptCount val="43"/>
                <c:pt idx="0">
                  <c:v>San Marino</c:v>
                </c:pt>
                <c:pt idx="1">
                  <c:v>Belgia</c:v>
                </c:pt>
                <c:pt idx="2">
                  <c:v>Andorra</c:v>
                </c:pt>
                <c:pt idx="3">
                  <c:v>Spania</c:v>
                </c:pt>
                <c:pt idx="4">
                  <c:v>Regatul Unit</c:v>
                </c:pt>
                <c:pt idx="5">
                  <c:v>Italia</c:v>
                </c:pt>
                <c:pt idx="6">
                  <c:v>Suedia</c:v>
                </c:pt>
                <c:pt idx="7">
                  <c:v>Franţa</c:v>
                </c:pt>
                <c:pt idx="8">
                  <c:v>Olanda</c:v>
                </c:pt>
                <c:pt idx="9">
                  <c:v>Irlanda</c:v>
                </c:pt>
                <c:pt idx="10">
                  <c:v>Moldova</c:v>
                </c:pt>
                <c:pt idx="11">
                  <c:v>Macedonia de Nord</c:v>
                </c:pt>
                <c:pt idx="12">
                  <c:v>Bosnia si Hertegovina</c:v>
                </c:pt>
                <c:pt idx="13">
                  <c:v>Elveţia</c:v>
                </c:pt>
                <c:pt idx="14">
                  <c:v>România</c:v>
                </c:pt>
                <c:pt idx="15">
                  <c:v>Muntenegru</c:v>
                </c:pt>
                <c:pt idx="16">
                  <c:v>Luxemburg</c:v>
                </c:pt>
                <c:pt idx="17">
                  <c:v>Portugalia</c:v>
                </c:pt>
                <c:pt idx="18">
                  <c:v>Rusia</c:v>
                </c:pt>
                <c:pt idx="19">
                  <c:v>Albania</c:v>
                </c:pt>
                <c:pt idx="20">
                  <c:v>Germania</c:v>
                </c:pt>
                <c:pt idx="21">
                  <c:v>Danemarca</c:v>
                </c:pt>
                <c:pt idx="22">
                  <c:v>Bulgaria</c:v>
                </c:pt>
                <c:pt idx="23">
                  <c:v>Austria</c:v>
                </c:pt>
                <c:pt idx="24">
                  <c:v>Ucraina</c:v>
                </c:pt>
                <c:pt idx="25">
                  <c:v>Serbia</c:v>
                </c:pt>
                <c:pt idx="26">
                  <c:v>Bielorusia</c:v>
                </c:pt>
                <c:pt idx="27">
                  <c:v>Ungaria</c:v>
                </c:pt>
                <c:pt idx="28">
                  <c:v>Slovenia</c:v>
                </c:pt>
                <c:pt idx="29">
                  <c:v>Croaţia</c:v>
                </c:pt>
                <c:pt idx="30">
                  <c:v>Finlanda</c:v>
                </c:pt>
                <c:pt idx="31">
                  <c:v>Polonia</c:v>
                </c:pt>
                <c:pt idx="32">
                  <c:v>Malta</c:v>
                </c:pt>
                <c:pt idx="33">
                  <c:v>Cehia</c:v>
                </c:pt>
                <c:pt idx="34">
                  <c:v>Norvegia</c:v>
                </c:pt>
                <c:pt idx="35">
                  <c:v>Estonia</c:v>
                </c:pt>
                <c:pt idx="36">
                  <c:v>Grecia</c:v>
                </c:pt>
                <c:pt idx="37">
                  <c:v>Lituania</c:v>
                </c:pt>
                <c:pt idx="38">
                  <c:v>Islanda</c:v>
                </c:pt>
                <c:pt idx="39">
                  <c:v>Monaco</c:v>
                </c:pt>
                <c:pt idx="40">
                  <c:v>Letonia</c:v>
                </c:pt>
                <c:pt idx="41">
                  <c:v>Slovacia</c:v>
                </c:pt>
                <c:pt idx="42">
                  <c:v>Vatican</c:v>
                </c:pt>
              </c:strCache>
            </c:strRef>
          </c:cat>
          <c:val>
            <c:numRef>
              <c:f>Mortalitate!$E$2:$E$44</c:f>
              <c:numCache>
                <c:formatCode>General</c:formatCode>
                <c:ptCount val="43"/>
                <c:pt idx="0">
                  <c:v>1237</c:v>
                </c:pt>
                <c:pt idx="1">
                  <c:v>858</c:v>
                </c:pt>
                <c:pt idx="2">
                  <c:v>686</c:v>
                </c:pt>
                <c:pt idx="3">
                  <c:v>661</c:v>
                </c:pt>
                <c:pt idx="4">
                  <c:v>615</c:v>
                </c:pt>
                <c:pt idx="5">
                  <c:v>591</c:v>
                </c:pt>
                <c:pt idx="6">
                  <c:v>580</c:v>
                </c:pt>
                <c:pt idx="7">
                  <c:v>481</c:v>
                </c:pt>
                <c:pt idx="8">
                  <c:v>367</c:v>
                </c:pt>
                <c:pt idx="9">
                  <c:v>362</c:v>
                </c:pt>
                <c:pt idx="10">
                  <c:v>354</c:v>
                </c:pt>
                <c:pt idx="11">
                  <c:v>338</c:v>
                </c:pt>
                <c:pt idx="12">
                  <c:v>237</c:v>
                </c:pt>
                <c:pt idx="13">
                  <c:v>237</c:v>
                </c:pt>
                <c:pt idx="14">
                  <c:v>234</c:v>
                </c:pt>
                <c:pt idx="15">
                  <c:v>232</c:v>
                </c:pt>
                <c:pt idx="16">
                  <c:v>197</c:v>
                </c:pt>
                <c:pt idx="17">
                  <c:v>189</c:v>
                </c:pt>
                <c:pt idx="18">
                  <c:v>136</c:v>
                </c:pt>
                <c:pt idx="19">
                  <c:v>128</c:v>
                </c:pt>
                <c:pt idx="20">
                  <c:v>113</c:v>
                </c:pt>
                <c:pt idx="21">
                  <c:v>111</c:v>
                </c:pt>
                <c:pt idx="22">
                  <c:v>111</c:v>
                </c:pt>
                <c:pt idx="23">
                  <c:v>85</c:v>
                </c:pt>
                <c:pt idx="24">
                  <c:v>85</c:v>
                </c:pt>
                <c:pt idx="25">
                  <c:v>85</c:v>
                </c:pt>
                <c:pt idx="26">
                  <c:v>84</c:v>
                </c:pt>
                <c:pt idx="27">
                  <c:v>73</c:v>
                </c:pt>
                <c:pt idx="28">
                  <c:v>68</c:v>
                </c:pt>
                <c:pt idx="29">
                  <c:v>62</c:v>
                </c:pt>
                <c:pt idx="30">
                  <c:v>62</c:v>
                </c:pt>
                <c:pt idx="31">
                  <c:v>61</c:v>
                </c:pt>
                <c:pt idx="32">
                  <c:v>52</c:v>
                </c:pt>
                <c:pt idx="33">
                  <c:v>50</c:v>
                </c:pt>
                <c:pt idx="34">
                  <c:v>49</c:v>
                </c:pt>
                <c:pt idx="35">
                  <c:v>48</c:v>
                </c:pt>
                <c:pt idx="36">
                  <c:v>34</c:v>
                </c:pt>
                <c:pt idx="37">
                  <c:v>32</c:v>
                </c:pt>
                <c:pt idx="38">
                  <c:v>29</c:v>
                </c:pt>
                <c:pt idx="39">
                  <c:v>25</c:v>
                </c:pt>
                <c:pt idx="40">
                  <c:v>19</c:v>
                </c:pt>
                <c:pt idx="4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2-9341-A7BA-4B46694AF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5512672"/>
        <c:axId val="118562927"/>
      </c:barChart>
      <c:catAx>
        <c:axId val="189551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562927"/>
        <c:crosses val="autoZero"/>
        <c:auto val="1"/>
        <c:lblAlgn val="ctr"/>
        <c:lblOffset val="100"/>
        <c:noMultiLvlLbl val="0"/>
      </c:catAx>
      <c:valAx>
        <c:axId val="118562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51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RF!$A$2:$A$44</c:f>
              <c:strCache>
                <c:ptCount val="43"/>
                <c:pt idx="0">
                  <c:v>Italia</c:v>
                </c:pt>
                <c:pt idx="1">
                  <c:v>Regatul Unit</c:v>
                </c:pt>
                <c:pt idx="2">
                  <c:v>Belgia</c:v>
                </c:pt>
                <c:pt idx="3">
                  <c:v>Franţa</c:v>
                </c:pt>
                <c:pt idx="4">
                  <c:v>Suedia</c:v>
                </c:pt>
                <c:pt idx="5">
                  <c:v>Olanda</c:v>
                </c:pt>
                <c:pt idx="6">
                  <c:v>San Marino</c:v>
                </c:pt>
                <c:pt idx="7">
                  <c:v>Irlanda</c:v>
                </c:pt>
                <c:pt idx="8">
                  <c:v>Spania</c:v>
                </c:pt>
                <c:pt idx="9">
                  <c:v>Macedonia de Nord</c:v>
                </c:pt>
                <c:pt idx="10">
                  <c:v>Elveţia</c:v>
                </c:pt>
                <c:pt idx="11">
                  <c:v>Bulgaria</c:v>
                </c:pt>
                <c:pt idx="12">
                  <c:v>România</c:v>
                </c:pt>
                <c:pt idx="13">
                  <c:v>Finlanda</c:v>
                </c:pt>
                <c:pt idx="14">
                  <c:v>Ungaria</c:v>
                </c:pt>
                <c:pt idx="15">
                  <c:v>Germania</c:v>
                </c:pt>
                <c:pt idx="16">
                  <c:v>Andorra</c:v>
                </c:pt>
                <c:pt idx="17">
                  <c:v>Slovenia</c:v>
                </c:pt>
                <c:pt idx="18">
                  <c:v>Bosnia si Hertegovina</c:v>
                </c:pt>
                <c:pt idx="19">
                  <c:v>Albania</c:v>
                </c:pt>
                <c:pt idx="20">
                  <c:v>Polonia</c:v>
                </c:pt>
                <c:pt idx="21">
                  <c:v>Portugalia</c:v>
                </c:pt>
                <c:pt idx="22">
                  <c:v>Danemarca</c:v>
                </c:pt>
                <c:pt idx="23">
                  <c:v>Moldova</c:v>
                </c:pt>
                <c:pt idx="24">
                  <c:v>Letonia</c:v>
                </c:pt>
                <c:pt idx="25">
                  <c:v>Lituania</c:v>
                </c:pt>
                <c:pt idx="26">
                  <c:v>Serbia</c:v>
                </c:pt>
                <c:pt idx="27">
                  <c:v>Grecia</c:v>
                </c:pt>
                <c:pt idx="28">
                  <c:v>Estonia</c:v>
                </c:pt>
                <c:pt idx="29">
                  <c:v>Norvegia</c:v>
                </c:pt>
                <c:pt idx="30">
                  <c:v>Ucraina</c:v>
                </c:pt>
                <c:pt idx="31">
                  <c:v>Austria</c:v>
                </c:pt>
                <c:pt idx="32">
                  <c:v>Rusia</c:v>
                </c:pt>
                <c:pt idx="33">
                  <c:v>Croaţia</c:v>
                </c:pt>
                <c:pt idx="34">
                  <c:v>Muntenegru</c:v>
                </c:pt>
                <c:pt idx="35">
                  <c:v>Luxemburg</c:v>
                </c:pt>
                <c:pt idx="36">
                  <c:v>Bielorusia</c:v>
                </c:pt>
                <c:pt idx="37">
                  <c:v>Cehia</c:v>
                </c:pt>
                <c:pt idx="38">
                  <c:v>Malta</c:v>
                </c:pt>
                <c:pt idx="39">
                  <c:v>Slovacia</c:v>
                </c:pt>
                <c:pt idx="40">
                  <c:v>Monaco</c:v>
                </c:pt>
                <c:pt idx="41">
                  <c:v>Islanda</c:v>
                </c:pt>
                <c:pt idx="42">
                  <c:v>Vatican</c:v>
                </c:pt>
              </c:strCache>
            </c:strRef>
          </c:cat>
          <c:val>
            <c:numRef>
              <c:f>RF!$F$2:$F$44</c:f>
              <c:numCache>
                <c:formatCode>0</c:formatCode>
                <c:ptCount val="43"/>
                <c:pt idx="0">
                  <c:v>11.877153976277596</c:v>
                </c:pt>
                <c:pt idx="1">
                  <c:v>10.36424144655818</c:v>
                </c:pt>
                <c:pt idx="2">
                  <c:v>9.4605895881246092</c:v>
                </c:pt>
                <c:pt idx="3">
                  <c:v>6.7118309480012561</c:v>
                </c:pt>
                <c:pt idx="4">
                  <c:v>6.5633525649626545</c:v>
                </c:pt>
                <c:pt idx="5">
                  <c:v>6.4037052117263844</c:v>
                </c:pt>
                <c:pt idx="6">
                  <c:v>5.809128630705394</c:v>
                </c:pt>
                <c:pt idx="7">
                  <c:v>5.3582107403420638</c:v>
                </c:pt>
                <c:pt idx="8">
                  <c:v>4.5296049786960237</c:v>
                </c:pt>
                <c:pt idx="9">
                  <c:v>4.1797592932945982</c:v>
                </c:pt>
                <c:pt idx="10">
                  <c:v>4.0541607453023838</c:v>
                </c:pt>
                <c:pt idx="11">
                  <c:v>4.0108769544527529</c:v>
                </c:pt>
                <c:pt idx="12">
                  <c:v>3.9276742725559979</c:v>
                </c:pt>
                <c:pt idx="13">
                  <c:v>3.7085372485046224</c:v>
                </c:pt>
                <c:pt idx="14">
                  <c:v>3.4327628361858187</c:v>
                </c:pt>
                <c:pt idx="15">
                  <c:v>3.4241781395214597</c:v>
                </c:pt>
                <c:pt idx="16">
                  <c:v>3.1528851873884594</c:v>
                </c:pt>
                <c:pt idx="17">
                  <c:v>3.1154014918824044</c:v>
                </c:pt>
                <c:pt idx="18">
                  <c:v>3.022885340171737</c:v>
                </c:pt>
                <c:pt idx="19">
                  <c:v>2.8975209221537979</c:v>
                </c:pt>
                <c:pt idx="20">
                  <c:v>2.8699240387117562</c:v>
                </c:pt>
                <c:pt idx="21">
                  <c:v>2.7633033317543028</c:v>
                </c:pt>
                <c:pt idx="22">
                  <c:v>2.6933904785915375</c:v>
                </c:pt>
                <c:pt idx="23" formatCode="0.0">
                  <c:v>2.5924208573957763</c:v>
                </c:pt>
                <c:pt idx="24">
                  <c:v>2.2900763358778624</c:v>
                </c:pt>
                <c:pt idx="25">
                  <c:v>2.2544700699663127</c:v>
                </c:pt>
                <c:pt idx="26">
                  <c:v>2.2515833813145854</c:v>
                </c:pt>
                <c:pt idx="27">
                  <c:v>2.2099447513812152</c:v>
                </c:pt>
                <c:pt idx="28">
                  <c:v>2.1101219914276292</c:v>
                </c:pt>
                <c:pt idx="29">
                  <c:v>2.0299551433133125</c:v>
                </c:pt>
                <c:pt idx="30">
                  <c:v>2.0055864107311052</c:v>
                </c:pt>
                <c:pt idx="31">
                  <c:v>1.9616823143271505</c:v>
                </c:pt>
                <c:pt idx="32">
                  <c:v>1.7642378063178941</c:v>
                </c:pt>
                <c:pt idx="33">
                  <c:v>1.6847251585623679</c:v>
                </c:pt>
                <c:pt idx="34">
                  <c:v>1.5977237907638431</c:v>
                </c:pt>
                <c:pt idx="35">
                  <c:v>1.5469061876247505</c:v>
                </c:pt>
                <c:pt idx="36">
                  <c:v>1.0393671817512877</c:v>
                </c:pt>
                <c:pt idx="37">
                  <c:v>0.9989089130516573</c:v>
                </c:pt>
                <c:pt idx="38">
                  <c:v>0.81734186211798154</c:v>
                </c:pt>
                <c:pt idx="39">
                  <c:v>0.57711729909104026</c:v>
                </c:pt>
                <c:pt idx="40">
                  <c:v>0.50761421319796951</c:v>
                </c:pt>
                <c:pt idx="41">
                  <c:v>0.41339396444811904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4-C34B-981D-1642CDC6E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069215"/>
        <c:axId val="62235007"/>
      </c:barChart>
      <c:catAx>
        <c:axId val="1930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235007"/>
        <c:crosses val="autoZero"/>
        <c:auto val="1"/>
        <c:lblAlgn val="ctr"/>
        <c:lblOffset val="100"/>
        <c:noMultiLvlLbl val="0"/>
      </c:catAx>
      <c:valAx>
        <c:axId val="62235007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069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93776291662178E-2"/>
          <c:y val="9.0231481481481468E-2"/>
          <c:w val="0.84908666810484301"/>
          <c:h val="0.594093394575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F7-0C43-A63C-037AE48AE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Saptamini!$A$2:$A$29</c:f>
              <c:strCache>
                <c:ptCount val="28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</c:strCache>
            </c:strRef>
          </c:cat>
          <c:val>
            <c:numRef>
              <c:f>Saptamini!$B$2:$B$29</c:f>
              <c:numCache>
                <c:formatCode>General</c:formatCode>
                <c:ptCount val="28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7-0C43-A63C-037AE48AE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Saptamini!$A$2:$A$29</c:f>
              <c:strCache>
                <c:ptCount val="28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</c:strCache>
            </c:strRef>
          </c:cat>
          <c:val>
            <c:numRef>
              <c:f>Saptamini!$C$2:$C$29</c:f>
              <c:numCache>
                <c:formatCode>General</c:formatCode>
                <c:ptCount val="28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F7-0C43-A63C-037AE48AE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05856"/>
        <c:axId val="148103936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067456"/>
        <c:crosses val="autoZero"/>
        <c:crossBetween val="between"/>
      </c:valAx>
      <c:valAx>
        <c:axId val="148103936"/>
        <c:scaling>
          <c:orientation val="minMax"/>
          <c:max val="2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Decese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05856"/>
        <c:crosses val="max"/>
        <c:crossBetween val="between"/>
      </c:valAx>
      <c:catAx>
        <c:axId val="14810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03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'Cazuri 14 zile'!$A$1:$A$38</c:f>
              <c:strCache>
                <c:ptCount val="38"/>
                <c:pt idx="0">
                  <c:v>Chișinău</c:v>
                </c:pt>
                <c:pt idx="1">
                  <c:v>Transnistria</c:v>
                </c:pt>
                <c:pt idx="2">
                  <c:v>Ialoveni</c:v>
                </c:pt>
                <c:pt idx="3">
                  <c:v>Bălți</c:v>
                </c:pt>
                <c:pt idx="4">
                  <c:v>Strășeni</c:v>
                </c:pt>
                <c:pt idx="5">
                  <c:v>Anenii Noi</c:v>
                </c:pt>
                <c:pt idx="6">
                  <c:v>Orhei</c:v>
                </c:pt>
                <c:pt idx="7">
                  <c:v>Edineț</c:v>
                </c:pt>
                <c:pt idx="8">
                  <c:v>Sîngerei</c:v>
                </c:pt>
                <c:pt idx="9">
                  <c:v>Basarabeasca</c:v>
                </c:pt>
                <c:pt idx="10">
                  <c:v>Florești</c:v>
                </c:pt>
                <c:pt idx="11">
                  <c:v>Nisporeni</c:v>
                </c:pt>
                <c:pt idx="12">
                  <c:v>Ungheni</c:v>
                </c:pt>
                <c:pt idx="13">
                  <c:v>Criuleni</c:v>
                </c:pt>
                <c:pt idx="14">
                  <c:v>Cimișlia</c:v>
                </c:pt>
                <c:pt idx="15">
                  <c:v>Cahul</c:v>
                </c:pt>
                <c:pt idx="16">
                  <c:v>Căușeni</c:v>
                </c:pt>
                <c:pt idx="17">
                  <c:v>Hîncești</c:v>
                </c:pt>
                <c:pt idx="18">
                  <c:v>Briceni</c:v>
                </c:pt>
                <c:pt idx="19">
                  <c:v>Telenești</c:v>
                </c:pt>
                <c:pt idx="20">
                  <c:v>Călărași</c:v>
                </c:pt>
                <c:pt idx="21">
                  <c:v>Fălești</c:v>
                </c:pt>
                <c:pt idx="22">
                  <c:v>Rezina</c:v>
                </c:pt>
                <c:pt idx="23">
                  <c:v>Comrat</c:v>
                </c:pt>
                <c:pt idx="24">
                  <c:v>Șoldănești</c:v>
                </c:pt>
                <c:pt idx="25">
                  <c:v>Drochia</c:v>
                </c:pt>
                <c:pt idx="26">
                  <c:v>Soroca</c:v>
                </c:pt>
                <c:pt idx="27">
                  <c:v>Dubăsari</c:v>
                </c:pt>
                <c:pt idx="28">
                  <c:v>Dondușeni</c:v>
                </c:pt>
                <c:pt idx="29">
                  <c:v>Rîșcani</c:v>
                </c:pt>
                <c:pt idx="30">
                  <c:v>Ștefan Vodă</c:v>
                </c:pt>
                <c:pt idx="31">
                  <c:v>Ceadîr-Lunga</c:v>
                </c:pt>
                <c:pt idx="32">
                  <c:v>Taraclia</c:v>
                </c:pt>
                <c:pt idx="33">
                  <c:v>Vulcănești</c:v>
                </c:pt>
                <c:pt idx="34">
                  <c:v>Ocnița</c:v>
                </c:pt>
                <c:pt idx="35">
                  <c:v>Cantemir</c:v>
                </c:pt>
                <c:pt idx="36">
                  <c:v>Leova</c:v>
                </c:pt>
                <c:pt idx="37">
                  <c:v>Glodeni</c:v>
                </c:pt>
              </c:strCache>
            </c:strRef>
          </c:cat>
          <c:val>
            <c:numRef>
              <c:f>'Cazuri 14 zile'!$B$1:$B$38</c:f>
              <c:numCache>
                <c:formatCode>General</c:formatCode>
                <c:ptCount val="38"/>
                <c:pt idx="0">
                  <c:v>3371</c:v>
                </c:pt>
                <c:pt idx="1">
                  <c:v>605</c:v>
                </c:pt>
                <c:pt idx="2">
                  <c:v>257</c:v>
                </c:pt>
                <c:pt idx="3">
                  <c:v>193</c:v>
                </c:pt>
                <c:pt idx="4">
                  <c:v>146</c:v>
                </c:pt>
                <c:pt idx="5">
                  <c:v>141</c:v>
                </c:pt>
                <c:pt idx="6">
                  <c:v>138</c:v>
                </c:pt>
                <c:pt idx="7">
                  <c:v>129</c:v>
                </c:pt>
                <c:pt idx="8">
                  <c:v>110</c:v>
                </c:pt>
                <c:pt idx="9">
                  <c:v>109</c:v>
                </c:pt>
                <c:pt idx="10">
                  <c:v>104</c:v>
                </c:pt>
                <c:pt idx="11">
                  <c:v>100</c:v>
                </c:pt>
                <c:pt idx="12">
                  <c:v>98</c:v>
                </c:pt>
                <c:pt idx="13">
                  <c:v>95</c:v>
                </c:pt>
                <c:pt idx="14">
                  <c:v>87</c:v>
                </c:pt>
                <c:pt idx="15">
                  <c:v>86</c:v>
                </c:pt>
                <c:pt idx="16">
                  <c:v>86</c:v>
                </c:pt>
                <c:pt idx="17">
                  <c:v>81</c:v>
                </c:pt>
                <c:pt idx="18">
                  <c:v>77</c:v>
                </c:pt>
                <c:pt idx="19">
                  <c:v>75</c:v>
                </c:pt>
                <c:pt idx="20">
                  <c:v>73</c:v>
                </c:pt>
                <c:pt idx="21">
                  <c:v>71</c:v>
                </c:pt>
                <c:pt idx="22">
                  <c:v>71</c:v>
                </c:pt>
                <c:pt idx="23">
                  <c:v>70</c:v>
                </c:pt>
                <c:pt idx="24">
                  <c:v>67</c:v>
                </c:pt>
                <c:pt idx="25">
                  <c:v>66</c:v>
                </c:pt>
                <c:pt idx="26">
                  <c:v>57</c:v>
                </c:pt>
                <c:pt idx="27">
                  <c:v>48</c:v>
                </c:pt>
                <c:pt idx="28">
                  <c:v>46</c:v>
                </c:pt>
                <c:pt idx="29">
                  <c:v>43</c:v>
                </c:pt>
                <c:pt idx="30">
                  <c:v>36</c:v>
                </c:pt>
                <c:pt idx="31">
                  <c:v>31</c:v>
                </c:pt>
                <c:pt idx="32">
                  <c:v>29</c:v>
                </c:pt>
                <c:pt idx="33">
                  <c:v>25</c:v>
                </c:pt>
                <c:pt idx="34">
                  <c:v>24</c:v>
                </c:pt>
                <c:pt idx="35">
                  <c:v>22</c:v>
                </c:pt>
                <c:pt idx="36">
                  <c:v>16</c:v>
                </c:pt>
                <c:pt idx="3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7-9341-B28E-93A37AD9B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623471"/>
        <c:axId val="1910471920"/>
      </c:barChart>
      <c:catAx>
        <c:axId val="5962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0471920"/>
        <c:crosses val="autoZero"/>
        <c:auto val="1"/>
        <c:lblAlgn val="ctr"/>
        <c:lblOffset val="100"/>
        <c:noMultiLvlLbl val="0"/>
      </c:catAx>
      <c:valAx>
        <c:axId val="1910471920"/>
        <c:scaling>
          <c:logBase val="10"/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62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'Incidenta 14z'!$A$2:$A$39</c:f>
              <c:strCache>
                <c:ptCount val="38"/>
                <c:pt idx="0">
                  <c:v>Chișinău</c:v>
                </c:pt>
                <c:pt idx="1">
                  <c:v>Basarabeasca</c:v>
                </c:pt>
                <c:pt idx="2">
                  <c:v>Ialoveni</c:v>
                </c:pt>
                <c:pt idx="3">
                  <c:v>Bălți</c:v>
                </c:pt>
                <c:pt idx="4">
                  <c:v>Nisporeni</c:v>
                </c:pt>
                <c:pt idx="5">
                  <c:v>Șoldănești</c:v>
                </c:pt>
                <c:pt idx="6">
                  <c:v>Edineț</c:v>
                </c:pt>
                <c:pt idx="7">
                  <c:v>Anenii Noi</c:v>
                </c:pt>
                <c:pt idx="8">
                  <c:v>Strășeni</c:v>
                </c:pt>
                <c:pt idx="9">
                  <c:v>Cimișlia</c:v>
                </c:pt>
                <c:pt idx="10">
                  <c:v>Rezina</c:v>
                </c:pt>
                <c:pt idx="11">
                  <c:v>Dubăsari</c:v>
                </c:pt>
                <c:pt idx="12">
                  <c:v>Sîngerei</c:v>
                </c:pt>
                <c:pt idx="13">
                  <c:v>Florești</c:v>
                </c:pt>
                <c:pt idx="14">
                  <c:v>Orhei</c:v>
                </c:pt>
                <c:pt idx="15">
                  <c:v>Criuleni</c:v>
                </c:pt>
                <c:pt idx="16">
                  <c:v>Transnistria</c:v>
                </c:pt>
                <c:pt idx="17">
                  <c:v>Vulcănești</c:v>
                </c:pt>
                <c:pt idx="18">
                  <c:v>Telenești</c:v>
                </c:pt>
                <c:pt idx="19">
                  <c:v>Dondușeni</c:v>
                </c:pt>
                <c:pt idx="20">
                  <c:v>Călărași</c:v>
                </c:pt>
                <c:pt idx="21">
                  <c:v>Briceni</c:v>
                </c:pt>
                <c:pt idx="22">
                  <c:v>Comrat</c:v>
                </c:pt>
                <c:pt idx="23">
                  <c:v>Căușeni</c:v>
                </c:pt>
                <c:pt idx="24">
                  <c:v>Ungheni</c:v>
                </c:pt>
                <c:pt idx="25">
                  <c:v>Fălești</c:v>
                </c:pt>
                <c:pt idx="26">
                  <c:v>Drochia</c:v>
                </c:pt>
                <c:pt idx="27">
                  <c:v>Cahul</c:v>
                </c:pt>
                <c:pt idx="28">
                  <c:v>Hîncești</c:v>
                </c:pt>
                <c:pt idx="29">
                  <c:v>Taraclia</c:v>
                </c:pt>
                <c:pt idx="30">
                  <c:v>Soroca</c:v>
                </c:pt>
                <c:pt idx="31">
                  <c:v>Rîșcani</c:v>
                </c:pt>
                <c:pt idx="32">
                  <c:v>Ceadîr-Lunga</c:v>
                </c:pt>
                <c:pt idx="33">
                  <c:v>Ștefan Vodă</c:v>
                </c:pt>
                <c:pt idx="34">
                  <c:v>Ocnița</c:v>
                </c:pt>
                <c:pt idx="35">
                  <c:v>Cantemir</c:v>
                </c:pt>
                <c:pt idx="36">
                  <c:v>Leova</c:v>
                </c:pt>
                <c:pt idx="37">
                  <c:v>Glodeni</c:v>
                </c:pt>
              </c:strCache>
            </c:strRef>
          </c:cat>
          <c:val>
            <c:numRef>
              <c:f>'Incidenta 14z'!$D$2:$D$39</c:f>
              <c:numCache>
                <c:formatCode>0</c:formatCode>
                <c:ptCount val="38"/>
                <c:pt idx="0">
                  <c:v>508.57225618403345</c:v>
                </c:pt>
                <c:pt idx="1">
                  <c:v>473.66591343646792</c:v>
                </c:pt>
                <c:pt idx="2">
                  <c:v>275.88724048350042</c:v>
                </c:pt>
                <c:pt idx="3">
                  <c:v>188.37170715519682</c:v>
                </c:pt>
                <c:pt idx="4">
                  <c:v>188.13259585355758</c:v>
                </c:pt>
                <c:pt idx="5">
                  <c:v>182.34765805731703</c:v>
                </c:pt>
                <c:pt idx="6">
                  <c:v>179.54320867374634</c:v>
                </c:pt>
                <c:pt idx="7">
                  <c:v>178.49005012912045</c:v>
                </c:pt>
                <c:pt idx="8">
                  <c:v>176.59510130027215</c:v>
                </c:pt>
                <c:pt idx="9">
                  <c:v>176.47416783301892</c:v>
                </c:pt>
                <c:pt idx="10">
                  <c:v>167.11387280515933</c:v>
                </c:pt>
                <c:pt idx="11">
                  <c:v>163.98483140309523</c:v>
                </c:pt>
                <c:pt idx="12">
                  <c:v>137.82043250557547</c:v>
                </c:pt>
                <c:pt idx="13">
                  <c:v>136.02417044874898</c:v>
                </c:pt>
                <c:pt idx="14">
                  <c:v>135.95791215936632</c:v>
                </c:pt>
                <c:pt idx="15">
                  <c:v>134.46948250481259</c:v>
                </c:pt>
                <c:pt idx="16">
                  <c:v>127.19035455625283</c:v>
                </c:pt>
                <c:pt idx="17">
                  <c:v>124.27300293284286</c:v>
                </c:pt>
                <c:pt idx="18">
                  <c:v>122.66125866806229</c:v>
                </c:pt>
                <c:pt idx="19">
                  <c:v>121.51310228233307</c:v>
                </c:pt>
                <c:pt idx="20">
                  <c:v>113.35227713855376</c:v>
                </c:pt>
                <c:pt idx="21">
                  <c:v>109.9544474432021</c:v>
                </c:pt>
                <c:pt idx="22">
                  <c:v>107.24189174697042</c:v>
                </c:pt>
                <c:pt idx="23">
                  <c:v>105.93089856500585</c:v>
                </c:pt>
                <c:pt idx="24">
                  <c:v>96.968257737671181</c:v>
                </c:pt>
                <c:pt idx="25">
                  <c:v>90.725548825679155</c:v>
                </c:pt>
                <c:pt idx="26">
                  <c:v>88.658436656233633</c:v>
                </c:pt>
                <c:pt idx="27">
                  <c:v>81.652804678895606</c:v>
                </c:pt>
                <c:pt idx="28">
                  <c:v>78.046712402682488</c:v>
                </c:pt>
                <c:pt idx="29">
                  <c:v>77.629359959311515</c:v>
                </c:pt>
                <c:pt idx="30">
                  <c:v>73.400638714329872</c:v>
                </c:pt>
                <c:pt idx="31">
                  <c:v>72.603248573261752</c:v>
                </c:pt>
                <c:pt idx="32">
                  <c:v>63.078644826533719</c:v>
                </c:pt>
                <c:pt idx="33">
                  <c:v>57.99716458306483</c:v>
                </c:pt>
                <c:pt idx="34">
                  <c:v>50.60622034791777</c:v>
                </c:pt>
                <c:pt idx="35">
                  <c:v>42.214333685119449</c:v>
                </c:pt>
                <c:pt idx="36">
                  <c:v>35.792581987383116</c:v>
                </c:pt>
                <c:pt idx="37">
                  <c:v>25.33816707597552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E-F646-BB35-C56E8B274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4296576"/>
        <c:axId val="1909101248"/>
      </c:barChart>
      <c:catAx>
        <c:axId val="19042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9101248"/>
        <c:crosses val="autoZero"/>
        <c:auto val="1"/>
        <c:lblAlgn val="ctr"/>
        <c:lblOffset val="100"/>
        <c:noMultiLvlLbl val="0"/>
      </c:catAx>
      <c:valAx>
        <c:axId val="190910124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429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0.55514</cdr:x>
      <cdr:y>0.11037</cdr:y>
    </cdr:from>
    <cdr:to>
      <cdr:x>0.6046</cdr:x>
      <cdr:y>0.16134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1A6B8174-26A7-43B0-BB27-29980064F05A}"/>
            </a:ext>
          </a:extLst>
        </cdr:cNvPr>
        <cdr:cNvSpPr/>
      </cdr:nvSpPr>
      <cdr:spPr>
        <a:xfrm xmlns:a="http://schemas.openxmlformats.org/drawingml/2006/main">
          <a:off x="12831618" y="1165698"/>
          <a:ext cx="1143000" cy="538411"/>
        </a:xfrm>
        <a:prstGeom xmlns:a="http://schemas.openxmlformats.org/drawingml/2006/main" prst="rect">
          <a:avLst/>
        </a:prstGeom>
        <a:solidFill xmlns:a="http://schemas.openxmlformats.org/drawingml/2006/main">
          <a:srgbClr val="F7F7F7"/>
        </a:solidFill>
        <a:ln xmlns:a="http://schemas.openxmlformats.org/drawingml/2006/main" w="12700" cap="flat">
          <a:solidFill>
            <a:srgbClr val="F7F7F7"/>
          </a:solidFill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overflow" horzOverflow="overflow" vert="horz" wrap="square" lIns="0" tIns="0" rIns="0" bIns="0" numCol="1" spcCol="38100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0.55245</cdr:x>
      <cdr:y>0.10914</cdr:y>
    </cdr:from>
    <cdr:to>
      <cdr:x>0.6046</cdr:x>
      <cdr:y>0.16257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CCF7BE0-971C-408F-95AF-55E0499A70E3}"/>
            </a:ext>
          </a:extLst>
        </cdr:cNvPr>
        <cdr:cNvSpPr txBox="1"/>
      </cdr:nvSpPr>
      <cdr:spPr>
        <a:xfrm xmlns:a="http://schemas.openxmlformats.org/drawingml/2006/main">
          <a:off x="12769273" y="1152775"/>
          <a:ext cx="1205345" cy="5642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1244</a:t>
          </a:r>
          <a:endParaRPr kumimoji="0" lang="ru-RU" sz="30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73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i="0" u="none" strike="noStrike" dirty="0" err="1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05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58969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Incidența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important de </a:t>
            </a:r>
            <a:r>
              <a:rPr lang="en-GB" dirty="0" err="1"/>
              <a:t>prezentarea</a:t>
            </a:r>
            <a:r>
              <a:rPr lang="en-GB" dirty="0"/>
              <a:t> a </a:t>
            </a:r>
            <a:r>
              <a:rPr lang="en-GB" dirty="0" err="1"/>
              <a:t>datelor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ajustată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teritoriului</a:t>
            </a:r>
            <a:r>
              <a:rPr lang="en-GB" dirty="0"/>
              <a:t>. 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Mortalitatea</a:t>
            </a:r>
            <a:r>
              <a:rPr lang="en-GB" dirty="0"/>
              <a:t>  </a:t>
            </a:r>
            <a:r>
              <a:rPr lang="en-GB" dirty="0" err="1"/>
              <a:t>reprezintă</a:t>
            </a:r>
            <a:r>
              <a:rPr lang="en-GB" dirty="0"/>
              <a:t>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decese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, RM </a:t>
            </a:r>
            <a:r>
              <a:rPr lang="en-GB" dirty="0" err="1"/>
              <a:t>înregistrând</a:t>
            </a:r>
            <a:r>
              <a:rPr lang="en-GB" dirty="0"/>
              <a:t> 354 </a:t>
            </a:r>
            <a:r>
              <a:rPr lang="en-GB" dirty="0" err="1"/>
              <a:t>decese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cazuri</a:t>
            </a:r>
            <a:r>
              <a:rPr lang="en-GB" dirty="0"/>
              <a:t>,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0637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rata </a:t>
            </a:r>
            <a:r>
              <a:rPr lang="en-GB" dirty="0" err="1"/>
              <a:t>fatalității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rata de </a:t>
            </a:r>
            <a:r>
              <a:rPr lang="en-GB" dirty="0" err="1"/>
              <a:t>deces</a:t>
            </a:r>
            <a:r>
              <a:rPr lang="en-GB" dirty="0"/>
              <a:t> </a:t>
            </a:r>
            <a:r>
              <a:rPr lang="en-GB" dirty="0" err="1"/>
              <a:t>printre</a:t>
            </a:r>
            <a:r>
              <a:rPr lang="en-GB" dirty="0"/>
              <a:t> </a:t>
            </a:r>
            <a:r>
              <a:rPr lang="en-GB" dirty="0" err="1"/>
              <a:t>cazurile</a:t>
            </a:r>
            <a:r>
              <a:rPr lang="en-GB" dirty="0"/>
              <a:t> </a:t>
            </a:r>
            <a:r>
              <a:rPr lang="en-GB" dirty="0" err="1"/>
              <a:t>confirmate</a:t>
            </a:r>
            <a:r>
              <a:rPr lang="en-GB" dirty="0"/>
              <a:t> de COVID-19, RM </a:t>
            </a:r>
            <a:r>
              <a:rPr lang="en-GB" dirty="0" err="1"/>
              <a:t>fiind</a:t>
            </a:r>
            <a:r>
              <a:rPr lang="en-GB" dirty="0"/>
              <a:t> o </a:t>
            </a:r>
            <a:r>
              <a:rPr lang="en-GB" dirty="0" err="1"/>
              <a:t>țară</a:t>
            </a:r>
            <a:r>
              <a:rPr lang="en-GB" dirty="0"/>
              <a:t> cu una din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mici</a:t>
            </a:r>
            <a:r>
              <a:rPr lang="en-GB" dirty="0"/>
              <a:t> rate de 2.6%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însemna</a:t>
            </a:r>
            <a:r>
              <a:rPr lang="en-GB" dirty="0"/>
              <a:t> </a:t>
            </a:r>
            <a:r>
              <a:rPr lang="en-GB" dirty="0" err="1"/>
              <a:t>că</a:t>
            </a:r>
            <a:r>
              <a:rPr lang="en-GB" dirty="0"/>
              <a:t> 2.6 </a:t>
            </a:r>
            <a:r>
              <a:rPr lang="en-GB" dirty="0" err="1"/>
              <a:t>persoane</a:t>
            </a:r>
            <a:r>
              <a:rPr lang="en-GB" dirty="0"/>
              <a:t> </a:t>
            </a:r>
            <a:r>
              <a:rPr lang="en-GB" dirty="0" err="1"/>
              <a:t>decedează</a:t>
            </a:r>
            <a:r>
              <a:rPr lang="en-GB" dirty="0"/>
              <a:t> din 100 </a:t>
            </a:r>
            <a:r>
              <a:rPr lang="en-GB" dirty="0" err="1"/>
              <a:t>infectate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</a:t>
            </a:r>
            <a:r>
              <a:rPr lang="en-GB" dirty="0" err="1"/>
              <a:t>extrem</a:t>
            </a:r>
            <a:r>
              <a:rPr lang="en-GB" dirty="0"/>
              <a:t> de important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demonstrarea</a:t>
            </a:r>
            <a:r>
              <a:rPr lang="en-GB" dirty="0"/>
              <a:t> </a:t>
            </a:r>
            <a:r>
              <a:rPr lang="en-GB" dirty="0" err="1"/>
              <a:t>gestiunii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de </a:t>
            </a:r>
            <a:r>
              <a:rPr lang="en-GB" dirty="0" err="1"/>
              <a:t>infectare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tratării</a:t>
            </a:r>
            <a:r>
              <a:rPr lang="en-GB" dirty="0"/>
              <a:t> </a:t>
            </a:r>
            <a:r>
              <a:rPr lang="en-GB" dirty="0" err="1"/>
              <a:t>acestora</a:t>
            </a:r>
            <a:r>
              <a:rPr lang="en-GB" dirty="0"/>
              <a:t>.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018039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54169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695342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717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4900B-42B7-42C7-A49F-3BFF91D9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D92-72E1-444F-8DAA-F61693199371}" type="datetimeFigureOut">
              <a:rPr lang="ro-RO" smtClean="0"/>
              <a:t>23.09.2020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A1821-B28D-4A69-B1EC-76D1491F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DDAC1-30D2-47BD-8925-648D9DC6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68443" y="13081000"/>
            <a:ext cx="434413" cy="471924"/>
          </a:xfrm>
        </p:spPr>
        <p:txBody>
          <a:bodyPr/>
          <a:lstStyle/>
          <a:p>
            <a:fld id="{8DB82837-67BF-4E21-A5C8-F7166C0379A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4316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81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5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045389" y="4859078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dirty="0"/>
              <a:t>Raport săptămânal</a:t>
            </a:r>
            <a:br>
              <a:rPr lang="ro-RO" dirty="0"/>
            </a:br>
            <a:r>
              <a:rPr lang="ro-RO" dirty="0"/>
              <a:t>COVID-19</a:t>
            </a:r>
            <a:endParaRPr dirty="0"/>
          </a:p>
        </p:txBody>
      </p:sp>
      <p:sp>
        <p:nvSpPr>
          <p:cNvPr id="202" name="privind controlul infecției prin Coronavirusul de tip nou"/>
          <p:cNvSpPr txBox="1"/>
          <p:nvPr/>
        </p:nvSpPr>
        <p:spPr>
          <a:xfrm>
            <a:off x="4560187" y="8268936"/>
            <a:ext cx="15263624" cy="1916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dirty="0"/>
              <a:t>Situa</a:t>
            </a:r>
            <a:r>
              <a:rPr lang="ro-RO" dirty="0"/>
              <a:t>ția epidemiologică privind infecția </a:t>
            </a:r>
            <a:r>
              <a:rPr lang="ro-RO" dirty="0" err="1"/>
              <a:t>COVID-19</a:t>
            </a:r>
            <a:endParaRPr lang="ro-RO" dirty="0"/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RO" dirty="0"/>
              <a:t>23.09.2020</a:t>
            </a:r>
            <a:endParaRPr dirty="0"/>
          </a:p>
        </p:txBody>
      </p:sp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2196" y="1449220"/>
            <a:ext cx="6739607" cy="16796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84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358737" y="1893404"/>
            <a:ext cx="11899174" cy="2499691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sz="8000" b="1" dirty="0"/>
              <a:t>Numărul de </a:t>
            </a:r>
            <a:r>
              <a:rPr sz="8000" b="1" dirty="0" err="1"/>
              <a:t>decese</a:t>
            </a:r>
            <a:r>
              <a:rPr lang="ro-RO" sz="8000" b="1" dirty="0"/>
              <a:t> cauzate de </a:t>
            </a:r>
            <a:r>
              <a:rPr lang="ro-RO" sz="8000" b="1" dirty="0">
                <a:solidFill>
                  <a:schemeClr val="tx1"/>
                </a:solidFill>
              </a:rPr>
              <a:t>COVID-19</a:t>
            </a:r>
            <a:r>
              <a:rPr lang="ro-RO" sz="8000" b="1" dirty="0"/>
              <a:t> </a:t>
            </a:r>
            <a:endParaRPr sz="8000" b="1" dirty="0"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71557" y="7813171"/>
            <a:ext cx="17697907" cy="2511655"/>
            <a:chOff x="0" y="-226240"/>
            <a:chExt cx="17697906" cy="2511654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586622"/>
                <a:ext cx="10585218" cy="102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Numărul total de decese</a:t>
                </a:r>
                <a:endParaRPr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1" y="-226240"/>
              <a:ext cx="6088441" cy="2282404"/>
              <a:chOff x="0" y="-229251"/>
              <a:chExt cx="6088440" cy="228240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0" y="-229251"/>
                <a:ext cx="6088440" cy="2282402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317901"/>
                <a:ext cx="5512438" cy="1646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>
                    <a:solidFill>
                      <a:schemeClr val="bg1"/>
                    </a:solidFill>
                  </a:rPr>
                  <a:t>1.244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71558" y="4942929"/>
            <a:ext cx="17708410" cy="228541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C</a:t>
                </a:r>
                <a:r>
                  <a:rPr dirty="0"/>
                  <a:t>azuri </a:t>
                </a:r>
                <a:r>
                  <a:rPr lang="ro-RO" dirty="0"/>
                  <a:t>de deces</a:t>
                </a:r>
                <a:endParaRPr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+14</a:t>
                </a:r>
                <a:endParaRPr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8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343" name="Title 1"/>
          <p:cNvSpPr txBox="1">
            <a:spLocks noGrp="1"/>
          </p:cNvSpPr>
          <p:nvPr>
            <p:ph type="title"/>
          </p:nvPr>
        </p:nvSpPr>
        <p:spPr>
          <a:xfrm>
            <a:off x="1897977" y="1131095"/>
            <a:ext cx="11236749" cy="29269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8900" spc="-247"/>
            </a:lvl1pPr>
          </a:lstStyle>
          <a:p>
            <a:r>
              <a:rPr lang="ro-RO" sz="8000" b="1" dirty="0">
                <a:solidFill>
                  <a:srgbClr val="1D46F3"/>
                </a:solidFill>
              </a:rPr>
              <a:t>6</a:t>
            </a:r>
            <a:r>
              <a:rPr lang="en-US" sz="8000" b="1" dirty="0">
                <a:solidFill>
                  <a:srgbClr val="1D46F3"/>
                </a:solidFill>
              </a:rPr>
              <a:t>.</a:t>
            </a:r>
            <a:r>
              <a:rPr lang="ro-RO" sz="8000" b="1" dirty="0">
                <a:solidFill>
                  <a:srgbClr val="1D46F3"/>
                </a:solidFill>
              </a:rPr>
              <a:t>821</a:t>
            </a:r>
            <a:r>
              <a:rPr lang="en-US" sz="8000" b="1" dirty="0">
                <a:solidFill>
                  <a:srgbClr val="1D46F3"/>
                </a:solidFill>
              </a:rPr>
              <a:t> </a:t>
            </a:r>
            <a:r>
              <a:rPr lang="ro-RO" sz="8000" b="1" dirty="0"/>
              <a:t>Persoane revenite în țară (24H)</a:t>
            </a:r>
            <a:endParaRPr sz="80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A79F91-75DD-45A7-9100-F7E765807655}"/>
              </a:ext>
            </a:extLst>
          </p:cNvPr>
          <p:cNvGrpSpPr/>
          <p:nvPr/>
        </p:nvGrpSpPr>
        <p:grpSpPr>
          <a:xfrm>
            <a:off x="12740640" y="-1"/>
            <a:ext cx="15526448" cy="12584905"/>
            <a:chOff x="2979926" y="-33603"/>
            <a:chExt cx="6221676" cy="4549336"/>
          </a:xfrm>
          <a:solidFill>
            <a:schemeClr val="tx1">
              <a:alpha val="20000"/>
            </a:schemeClr>
          </a:solidFill>
        </p:grpSpPr>
        <p:sp>
          <p:nvSpPr>
            <p:cNvPr id="19" name="Freeform 100">
              <a:extLst>
                <a:ext uri="{FF2B5EF4-FFF2-40B4-BE49-F238E27FC236}">
                  <a16:creationId xmlns:a16="http://schemas.microsoft.com/office/drawing/2014/main" id="{B278D4E1-D98B-435E-BE94-7EAC8CE17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C5B2C6E7-BA53-4E7B-A815-9E5D64B53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93A05AC-C1C8-4DFA-8CDE-C03E05967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5275637-0A32-4326-9ABB-19125B35B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84">
              <a:extLst>
                <a:ext uri="{FF2B5EF4-FFF2-40B4-BE49-F238E27FC236}">
                  <a16:creationId xmlns:a16="http://schemas.microsoft.com/office/drawing/2014/main" id="{EF4B5416-694F-4907-9C48-F1B3B95A7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193">
              <a:extLst>
                <a:ext uri="{FF2B5EF4-FFF2-40B4-BE49-F238E27FC236}">
                  <a16:creationId xmlns:a16="http://schemas.microsoft.com/office/drawing/2014/main" id="{35FEFD48-A234-42F1-806A-CCEE245ED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437BAE2D-18A2-433B-B629-B9E5581F7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88">
              <a:extLst>
                <a:ext uri="{FF2B5EF4-FFF2-40B4-BE49-F238E27FC236}">
                  <a16:creationId xmlns:a16="http://schemas.microsoft.com/office/drawing/2014/main" id="{7B7D7CBF-A32A-4543-8C46-CE7AA6787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97">
              <a:extLst>
                <a:ext uri="{FF2B5EF4-FFF2-40B4-BE49-F238E27FC236}">
                  <a16:creationId xmlns:a16="http://schemas.microsoft.com/office/drawing/2014/main" id="{DA99A2F2-AF67-4EB3-B54A-8262D3551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DFCB0167-C289-4759-A415-0AFE66DF3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7F742CFC-BC52-4447-9205-5F850756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981C1A3-A626-4D75-9C04-DF32855CD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489A5EB2-8661-4B5D-A9CF-5228BC63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A6D04346-A765-44EE-875C-59F8BEAFA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63">
              <a:extLst>
                <a:ext uri="{FF2B5EF4-FFF2-40B4-BE49-F238E27FC236}">
                  <a16:creationId xmlns:a16="http://schemas.microsoft.com/office/drawing/2014/main" id="{02D8991F-5189-4E83-A915-D3083EA646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144">
              <a:extLst>
                <a:ext uri="{FF2B5EF4-FFF2-40B4-BE49-F238E27FC236}">
                  <a16:creationId xmlns:a16="http://schemas.microsoft.com/office/drawing/2014/main" id="{7B2D78CA-07D9-43B9-AF0E-75F44EF758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217">
              <a:extLst>
                <a:ext uri="{FF2B5EF4-FFF2-40B4-BE49-F238E27FC236}">
                  <a16:creationId xmlns:a16="http://schemas.microsoft.com/office/drawing/2014/main" id="{A50E84C1-F190-46F2-98B8-1365CA125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219">
              <a:extLst>
                <a:ext uri="{FF2B5EF4-FFF2-40B4-BE49-F238E27FC236}">
                  <a16:creationId xmlns:a16="http://schemas.microsoft.com/office/drawing/2014/main" id="{58605132-2C8B-4D87-B2B3-F1F6D83F3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19B3EE60-821C-4C00-A0E0-524E4486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05244123-999A-4C06-B553-0DCDF84AC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solidFill>
              <a:srgbClr val="1D46F3"/>
            </a:solidFill>
            <a:ln w="12700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AEE2C54-EFFB-4681-86BD-D34ACF5FA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345B0FA2-05F3-41FF-B86B-BFD1F1D25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303AD12E-2DBB-4D97-AEA5-D8EAF9D79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CA8F52E-217E-4886-80B4-6E177CD85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53">
              <a:extLst>
                <a:ext uri="{FF2B5EF4-FFF2-40B4-BE49-F238E27FC236}">
                  <a16:creationId xmlns:a16="http://schemas.microsoft.com/office/drawing/2014/main" id="{666B6F9F-D3DB-46A1-8C8E-8A825AF0F0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195">
              <a:extLst>
                <a:ext uri="{FF2B5EF4-FFF2-40B4-BE49-F238E27FC236}">
                  <a16:creationId xmlns:a16="http://schemas.microsoft.com/office/drawing/2014/main" id="{70126FE4-CA03-4EC1-B4F4-E5C96A9E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212">
              <a:extLst>
                <a:ext uri="{FF2B5EF4-FFF2-40B4-BE49-F238E27FC236}">
                  <a16:creationId xmlns:a16="http://schemas.microsoft.com/office/drawing/2014/main" id="{1C8881DE-6E9D-43C9-AC61-A5FB29ABE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221">
              <a:extLst>
                <a:ext uri="{FF2B5EF4-FFF2-40B4-BE49-F238E27FC236}">
                  <a16:creationId xmlns:a16="http://schemas.microsoft.com/office/drawing/2014/main" id="{85CBD038-D8AD-480C-AFAB-6CDAAD30A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552E4D1C-55B4-40BC-B005-B50DE8949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38405C35-3EF2-4C3C-B428-C18E7DA16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200EA54F-65D2-4B0E-91D0-95F2085DB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AFF2842-0B79-435C-A628-5F4EEED8D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440D70AE-F4F4-4E3E-8EAD-91DE2B79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" name="Freeform 78">
              <a:extLst>
                <a:ext uri="{FF2B5EF4-FFF2-40B4-BE49-F238E27FC236}">
                  <a16:creationId xmlns:a16="http://schemas.microsoft.com/office/drawing/2014/main" id="{D4B61E8F-9DD6-4C0A-975C-144B09AF8C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Freeform 80">
              <a:extLst>
                <a:ext uri="{FF2B5EF4-FFF2-40B4-BE49-F238E27FC236}">
                  <a16:creationId xmlns:a16="http://schemas.microsoft.com/office/drawing/2014/main" id="{A76B0176-F3C7-4031-94CB-C318F6279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" name="Freeform 86">
              <a:extLst>
                <a:ext uri="{FF2B5EF4-FFF2-40B4-BE49-F238E27FC236}">
                  <a16:creationId xmlns:a16="http://schemas.microsoft.com/office/drawing/2014/main" id="{4CDF3961-37C0-4810-AA0F-FECEF4A95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55" name="Freeform 90">
              <a:extLst>
                <a:ext uri="{FF2B5EF4-FFF2-40B4-BE49-F238E27FC236}">
                  <a16:creationId xmlns:a16="http://schemas.microsoft.com/office/drawing/2014/main" id="{9A8DDD01-7E68-4F69-8546-16B6F4350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56" name="Freeform 92">
              <a:extLst>
                <a:ext uri="{FF2B5EF4-FFF2-40B4-BE49-F238E27FC236}">
                  <a16:creationId xmlns:a16="http://schemas.microsoft.com/office/drawing/2014/main" id="{E60CC50F-9FFF-40BB-84F5-E4E2F0664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" name="Freeform 96">
              <a:extLst>
                <a:ext uri="{FF2B5EF4-FFF2-40B4-BE49-F238E27FC236}">
                  <a16:creationId xmlns:a16="http://schemas.microsoft.com/office/drawing/2014/main" id="{CEF7D11E-288F-40B8-9B01-EFA30CC59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" name="Freeform 102">
              <a:extLst>
                <a:ext uri="{FF2B5EF4-FFF2-40B4-BE49-F238E27FC236}">
                  <a16:creationId xmlns:a16="http://schemas.microsoft.com/office/drawing/2014/main" id="{BE13EEAA-2BC1-44D8-97DD-C8DB8035D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8550" y="-33603"/>
              <a:ext cx="3373052" cy="3300666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" name="Freeform 109">
              <a:extLst>
                <a:ext uri="{FF2B5EF4-FFF2-40B4-BE49-F238E27FC236}">
                  <a16:creationId xmlns:a16="http://schemas.microsoft.com/office/drawing/2014/main" id="{10E693AD-9973-4B00-8F9B-5BB8A3EA7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" name="Freeform 139">
              <a:extLst>
                <a:ext uri="{FF2B5EF4-FFF2-40B4-BE49-F238E27FC236}">
                  <a16:creationId xmlns:a16="http://schemas.microsoft.com/office/drawing/2014/main" id="{446F3757-9D1D-45D4-9D08-50B4332C2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" name="Freeform 146">
              <a:extLst>
                <a:ext uri="{FF2B5EF4-FFF2-40B4-BE49-F238E27FC236}">
                  <a16:creationId xmlns:a16="http://schemas.microsoft.com/office/drawing/2014/main" id="{DB355B3D-A2E3-499F-AA06-C986DBE4E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" name="Freeform 210">
              <a:extLst>
                <a:ext uri="{FF2B5EF4-FFF2-40B4-BE49-F238E27FC236}">
                  <a16:creationId xmlns:a16="http://schemas.microsoft.com/office/drawing/2014/main" id="{140E9CC8-3F90-4793-9BFB-5CFFB3145E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" name="Freeform 223">
              <a:extLst>
                <a:ext uri="{FF2B5EF4-FFF2-40B4-BE49-F238E27FC236}">
                  <a16:creationId xmlns:a16="http://schemas.microsoft.com/office/drawing/2014/main" id="{E201F374-36FF-48D7-B454-02AC5A666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" name="Freeform 235">
              <a:extLst>
                <a:ext uri="{FF2B5EF4-FFF2-40B4-BE49-F238E27FC236}">
                  <a16:creationId xmlns:a16="http://schemas.microsoft.com/office/drawing/2014/main" id="{97FB62C7-1082-4C94-AC99-BB2813BEA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1808" y="1593291"/>
              <a:ext cx="1169794" cy="1439380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67" name="Group 8">
            <a:extLst>
              <a:ext uri="{FF2B5EF4-FFF2-40B4-BE49-F238E27FC236}">
                <a16:creationId xmlns:a16="http://schemas.microsoft.com/office/drawing/2014/main" id="{3638A498-2C7A-40E9-8A85-7D208E61F32A}"/>
              </a:ext>
            </a:extLst>
          </p:cNvPr>
          <p:cNvGrpSpPr/>
          <p:nvPr/>
        </p:nvGrpSpPr>
        <p:grpSpPr>
          <a:xfrm>
            <a:off x="1824042" y="5267628"/>
            <a:ext cx="11510458" cy="1646603"/>
            <a:chOff x="-920581" y="-275392"/>
            <a:chExt cx="23411725" cy="2839209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0BE0A46E-3B3A-45D5-97A7-CAE1D6248990}"/>
                </a:ext>
              </a:extLst>
            </p:cNvPr>
            <p:cNvGrpSpPr/>
            <p:nvPr/>
          </p:nvGrpSpPr>
          <p:grpSpPr>
            <a:xfrm>
              <a:off x="0" y="-2"/>
              <a:ext cx="22491144" cy="2285416"/>
              <a:chOff x="0" y="-1"/>
              <a:chExt cx="22491143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E4BC1229-6245-4C91-834B-7960C833C768}"/>
                  </a:ext>
                </a:extLst>
              </p:cNvPr>
              <p:cNvSpPr/>
              <p:nvPr/>
            </p:nvSpPr>
            <p:spPr>
              <a:xfrm>
                <a:off x="0" y="-1"/>
                <a:ext cx="22006584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8DEFEAE-E8C4-4A10-803E-E15366CF1A5F}"/>
                  </a:ext>
                </a:extLst>
              </p:cNvPr>
              <p:cNvSpPr/>
              <p:nvPr/>
            </p:nvSpPr>
            <p:spPr>
              <a:xfrm>
                <a:off x="6731591" y="227263"/>
                <a:ext cx="15759552" cy="1830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Frontiera cu România</a:t>
                </a:r>
                <a:endParaRPr dirty="0"/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9BC2B4D8-4765-49FE-A3D9-ADFA453CE6F3}"/>
                </a:ext>
              </a:extLst>
            </p:cNvPr>
            <p:cNvGrpSpPr/>
            <p:nvPr/>
          </p:nvGrpSpPr>
          <p:grpSpPr>
            <a:xfrm>
              <a:off x="-920581" y="-275392"/>
              <a:ext cx="7009022" cy="2839209"/>
              <a:chOff x="-920582" y="-278403"/>
              <a:chExt cx="7009021" cy="2839207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45886A68-C4B0-4CDD-9E6F-F7EFA2BF9140}"/>
                  </a:ext>
                </a:extLst>
              </p:cNvPr>
              <p:cNvSpPr/>
              <p:nvPr/>
            </p:nvSpPr>
            <p:spPr>
              <a:xfrm>
                <a:off x="-920582" y="-3015"/>
                <a:ext cx="7009021" cy="2285416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3FE545F7-0D33-45FF-B6ED-0F33FCCEE881}"/>
                  </a:ext>
                </a:extLst>
              </p:cNvPr>
              <p:cNvSpPr/>
              <p:nvPr/>
            </p:nvSpPr>
            <p:spPr>
              <a:xfrm>
                <a:off x="-770202" y="-278403"/>
                <a:ext cx="6767202" cy="2839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b="1" dirty="0"/>
                  <a:t>3</a:t>
                </a:r>
                <a:r>
                  <a:rPr lang="en-US" b="1" dirty="0"/>
                  <a:t>.</a:t>
                </a:r>
                <a:r>
                  <a:rPr lang="ro-RO" b="1" dirty="0"/>
                  <a:t>364</a:t>
                </a:r>
                <a:endParaRPr b="1" dirty="0"/>
              </a:p>
            </p:txBody>
          </p:sp>
        </p:grpSp>
      </p:grpSp>
      <p:grpSp>
        <p:nvGrpSpPr>
          <p:cNvPr id="74" name="Group 8">
            <a:extLst>
              <a:ext uri="{FF2B5EF4-FFF2-40B4-BE49-F238E27FC236}">
                <a16:creationId xmlns:a16="http://schemas.microsoft.com/office/drawing/2014/main" id="{11BC8BC9-2577-4846-AAD7-4C321A227BC0}"/>
              </a:ext>
            </a:extLst>
          </p:cNvPr>
          <p:cNvGrpSpPr/>
          <p:nvPr/>
        </p:nvGrpSpPr>
        <p:grpSpPr>
          <a:xfrm>
            <a:off x="1824042" y="6811948"/>
            <a:ext cx="11510458" cy="1646603"/>
            <a:chOff x="-920581" y="-275392"/>
            <a:chExt cx="23411725" cy="2839209"/>
          </a:xfrm>
        </p:grpSpPr>
        <p:grpSp>
          <p:nvGrpSpPr>
            <p:cNvPr id="75" name="Rectangle 4">
              <a:extLst>
                <a:ext uri="{FF2B5EF4-FFF2-40B4-BE49-F238E27FC236}">
                  <a16:creationId xmlns:a16="http://schemas.microsoft.com/office/drawing/2014/main" id="{276B8D8C-54E9-430D-AED7-F3F14B5EB18E}"/>
                </a:ext>
              </a:extLst>
            </p:cNvPr>
            <p:cNvGrpSpPr/>
            <p:nvPr/>
          </p:nvGrpSpPr>
          <p:grpSpPr>
            <a:xfrm>
              <a:off x="0" y="-2"/>
              <a:ext cx="22491144" cy="2285416"/>
              <a:chOff x="0" y="-1"/>
              <a:chExt cx="22491143" cy="2285414"/>
            </a:xfrm>
          </p:grpSpPr>
          <p:sp>
            <p:nvSpPr>
              <p:cNvPr id="79" name="Rectangle">
                <a:extLst>
                  <a:ext uri="{FF2B5EF4-FFF2-40B4-BE49-F238E27FC236}">
                    <a16:creationId xmlns:a16="http://schemas.microsoft.com/office/drawing/2014/main" id="{6E605A61-D885-45A3-879D-FFCC88BE0CF6}"/>
                  </a:ext>
                </a:extLst>
              </p:cNvPr>
              <p:cNvSpPr/>
              <p:nvPr/>
            </p:nvSpPr>
            <p:spPr>
              <a:xfrm>
                <a:off x="0" y="-1"/>
                <a:ext cx="22006584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0" name="cazuri noi înregistrate astăzi">
                <a:extLst>
                  <a:ext uri="{FF2B5EF4-FFF2-40B4-BE49-F238E27FC236}">
                    <a16:creationId xmlns:a16="http://schemas.microsoft.com/office/drawing/2014/main" id="{5EF06A84-E30D-4B2C-ACA9-8BCD8B0FAAA6}"/>
                  </a:ext>
                </a:extLst>
              </p:cNvPr>
              <p:cNvSpPr/>
              <p:nvPr/>
            </p:nvSpPr>
            <p:spPr>
              <a:xfrm>
                <a:off x="6731591" y="227263"/>
                <a:ext cx="15759552" cy="1830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Frontiera cu Ucraina</a:t>
                </a:r>
                <a:endParaRPr dirty="0"/>
              </a:p>
            </p:txBody>
          </p:sp>
        </p:grpSp>
        <p:grpSp>
          <p:nvGrpSpPr>
            <p:cNvPr id="76" name="Rectangle 5">
              <a:extLst>
                <a:ext uri="{FF2B5EF4-FFF2-40B4-BE49-F238E27FC236}">
                  <a16:creationId xmlns:a16="http://schemas.microsoft.com/office/drawing/2014/main" id="{0F41EC2A-F7FF-4912-9339-F8EC8A02D3FA}"/>
                </a:ext>
              </a:extLst>
            </p:cNvPr>
            <p:cNvGrpSpPr/>
            <p:nvPr/>
          </p:nvGrpSpPr>
          <p:grpSpPr>
            <a:xfrm>
              <a:off x="-920581" y="-275392"/>
              <a:ext cx="7009022" cy="2839209"/>
              <a:chOff x="-920582" y="-278403"/>
              <a:chExt cx="7009021" cy="2839207"/>
            </a:xfrm>
          </p:grpSpPr>
          <p:sp>
            <p:nvSpPr>
              <p:cNvPr id="77" name="Rectangle">
                <a:extLst>
                  <a:ext uri="{FF2B5EF4-FFF2-40B4-BE49-F238E27FC236}">
                    <a16:creationId xmlns:a16="http://schemas.microsoft.com/office/drawing/2014/main" id="{D4407530-35A1-49C6-8DBA-1ADF158077C2}"/>
                  </a:ext>
                </a:extLst>
              </p:cNvPr>
              <p:cNvSpPr/>
              <p:nvPr/>
            </p:nvSpPr>
            <p:spPr>
              <a:xfrm>
                <a:off x="-920582" y="-3015"/>
                <a:ext cx="7009021" cy="2285416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8" name="+156">
                <a:extLst>
                  <a:ext uri="{FF2B5EF4-FFF2-40B4-BE49-F238E27FC236}">
                    <a16:creationId xmlns:a16="http://schemas.microsoft.com/office/drawing/2014/main" id="{FE60F145-8E58-4186-8DAD-FD074B6F995C}"/>
                  </a:ext>
                </a:extLst>
              </p:cNvPr>
              <p:cNvSpPr/>
              <p:nvPr/>
            </p:nvSpPr>
            <p:spPr>
              <a:xfrm>
                <a:off x="-770202" y="-278403"/>
                <a:ext cx="6767202" cy="2839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r"/>
                <a:r>
                  <a:rPr lang="ro-RO" b="1" dirty="0"/>
                  <a:t>1.571</a:t>
                </a:r>
                <a:endParaRPr b="1" dirty="0"/>
              </a:p>
            </p:txBody>
          </p:sp>
        </p:grpSp>
      </p:grpSp>
      <p:grpSp>
        <p:nvGrpSpPr>
          <p:cNvPr id="81" name="Group 8">
            <a:extLst>
              <a:ext uri="{FF2B5EF4-FFF2-40B4-BE49-F238E27FC236}">
                <a16:creationId xmlns:a16="http://schemas.microsoft.com/office/drawing/2014/main" id="{FA1A4C93-8D1F-41BF-9F1F-4A0395331E5C}"/>
              </a:ext>
            </a:extLst>
          </p:cNvPr>
          <p:cNvGrpSpPr/>
          <p:nvPr/>
        </p:nvGrpSpPr>
        <p:grpSpPr>
          <a:xfrm>
            <a:off x="1824042" y="8335948"/>
            <a:ext cx="11510458" cy="1646603"/>
            <a:chOff x="-920581" y="-275392"/>
            <a:chExt cx="23411725" cy="2839209"/>
          </a:xfrm>
        </p:grpSpPr>
        <p:grpSp>
          <p:nvGrpSpPr>
            <p:cNvPr id="82" name="Rectangle 4">
              <a:extLst>
                <a:ext uri="{FF2B5EF4-FFF2-40B4-BE49-F238E27FC236}">
                  <a16:creationId xmlns:a16="http://schemas.microsoft.com/office/drawing/2014/main" id="{76F55185-1C22-49B0-B397-A2476F88FE9E}"/>
                </a:ext>
              </a:extLst>
            </p:cNvPr>
            <p:cNvGrpSpPr/>
            <p:nvPr/>
          </p:nvGrpSpPr>
          <p:grpSpPr>
            <a:xfrm>
              <a:off x="0" y="-2"/>
              <a:ext cx="22491144" cy="2285416"/>
              <a:chOff x="0" y="-1"/>
              <a:chExt cx="22491143" cy="2285414"/>
            </a:xfrm>
          </p:grpSpPr>
          <p:sp>
            <p:nvSpPr>
              <p:cNvPr id="86" name="Rectangle">
                <a:extLst>
                  <a:ext uri="{FF2B5EF4-FFF2-40B4-BE49-F238E27FC236}">
                    <a16:creationId xmlns:a16="http://schemas.microsoft.com/office/drawing/2014/main" id="{11334B7E-37F2-410A-ADE3-4416E0D1D70B}"/>
                  </a:ext>
                </a:extLst>
              </p:cNvPr>
              <p:cNvSpPr/>
              <p:nvPr/>
            </p:nvSpPr>
            <p:spPr>
              <a:xfrm>
                <a:off x="0" y="-1"/>
                <a:ext cx="22006584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7" name="cazuri noi înregistrate astăzi">
                <a:extLst>
                  <a:ext uri="{FF2B5EF4-FFF2-40B4-BE49-F238E27FC236}">
                    <a16:creationId xmlns:a16="http://schemas.microsoft.com/office/drawing/2014/main" id="{068B2313-EB8D-48E0-9ECD-2372BF625991}"/>
                  </a:ext>
                </a:extLst>
              </p:cNvPr>
              <p:cNvSpPr/>
              <p:nvPr/>
            </p:nvSpPr>
            <p:spPr>
              <a:xfrm>
                <a:off x="6731591" y="227263"/>
                <a:ext cx="15759552" cy="1830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Frontiera Aeriană</a:t>
                </a:r>
                <a:endParaRPr dirty="0"/>
              </a:p>
            </p:txBody>
          </p:sp>
        </p:grpSp>
        <p:grpSp>
          <p:nvGrpSpPr>
            <p:cNvPr id="83" name="Rectangle 5">
              <a:extLst>
                <a:ext uri="{FF2B5EF4-FFF2-40B4-BE49-F238E27FC236}">
                  <a16:creationId xmlns:a16="http://schemas.microsoft.com/office/drawing/2014/main" id="{FEA5C723-8922-44B6-B7CF-3AA9653156E0}"/>
                </a:ext>
              </a:extLst>
            </p:cNvPr>
            <p:cNvGrpSpPr/>
            <p:nvPr/>
          </p:nvGrpSpPr>
          <p:grpSpPr>
            <a:xfrm>
              <a:off x="-920581" y="-275392"/>
              <a:ext cx="7009022" cy="2839209"/>
              <a:chOff x="-920582" y="-278403"/>
              <a:chExt cx="7009021" cy="2839207"/>
            </a:xfrm>
          </p:grpSpPr>
          <p:sp>
            <p:nvSpPr>
              <p:cNvPr id="84" name="Rectangle">
                <a:extLst>
                  <a:ext uri="{FF2B5EF4-FFF2-40B4-BE49-F238E27FC236}">
                    <a16:creationId xmlns:a16="http://schemas.microsoft.com/office/drawing/2014/main" id="{C23CCE54-DB89-4F76-885F-43F52392B812}"/>
                  </a:ext>
                </a:extLst>
              </p:cNvPr>
              <p:cNvSpPr/>
              <p:nvPr/>
            </p:nvSpPr>
            <p:spPr>
              <a:xfrm>
                <a:off x="-920582" y="-3011"/>
                <a:ext cx="7009021" cy="2285414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5" name="+156">
                <a:extLst>
                  <a:ext uri="{FF2B5EF4-FFF2-40B4-BE49-F238E27FC236}">
                    <a16:creationId xmlns:a16="http://schemas.microsoft.com/office/drawing/2014/main" id="{3E0237B2-A4B2-4AA5-BFAA-E3FF0630CBC2}"/>
                  </a:ext>
                </a:extLst>
              </p:cNvPr>
              <p:cNvSpPr/>
              <p:nvPr/>
            </p:nvSpPr>
            <p:spPr>
              <a:xfrm>
                <a:off x="-770202" y="-278403"/>
                <a:ext cx="6767202" cy="2839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r"/>
                <a:r>
                  <a:rPr lang="ro-RO" b="1" dirty="0"/>
                  <a:t>1.886</a:t>
                </a:r>
                <a:endParaRPr b="1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Indicatori COVID</a:t>
            </a:r>
            <a:br>
              <a:rPr lang="en-MD" dirty="0"/>
            </a:br>
            <a:r>
              <a:rPr lang="en-MD" dirty="0">
                <a:solidFill>
                  <a:schemeClr val="bg1"/>
                </a:solidFill>
              </a:rPr>
              <a:t>23.09.2020</a:t>
            </a:r>
            <a:endParaRPr lang="en-M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1588170"/>
            <a:ext cx="15083492" cy="11570376"/>
          </a:xfrm>
        </p:spPr>
        <p:txBody>
          <a:bodyPr>
            <a:normAutofit/>
          </a:bodyPr>
          <a:lstStyle/>
          <a:p>
            <a:r>
              <a:rPr lang="en-MD" dirty="0"/>
              <a:t>Incidența ultimele 14 zile – 198 cazuri la 100 mii persoane</a:t>
            </a:r>
          </a:p>
          <a:p>
            <a:r>
              <a:rPr lang="en-MD" dirty="0"/>
              <a:t>Incidența totală – 1365 cazuri la 100 mii persoane</a:t>
            </a:r>
          </a:p>
          <a:p>
            <a:r>
              <a:rPr lang="en-MD" dirty="0"/>
              <a:t>Mortalitateal ultimele 14 zile – 4.1 decese la 100 mii persoane</a:t>
            </a:r>
          </a:p>
          <a:p>
            <a:r>
              <a:rPr lang="en-MD" dirty="0"/>
              <a:t>Mortalitatea totală – 35.4 decese la 100 mii persoane</a:t>
            </a:r>
          </a:p>
          <a:p>
            <a:r>
              <a:rPr lang="en-MD" dirty="0"/>
              <a:t>Rata fatalității ultimele 14 zile – 2.04 decese la 100 de cazuri</a:t>
            </a:r>
          </a:p>
          <a:p>
            <a:r>
              <a:rPr lang="en-MD" dirty="0"/>
              <a:t>Rata fatalității totală – 2.6 decese la 100 de cazuri</a:t>
            </a:r>
          </a:p>
          <a:p>
            <a:r>
              <a:rPr lang="en-MD" dirty="0"/>
              <a:t>Forme grave – 5 %</a:t>
            </a:r>
          </a:p>
          <a:p>
            <a:r>
              <a:rPr lang="en-MD" dirty="0"/>
              <a:t>Forme medii – 13%</a:t>
            </a:r>
          </a:p>
          <a:p>
            <a:r>
              <a:rPr lang="en-MD" dirty="0"/>
              <a:t>Forme ușoare și asimptomatici – 82%</a:t>
            </a:r>
          </a:p>
          <a:p>
            <a:r>
              <a:rPr lang="en-MD" dirty="0"/>
              <a:t>Media cazurilor ultimele 14 zile – 530 cazuri</a:t>
            </a:r>
          </a:p>
          <a:p>
            <a:r>
              <a:rPr lang="en-MD" b="1" dirty="0"/>
              <a:t>Rt ultimele 14 zile </a:t>
            </a:r>
            <a:r>
              <a:rPr lang="en-MD" dirty="0"/>
              <a:t>(numărul de reproducție efectiv/rata de contagiozitate) </a:t>
            </a:r>
            <a:r>
              <a:rPr lang="en-MD" b="1" dirty="0"/>
              <a:t>– 1.04</a:t>
            </a:r>
          </a:p>
          <a:p>
            <a:endParaRPr lang="en-MD" dirty="0"/>
          </a:p>
          <a:p>
            <a:endParaRPr lang="en-M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E2264-20BE-CB4F-96B9-1D6EE77998D3}"/>
              </a:ext>
            </a:extLst>
          </p:cNvPr>
          <p:cNvSpPr txBox="1"/>
          <p:nvPr/>
        </p:nvSpPr>
        <p:spPr>
          <a:xfrm>
            <a:off x="3048001" y="3570516"/>
            <a:ext cx="46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en-MD" sz="3600" b="0" kern="1200" dirty="0">
                <a:solidFill>
                  <a:prstClr val="white"/>
                </a:solidFill>
                <a:latin typeface="Rockwell" panose="02060603020205020403"/>
                <a:ea typeface="+mn-ea"/>
                <a:cs typeface="+mn-cs"/>
              </a:rPr>
              <a:t>08.03 – 23.09.2020</a:t>
            </a:r>
          </a:p>
        </p:txBody>
      </p:sp>
    </p:spTree>
    <p:extLst>
      <p:ext uri="{BB962C8B-B14F-4D97-AF65-F5344CB8AC3E}">
        <p14:creationId xmlns:p14="http://schemas.microsoft.com/office/powerpoint/2010/main" val="109977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8BCDB3B-FEA3-104D-AA23-ED0E7D5F8B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606563"/>
              </p:ext>
            </p:extLst>
          </p:nvPr>
        </p:nvGraphicFramePr>
        <p:xfrm>
          <a:off x="1" y="2878116"/>
          <a:ext cx="23977600" cy="1042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Incidența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la 1 </a:t>
            </a:r>
            <a:r>
              <a:rPr lang="ro-RO" sz="5500" b="1" dirty="0" err="1">
                <a:solidFill>
                  <a:srgbClr val="000000"/>
                </a:solidFill>
                <a:latin typeface="Open Sans"/>
              </a:rPr>
              <a:t>mln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. de persoane, comparativ cu alte state.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endParaRPr sz="5500" b="1" dirty="0">
              <a:latin typeface="Open San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4478356" y="4724400"/>
            <a:ext cx="0" cy="965200"/>
          </a:xfrm>
          <a:prstGeom prst="straightConnector1">
            <a:avLst/>
          </a:prstGeom>
          <a:noFill/>
          <a:ln w="12065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FA4D5F-6A3B-DC48-9551-C9D68A1AE403}"/>
              </a:ext>
            </a:extLst>
          </p:cNvPr>
          <p:cNvSpPr txBox="1"/>
          <p:nvPr/>
        </p:nvSpPr>
        <p:spPr>
          <a:xfrm>
            <a:off x="7239239" y="1852194"/>
            <a:ext cx="800099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</a:t>
            </a:r>
            <a:r>
              <a:rPr lang="en-MD" dirty="0"/>
              <a:t>4</a:t>
            </a:r>
            <a:r>
              <a:rPr lang="en-US" dirty="0"/>
              <a:t>8</a:t>
            </a:r>
            <a:r>
              <a:rPr lang="en-MD" dirty="0"/>
              <a:t>.</a:t>
            </a:r>
            <a:r>
              <a:rPr lang="en-US" dirty="0"/>
              <a:t>232</a:t>
            </a:r>
            <a:r>
              <a:rPr lang="en-MD" dirty="0"/>
              <a:t>.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cazuri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Incidența = 13.657 cazuri la 1 mln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5205C02-9ABD-1940-99BA-46A25F83D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896509"/>
              </p:ext>
            </p:extLst>
          </p:nvPr>
        </p:nvGraphicFramePr>
        <p:xfrm>
          <a:off x="1168406" y="2438400"/>
          <a:ext cx="22809194" cy="1086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Mortalitatea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la 1 </a:t>
            </a:r>
            <a:r>
              <a:rPr lang="ro-RO" sz="5500" b="1" dirty="0" err="1">
                <a:solidFill>
                  <a:srgbClr val="000000"/>
                </a:solidFill>
                <a:latin typeface="Open Sans"/>
              </a:rPr>
              <a:t>mln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de persoane, comparativ cu alte state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r>
              <a:rPr lang="ro-RO" sz="5500" b="1" dirty="0">
                <a:solidFill>
                  <a:srgbClr val="000000"/>
                </a:solidFill>
                <a:latin typeface="Open Sans"/>
              </a:rPr>
              <a:t> </a:t>
            </a:r>
            <a:endParaRPr sz="5500" b="1" dirty="0">
              <a:latin typeface="Open San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1E4964-28E6-054C-87B7-50BD8EA44C26}"/>
              </a:ext>
            </a:extLst>
          </p:cNvPr>
          <p:cNvCxnSpPr>
            <a:cxnSpLocks/>
          </p:cNvCxnSpPr>
          <p:nvPr/>
        </p:nvCxnSpPr>
        <p:spPr>
          <a:xfrm>
            <a:off x="6869178" y="4708040"/>
            <a:ext cx="0" cy="2487659"/>
          </a:xfrm>
          <a:prstGeom prst="straightConnector1">
            <a:avLst/>
          </a:prstGeom>
          <a:noFill/>
          <a:ln w="1206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1F9405-FA6F-AF4E-959B-5CCADDA96E65}"/>
              </a:ext>
            </a:extLst>
          </p:cNvPr>
          <p:cNvSpPr txBox="1"/>
          <p:nvPr/>
        </p:nvSpPr>
        <p:spPr>
          <a:xfrm>
            <a:off x="6549573" y="2800133"/>
            <a:ext cx="853730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 </a:t>
            </a:r>
            <a:r>
              <a:rPr lang="en-MD" dirty="0"/>
              <a:t>1.2</a:t>
            </a:r>
            <a:r>
              <a:rPr lang="en-US" dirty="0"/>
              <a:t>44</a:t>
            </a:r>
            <a:r>
              <a:rPr lang="en-MD" dirty="0"/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decese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Mortalitatea = 354 decese la 1 mln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0179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Rata fatalității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COVID-19,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comparativ cu alte state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r>
              <a:rPr lang="ro-RO" sz="5500" b="1" dirty="0">
                <a:solidFill>
                  <a:srgbClr val="000000"/>
                </a:solidFill>
                <a:latin typeface="Open Sans"/>
              </a:rPr>
              <a:t> </a:t>
            </a:r>
            <a:endParaRPr sz="5500" b="1" dirty="0">
              <a:latin typeface="Open San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539C4A-3314-5F46-AE7F-DC826F587468}"/>
              </a:ext>
            </a:extLst>
          </p:cNvPr>
          <p:cNvCxnSpPr>
            <a:cxnSpLocks/>
          </p:cNvCxnSpPr>
          <p:nvPr/>
        </p:nvCxnSpPr>
        <p:spPr>
          <a:xfrm>
            <a:off x="13868931" y="6079826"/>
            <a:ext cx="0" cy="2271086"/>
          </a:xfrm>
          <a:prstGeom prst="straightConnector1">
            <a:avLst/>
          </a:prstGeom>
          <a:noFill/>
          <a:ln w="120650" cap="flat">
            <a:solidFill>
              <a:schemeClr val="tx1">
                <a:lumMod val="85000"/>
                <a:lumOff val="1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123A43-0382-1B40-B108-6135B46F6430}"/>
              </a:ext>
            </a:extLst>
          </p:cNvPr>
          <p:cNvSpPr txBox="1"/>
          <p:nvPr/>
        </p:nvSpPr>
        <p:spPr>
          <a:xfrm>
            <a:off x="9956800" y="3908898"/>
            <a:ext cx="853730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 </a:t>
            </a:r>
            <a:r>
              <a:rPr lang="en-MD" dirty="0"/>
              <a:t>1.230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decese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Rata fatalității = 2.6%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9B39CE9-F7C9-7241-BA92-E2A9D6CE6C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945623"/>
              </p:ext>
            </p:extLst>
          </p:nvPr>
        </p:nvGraphicFramePr>
        <p:xfrm>
          <a:off x="863600" y="2743200"/>
          <a:ext cx="23114000" cy="1056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614422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Evoluția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săptămânală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cazurilor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noi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vindecaților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și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deceselor</a:t>
            </a:r>
            <a:endParaRPr sz="6000" b="1" dirty="0">
              <a:latin typeface="Open San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8E9E8-ABBC-B94C-9121-8C03CD01D37E}"/>
              </a:ext>
            </a:extLst>
          </p:cNvPr>
          <p:cNvSpPr txBox="1">
            <a:spLocks/>
          </p:cNvSpPr>
          <p:nvPr/>
        </p:nvSpPr>
        <p:spPr>
          <a:xfrm>
            <a:off x="3442940" y="1852194"/>
            <a:ext cx="16256416" cy="2373062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>
              <a:spcBef>
                <a:spcPts val="1700"/>
              </a:spcBef>
              <a:buNone/>
            </a:pPr>
            <a:r>
              <a:rPr lang="en-MD" sz="3200" b="1" dirty="0"/>
              <a:t>Săptămâna 38  (14.09- 20.09.2020) comparativ cu săptămâna 37:</a:t>
            </a:r>
          </a:p>
          <a:p>
            <a:pPr>
              <a:spcBef>
                <a:spcPts val="1700"/>
              </a:spcBef>
            </a:pPr>
            <a:r>
              <a:rPr lang="en-MD" sz="3200" dirty="0"/>
              <a:t>Numărul de cazuri a crescut cu 12%</a:t>
            </a:r>
          </a:p>
          <a:p>
            <a:pPr>
              <a:spcBef>
                <a:spcPts val="1700"/>
              </a:spcBef>
            </a:pPr>
            <a:r>
              <a:rPr lang="en-MD" sz="3200" dirty="0"/>
              <a:t>Numărul de decese a crescut  cu 25% </a:t>
            </a:r>
          </a:p>
          <a:p>
            <a:pPr>
              <a:spcBef>
                <a:spcPts val="1700"/>
              </a:spcBef>
            </a:pPr>
            <a:r>
              <a:rPr lang="en-MD" sz="3200" dirty="0"/>
              <a:t>Numărul de vindecați a crescut cu 4.8%</a:t>
            </a:r>
          </a:p>
          <a:p>
            <a:pPr>
              <a:spcBef>
                <a:spcPts val="1700"/>
              </a:spcBef>
            </a:pPr>
            <a:endParaRPr lang="en-MD" sz="32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C261C5-2FD8-944A-85FE-A26561220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089312"/>
              </p:ext>
            </p:extLst>
          </p:nvPr>
        </p:nvGraphicFramePr>
        <p:xfrm>
          <a:off x="1574800" y="3885869"/>
          <a:ext cx="22250400" cy="9830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600426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17928" y="320405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4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săptămânală a cazurilor și testelor de investigare de COVID-19, </a:t>
            </a:r>
          </a:p>
          <a:p>
            <a:r>
              <a:rPr lang="ro-RO" altLang="zh-CN" sz="4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26.0</a:t>
            </a:r>
            <a:r>
              <a:rPr lang="en-US" altLang="zh-CN" sz="4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o-RO" altLang="zh-CN" sz="4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altLang="zh-CN" sz="4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ro-MD" altLang="zh-CN" sz="4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.09</a:t>
            </a:r>
            <a:r>
              <a:rPr lang="ro-RO" altLang="zh-CN" sz="4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.2020</a:t>
            </a:r>
            <a:endParaRPr lang="en-US" altLang="zh-CN" sz="4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02CEB-7D7D-BD4A-8502-AFB5D5BD8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0" y="2378967"/>
            <a:ext cx="23236517" cy="105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5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2736F3-1BF3-9D47-A601-5F15E85D4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613061"/>
              </p:ext>
            </p:extLst>
          </p:nvPr>
        </p:nvGraphicFramePr>
        <p:xfrm>
          <a:off x="753035" y="3765176"/>
          <a:ext cx="23075153" cy="918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F7064C-181E-3944-A4A1-E3F54F75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848" y="762000"/>
            <a:ext cx="18305395" cy="2499691"/>
          </a:xfrm>
        </p:spPr>
        <p:txBody>
          <a:bodyPr>
            <a:normAutofit/>
          </a:bodyPr>
          <a:lstStyle/>
          <a:p>
            <a:r>
              <a:rPr lang="en-MD" dirty="0"/>
              <a:t>Distribuția cazurilor după teritorii administrative din ultimele 14 zile (09.09-22.09.2020) COVID-19</a:t>
            </a:r>
            <a:br>
              <a:rPr lang="en-MD" dirty="0"/>
            </a:br>
            <a:r>
              <a:rPr lang="en-MD" sz="2800" dirty="0"/>
              <a:t>scară logaritmică</a:t>
            </a:r>
            <a:endParaRPr lang="en-M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5FA1A-2B02-A646-A3DB-6A9122490FB5}"/>
              </a:ext>
            </a:extLst>
          </p:cNvPr>
          <p:cNvSpPr txBox="1"/>
          <p:nvPr/>
        </p:nvSpPr>
        <p:spPr>
          <a:xfrm>
            <a:off x="3378200" y="4394485"/>
            <a:ext cx="8839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Total – 6.896cazuri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M</a:t>
            </a:r>
            <a:r>
              <a:rPr lang="en-MD" dirty="0"/>
              <a:t>un. Chișinău – 3.371 cazuri (48.8.%)</a:t>
            </a:r>
          </a:p>
        </p:txBody>
      </p:sp>
    </p:spTree>
    <p:extLst>
      <p:ext uri="{BB962C8B-B14F-4D97-AF65-F5344CB8AC3E}">
        <p14:creationId xmlns:p14="http://schemas.microsoft.com/office/powerpoint/2010/main" val="257629141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797F90-F2D8-5B44-A2D2-14B49DACF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85151"/>
              </p:ext>
            </p:extLst>
          </p:nvPr>
        </p:nvGraphicFramePr>
        <p:xfrm>
          <a:off x="1237129" y="3334871"/>
          <a:ext cx="22106965" cy="10177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8AB729-0353-F04D-990F-BF044159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902" y="1410804"/>
            <a:ext cx="18305395" cy="2499691"/>
          </a:xfrm>
        </p:spPr>
        <p:txBody>
          <a:bodyPr/>
          <a:lstStyle/>
          <a:p>
            <a:r>
              <a:rPr lang="en-MD" dirty="0"/>
              <a:t>Distribuția incidentei după teritorii administrative din ultimele 14 zile (09.09-22.09.2020) COVID-19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1731F1-C751-7842-8FE6-BB843FE751DA}"/>
              </a:ext>
            </a:extLst>
          </p:cNvPr>
          <p:cNvCxnSpPr>
            <a:cxnSpLocks/>
          </p:cNvCxnSpPr>
          <p:nvPr/>
        </p:nvCxnSpPr>
        <p:spPr>
          <a:xfrm>
            <a:off x="1997902" y="9015744"/>
            <a:ext cx="20066000" cy="2540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4B85734-7188-E145-8F7E-763107297B2C}"/>
              </a:ext>
            </a:extLst>
          </p:cNvPr>
          <p:cNvSpPr/>
          <p:nvPr/>
        </p:nvSpPr>
        <p:spPr>
          <a:xfrm>
            <a:off x="12290611" y="8423835"/>
            <a:ext cx="1219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D" sz="2400" dirty="0"/>
              <a:t>Incidența RM –  198 cazuri la 100 mii populație</a:t>
            </a:r>
          </a:p>
        </p:txBody>
      </p:sp>
    </p:spTree>
    <p:extLst>
      <p:ext uri="{BB962C8B-B14F-4D97-AF65-F5344CB8AC3E}">
        <p14:creationId xmlns:p14="http://schemas.microsoft.com/office/powerpoint/2010/main" val="16886844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213" name="Title 1"/>
          <p:cNvSpPr txBox="1">
            <a:spLocks noGrp="1"/>
          </p:cNvSpPr>
          <p:nvPr>
            <p:ph type="title"/>
          </p:nvPr>
        </p:nvSpPr>
        <p:spPr>
          <a:xfrm>
            <a:off x="1193800" y="711201"/>
            <a:ext cx="218948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8000" b="1" dirty="0" err="1"/>
              <a:t>Numărul</a:t>
            </a:r>
            <a:r>
              <a:rPr sz="8000" b="1" dirty="0"/>
              <a:t> de </a:t>
            </a:r>
            <a:r>
              <a:rPr sz="8000" b="1" dirty="0" err="1"/>
              <a:t>cazuri</a:t>
            </a:r>
            <a:r>
              <a:rPr sz="8000" b="1" dirty="0"/>
              <a:t> </a:t>
            </a:r>
            <a:r>
              <a:rPr lang="ro-RO" sz="8000" b="1" dirty="0"/>
              <a:t>noi </a:t>
            </a:r>
            <a:r>
              <a:rPr sz="8000" b="1" dirty="0"/>
              <a:t>de</a:t>
            </a:r>
            <a:r>
              <a:rPr lang="ro-RO" sz="8000" b="1" dirty="0"/>
              <a:t> </a:t>
            </a:r>
            <a:r>
              <a:rPr sz="8000" b="1" dirty="0" err="1"/>
              <a:t>infectare</a:t>
            </a:r>
            <a:r>
              <a:rPr sz="8000" b="1" dirty="0"/>
              <a:t> cu </a:t>
            </a:r>
            <a:r>
              <a:rPr sz="8000" b="1" dirty="0">
                <a:solidFill>
                  <a:srgbClr val="1D46F3"/>
                </a:solidFill>
              </a:rPr>
              <a:t>COVID-19</a:t>
            </a: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B230AAAA-EB30-482A-B6BB-05E34EE7E3DF}"/>
              </a:ext>
            </a:extLst>
          </p:cNvPr>
          <p:cNvGrpSpPr/>
          <p:nvPr/>
        </p:nvGrpSpPr>
        <p:grpSpPr>
          <a:xfrm>
            <a:off x="3466655" y="10975809"/>
            <a:ext cx="17697907" cy="2285417"/>
            <a:chOff x="0" y="-2"/>
            <a:chExt cx="17697906" cy="2285416"/>
          </a:xfrm>
        </p:grpSpPr>
        <p:grpSp>
          <p:nvGrpSpPr>
            <p:cNvPr id="19" name="Rectangle 10">
              <a:extLst>
                <a:ext uri="{FF2B5EF4-FFF2-40B4-BE49-F238E27FC236}">
                  <a16:creationId xmlns:a16="http://schemas.microsoft.com/office/drawing/2014/main" id="{95FFE1F5-438D-47DB-B1DC-D0C551F178BB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E6DAD007-34BA-4594-AD41-7209BB1D93DC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4" name="cazuri totale">
                <a:extLst>
                  <a:ext uri="{FF2B5EF4-FFF2-40B4-BE49-F238E27FC236}">
                    <a16:creationId xmlns:a16="http://schemas.microsoft.com/office/drawing/2014/main" id="{68D426A4-2215-47DD-B781-DC0C28BFB382}"/>
                  </a:ext>
                </a:extLst>
              </p:cNvPr>
              <p:cNvSpPr/>
              <p:nvPr/>
            </p:nvSpPr>
            <p:spPr>
              <a:xfrm>
                <a:off x="6768000" y="526831"/>
                <a:ext cx="10585218" cy="1140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C</a:t>
                </a:r>
                <a:r>
                  <a:rPr dirty="0" err="1"/>
                  <a:t>azuri</a:t>
                </a:r>
                <a:r>
                  <a:rPr dirty="0"/>
                  <a:t> </a:t>
                </a:r>
                <a:r>
                  <a:rPr lang="ro-RO" dirty="0"/>
                  <a:t>active</a:t>
                </a:r>
                <a:endParaRPr dirty="0"/>
              </a:p>
            </p:txBody>
          </p:sp>
        </p:grpSp>
        <p:grpSp>
          <p:nvGrpSpPr>
            <p:cNvPr id="20" name="Rectangle 11">
              <a:extLst>
                <a:ext uri="{FF2B5EF4-FFF2-40B4-BE49-F238E27FC236}">
                  <a16:creationId xmlns:a16="http://schemas.microsoft.com/office/drawing/2014/main" id="{3EA567B5-46FD-4EF1-BA8D-99BF5723C4D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8120DC66-8158-45CC-B8AC-E43DF8152461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2" name="+156">
                <a:extLst>
                  <a:ext uri="{FF2B5EF4-FFF2-40B4-BE49-F238E27FC236}">
                    <a16:creationId xmlns:a16="http://schemas.microsoft.com/office/drawing/2014/main" id="{CD89D57D-A4D6-406F-A699-03B66D53AA03}"/>
                  </a:ext>
                </a:extLst>
              </p:cNvPr>
              <p:cNvSpPr/>
              <p:nvPr/>
            </p:nvSpPr>
            <p:spPr>
              <a:xfrm>
                <a:off x="484560" y="317901"/>
                <a:ext cx="5512438" cy="1646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>
                    <a:solidFill>
                      <a:schemeClr val="bg1"/>
                    </a:solidFill>
                  </a:rPr>
                  <a:t>10.917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Group 8"/>
          <p:cNvGrpSpPr/>
          <p:nvPr/>
        </p:nvGrpSpPr>
        <p:grpSpPr>
          <a:xfrm>
            <a:off x="3466655" y="2128395"/>
            <a:ext cx="17708410" cy="2285418"/>
            <a:chOff x="0" y="-2"/>
            <a:chExt cx="17708409" cy="2285416"/>
          </a:xfrm>
        </p:grpSpPr>
        <p:grpSp>
          <p:nvGrpSpPr>
            <p:cNvPr id="26" name="Rectangle 4"/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0" name="Rectangle"/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1" name="cazuri noi înregistrate astăzi"/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C</a:t>
                </a:r>
                <a:r>
                  <a:rPr dirty="0"/>
                  <a:t>azuri noi </a:t>
                </a:r>
                <a:r>
                  <a:rPr dirty="0" err="1"/>
                  <a:t>înregistrate</a:t>
                </a:r>
                <a:r>
                  <a:rPr dirty="0"/>
                  <a:t> </a:t>
                </a:r>
                <a:r>
                  <a:rPr dirty="0" err="1"/>
                  <a:t>astăzi</a:t>
                </a:r>
                <a:endParaRPr dirty="0"/>
              </a:p>
            </p:txBody>
          </p:sp>
        </p:grpSp>
        <p:grpSp>
          <p:nvGrpSpPr>
            <p:cNvPr id="27" name="Rectangle 5"/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8" name="Rectangle"/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9" name="+156"/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b="1" dirty="0"/>
                  <a:t>+</a:t>
                </a:r>
                <a:r>
                  <a:rPr lang="ro-RO" b="1" dirty="0"/>
                  <a:t>786</a:t>
                </a:r>
                <a:endParaRPr b="1" dirty="0"/>
              </a:p>
            </p:txBody>
          </p:sp>
        </p:grpSp>
      </p:grpSp>
      <p:grpSp>
        <p:nvGrpSpPr>
          <p:cNvPr id="32" name="Group 8"/>
          <p:cNvGrpSpPr/>
          <p:nvPr/>
        </p:nvGrpSpPr>
        <p:grpSpPr>
          <a:xfrm>
            <a:off x="3466655" y="7811099"/>
            <a:ext cx="17708410" cy="2285418"/>
            <a:chOff x="0" y="-2"/>
            <a:chExt cx="17708409" cy="2285416"/>
          </a:xfrm>
        </p:grpSpPr>
        <p:grpSp>
          <p:nvGrpSpPr>
            <p:cNvPr id="33" name="Rectangle 4"/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7" name="Rectangle"/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8" name="cazuri noi înregistrate astăzi"/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C</a:t>
                </a:r>
                <a:r>
                  <a:rPr dirty="0" err="1"/>
                  <a:t>azuri</a:t>
                </a:r>
                <a:r>
                  <a:rPr dirty="0"/>
                  <a:t> </a:t>
                </a:r>
                <a:r>
                  <a:rPr lang="ro-RO" dirty="0"/>
                  <a:t>totale</a:t>
                </a:r>
                <a:endParaRPr dirty="0"/>
              </a:p>
            </p:txBody>
          </p:sp>
        </p:grpSp>
        <p:grpSp>
          <p:nvGrpSpPr>
            <p:cNvPr id="34" name="Rectangle 5"/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35" name="Rectangle"/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36" name="+156"/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b="1" dirty="0"/>
                  <a:t>4</a:t>
                </a:r>
                <a:r>
                  <a:rPr lang="ro-RO" b="1" dirty="0"/>
                  <a:t>8.232</a:t>
                </a:r>
                <a:endParaRPr b="1" dirty="0"/>
              </a:p>
            </p:txBody>
          </p:sp>
        </p:grpSp>
      </p:grpSp>
      <p:grpSp>
        <p:nvGrpSpPr>
          <p:cNvPr id="39" name="Group 8">
            <a:extLst>
              <a:ext uri="{FF2B5EF4-FFF2-40B4-BE49-F238E27FC236}">
                <a16:creationId xmlns:a16="http://schemas.microsoft.com/office/drawing/2014/main" id="{C13ACF50-70C4-471E-970A-2C2B02B5A796}"/>
              </a:ext>
            </a:extLst>
          </p:cNvPr>
          <p:cNvGrpSpPr/>
          <p:nvPr/>
        </p:nvGrpSpPr>
        <p:grpSpPr>
          <a:xfrm>
            <a:off x="3466655" y="4904173"/>
            <a:ext cx="17708410" cy="2285418"/>
            <a:chOff x="0" y="-2"/>
            <a:chExt cx="17708409" cy="2285416"/>
          </a:xfrm>
        </p:grpSpPr>
        <p:grpSp>
          <p:nvGrpSpPr>
            <p:cNvPr id="40" name="Rectangle 4">
              <a:extLst>
                <a:ext uri="{FF2B5EF4-FFF2-40B4-BE49-F238E27FC236}">
                  <a16:creationId xmlns:a16="http://schemas.microsoft.com/office/drawing/2014/main" id="{8CF25E7A-DC6E-40B4-85E2-6E160D19B41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44" name="Rectangle">
                <a:extLst>
                  <a:ext uri="{FF2B5EF4-FFF2-40B4-BE49-F238E27FC236}">
                    <a16:creationId xmlns:a16="http://schemas.microsoft.com/office/drawing/2014/main" id="{7A328572-0BA3-4442-BEE5-BC8B043453D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45" name="cazuri noi înregistrate astăzi">
                <a:extLst>
                  <a:ext uri="{FF2B5EF4-FFF2-40B4-BE49-F238E27FC236}">
                    <a16:creationId xmlns:a16="http://schemas.microsoft.com/office/drawing/2014/main" id="{4C25EB19-FB5F-44C2-9D1B-619DCC02C86F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C</a:t>
                </a:r>
                <a:r>
                  <a:rPr dirty="0" err="1"/>
                  <a:t>azuri</a:t>
                </a:r>
                <a:r>
                  <a:rPr dirty="0"/>
                  <a:t> </a:t>
                </a:r>
                <a:r>
                  <a:rPr lang="ro-RO" dirty="0"/>
                  <a:t>import</a:t>
                </a:r>
                <a:endParaRPr dirty="0"/>
              </a:p>
            </p:txBody>
          </p:sp>
        </p:grpSp>
        <p:grpSp>
          <p:nvGrpSpPr>
            <p:cNvPr id="41" name="Rectangle 5">
              <a:extLst>
                <a:ext uri="{FF2B5EF4-FFF2-40B4-BE49-F238E27FC236}">
                  <a16:creationId xmlns:a16="http://schemas.microsoft.com/office/drawing/2014/main" id="{430E8365-B427-4D38-BB34-5BB85FDF7E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42" name="Rectangle">
                <a:extLst>
                  <a:ext uri="{FF2B5EF4-FFF2-40B4-BE49-F238E27FC236}">
                    <a16:creationId xmlns:a16="http://schemas.microsoft.com/office/drawing/2014/main" id="{040CE34A-809B-41BB-9A7E-529C1D901516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43" name="+156">
                <a:extLst>
                  <a:ext uri="{FF2B5EF4-FFF2-40B4-BE49-F238E27FC236}">
                    <a16:creationId xmlns:a16="http://schemas.microsoft.com/office/drawing/2014/main" id="{EF3055E5-4F0C-4F0D-92EA-9B7FADB89C8B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b="1" dirty="0"/>
                  <a:t>+</a:t>
                </a:r>
                <a:r>
                  <a:rPr lang="ro-RO" b="1" dirty="0"/>
                  <a:t>7</a:t>
                </a:r>
                <a:endParaRPr b="1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5176EF-C240-164E-8B9C-34FE95D6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816" y="2339131"/>
            <a:ext cx="9356330" cy="10798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192776-D558-454D-8E5E-E9010E756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67" y="2509542"/>
            <a:ext cx="9748400" cy="10839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3886200" y="643419"/>
            <a:ext cx="1505494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Incidența COVID-19 la 100 mii populație, conform teritoriilor administrative în ultimele 14 zile, comparativ cu perioada  precedentă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F35C4-7D3F-0B4C-9833-284EB5128491}"/>
              </a:ext>
            </a:extLst>
          </p:cNvPr>
          <p:cNvSpPr txBox="1"/>
          <p:nvPr/>
        </p:nvSpPr>
        <p:spPr>
          <a:xfrm>
            <a:off x="18187453" y="1855559"/>
            <a:ext cx="46206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22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.09.2020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E953E-096F-E044-A9FD-23D0C3A5C1A2}"/>
              </a:ext>
            </a:extLst>
          </p:cNvPr>
          <p:cNvSpPr txBox="1"/>
          <p:nvPr/>
        </p:nvSpPr>
        <p:spPr>
          <a:xfrm>
            <a:off x="7531982" y="6652815"/>
            <a:ext cx="38816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Transnistria – </a:t>
            </a:r>
            <a:r>
              <a:rPr lang="en-MD" sz="2000" dirty="0"/>
              <a:t>115</a:t>
            </a:r>
            <a:endParaRPr kumimoji="0" lang="en-MD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A16BE-6054-E343-BB33-E95F93BCFD66}"/>
              </a:ext>
            </a:extLst>
          </p:cNvPr>
          <p:cNvSpPr txBox="1"/>
          <p:nvPr/>
        </p:nvSpPr>
        <p:spPr>
          <a:xfrm>
            <a:off x="20502311" y="6242446"/>
            <a:ext cx="38816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Transnistria – 127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299CD-EF5B-5346-AA92-70A726B6BA42}"/>
              </a:ext>
            </a:extLst>
          </p:cNvPr>
          <p:cNvSpPr txBox="1"/>
          <p:nvPr/>
        </p:nvSpPr>
        <p:spPr>
          <a:xfrm>
            <a:off x="2279554" y="5041573"/>
            <a:ext cx="4134707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Bălți - </a:t>
            </a:r>
            <a:r>
              <a:rPr lang="en-MD" sz="1200" dirty="0"/>
              <a:t>142</a:t>
            </a:r>
            <a:endParaRPr kumimoji="0" lang="en-MD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BD399F-9417-BC4D-8680-14BA0EC8E827}"/>
              </a:ext>
            </a:extLst>
          </p:cNvPr>
          <p:cNvSpPr txBox="1"/>
          <p:nvPr/>
        </p:nvSpPr>
        <p:spPr>
          <a:xfrm>
            <a:off x="12356046" y="8469338"/>
            <a:ext cx="413470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Incidența RM –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198 cazuri la 100 mii populație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D2641D-C8B9-7840-A835-7C1A12583F89}"/>
              </a:ext>
            </a:extLst>
          </p:cNvPr>
          <p:cNvSpPr txBox="1"/>
          <p:nvPr/>
        </p:nvSpPr>
        <p:spPr>
          <a:xfrm>
            <a:off x="6414261" y="1945285"/>
            <a:ext cx="46206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15.09.2020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72B629-C29D-A74B-9385-999F7E685E78}"/>
              </a:ext>
            </a:extLst>
          </p:cNvPr>
          <p:cNvSpPr txBox="1"/>
          <p:nvPr/>
        </p:nvSpPr>
        <p:spPr>
          <a:xfrm>
            <a:off x="431948" y="8697937"/>
            <a:ext cx="413470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Incidența RM –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187 cazuri la 100 mii populație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4A127-82E0-C847-ABE4-E8B995FAE11F}"/>
              </a:ext>
            </a:extLst>
          </p:cNvPr>
          <p:cNvSpPr txBox="1"/>
          <p:nvPr/>
        </p:nvSpPr>
        <p:spPr>
          <a:xfrm>
            <a:off x="14806436" y="4797470"/>
            <a:ext cx="4134707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Bălți - 188</a:t>
            </a:r>
          </a:p>
        </p:txBody>
      </p:sp>
    </p:spTree>
    <p:extLst>
      <p:ext uri="{BB962C8B-B14F-4D97-AF65-F5344CB8AC3E}">
        <p14:creationId xmlns:p14="http://schemas.microsoft.com/office/powerpoint/2010/main" val="316728752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cazurilor </a:t>
            </a:r>
            <a:r>
              <a:rPr lang="en-US" sz="6000" b="1" dirty="0" err="1">
                <a:solidFill>
                  <a:srgbClr val="000000"/>
                </a:solidFill>
                <a:latin typeface="Open Sans"/>
              </a:rPr>
              <a:t>confirmate</a:t>
            </a:r>
            <a:r>
              <a:rPr lang="en-US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latin typeface="Open Sans"/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5" y="2519916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/>
                  <a:t>Rata de contagiozitate (</a:t>
                </a:r>
                <a:r>
                  <a:rPr lang="ro-RO" sz="2400" dirty="0" err="1"/>
                  <a:t>Rt</a:t>
                </a:r>
                <a:r>
                  <a:rPr lang="ro-RO" sz="2400" dirty="0"/>
                  <a:t>) </a:t>
                </a:r>
              </a:p>
              <a:p>
                <a:pPr algn="ctr"/>
                <a:r>
                  <a:rPr lang="ro-RO" sz="2400" dirty="0"/>
                  <a:t>Numărul de reproducție efectiv</a:t>
                </a:r>
                <a:endParaRPr sz="2400" dirty="0"/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1.04</a:t>
                </a:r>
                <a:endParaRPr sz="3500" b="1" dirty="0"/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46.6  Ani</a:t>
                </a:r>
                <a:endParaRPr sz="3500" b="1" dirty="0"/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Perioada medie de incubație</a:t>
                </a:r>
                <a:endParaRPr sz="3500" dirty="0"/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Mediul Urban</a:t>
                </a:r>
                <a:endParaRPr sz="3500" dirty="0"/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68%</a:t>
                </a:r>
                <a:endParaRPr sz="3500" b="1" dirty="0"/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Sex Feminin</a:t>
                </a:r>
                <a:endParaRPr sz="3500" dirty="0"/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58.7%</a:t>
                </a:r>
                <a:endParaRPr sz="3500" b="1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3" y="433764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Cazuri de import</a:t>
                </a:r>
                <a:endParaRPr sz="3500" dirty="0"/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800" b="1" dirty="0"/>
                  <a:t>1 % (432 cazuri)</a:t>
                </a:r>
                <a:endParaRPr sz="2800" b="1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247346"/>
              </p:ext>
            </p:extLst>
          </p:nvPr>
        </p:nvGraphicFramePr>
        <p:xfrm>
          <a:off x="12264567" y="5613035"/>
          <a:ext cx="11076842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Diagramă 6">
            <a:extLst>
              <a:ext uri="{FF2B5EF4-FFF2-40B4-BE49-F238E27FC236}">
                <a16:creationId xmlns:a16="http://schemas.microsoft.com/office/drawing/2014/main" id="{F0D5E838-F1F7-674D-A43D-6D4354772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175525"/>
              </p:ext>
            </p:extLst>
          </p:nvPr>
        </p:nvGraphicFramePr>
        <p:xfrm>
          <a:off x="1412681" y="5613034"/>
          <a:ext cx="11076842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05ADFA-F83A-734E-AD27-1FD12532545E}"/>
              </a:ext>
            </a:extLst>
          </p:cNvPr>
          <p:cNvSpPr txBox="1"/>
          <p:nvPr/>
        </p:nvSpPr>
        <p:spPr>
          <a:xfrm>
            <a:off x="2633472" y="5710628"/>
            <a:ext cx="722593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Ultimele 14 zile (09.09-22.09.2020)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15560178" y="5710628"/>
            <a:ext cx="58166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(08.03-22.09.2020)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CD336-F935-784D-9EE6-F125EC40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99" y="1029804"/>
            <a:ext cx="21285201" cy="2499691"/>
          </a:xfrm>
        </p:spPr>
        <p:txBody>
          <a:bodyPr>
            <a:normAutofit fontScale="90000"/>
          </a:bodyPr>
          <a:lstStyle/>
          <a:p>
            <a:r>
              <a:rPr lang="en-MD" dirty="0"/>
              <a:t>Cazuri de import confirmate COVID-19 după țară de revenire în ultimele 14 zile (09.09-22.09.2020) </a:t>
            </a:r>
            <a:br>
              <a:rPr lang="en-MD" dirty="0"/>
            </a:br>
            <a:br>
              <a:rPr lang="en-MD" dirty="0"/>
            </a:br>
            <a:r>
              <a:rPr lang="en-MD" sz="4900" dirty="0"/>
              <a:t>432 cazuri de import – total</a:t>
            </a:r>
            <a:br>
              <a:rPr lang="en-MD" sz="4900" dirty="0"/>
            </a:br>
            <a:r>
              <a:rPr lang="en-MD" sz="4900" dirty="0"/>
              <a:t>48 cazuri de import în ultimele 14 zile</a:t>
            </a:r>
            <a:br>
              <a:rPr lang="en-MD" sz="4900" dirty="0"/>
            </a:br>
            <a:endParaRPr lang="en-MD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8A49D0-F136-0E40-A5A2-CBA0453C86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657972"/>
              </p:ext>
            </p:extLst>
          </p:nvPr>
        </p:nvGraphicFramePr>
        <p:xfrm>
          <a:off x="2547257" y="4539343"/>
          <a:ext cx="15806057" cy="852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009690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486256"/>
            <a:ext cx="20678263" cy="2499691"/>
          </a:xfrm>
        </p:spPr>
        <p:txBody>
          <a:bodyPr/>
          <a:lstStyle/>
          <a:p>
            <a:r>
              <a:rPr lang="ro-RO" b="1" dirty="0">
                <a:solidFill>
                  <a:srgbClr val="000000"/>
                </a:solidFill>
                <a:latin typeface="Open Sans"/>
              </a:rPr>
              <a:t>Copiii și femeile gravide </a:t>
            </a:r>
            <a:r>
              <a:rPr lang="en-US" b="1" dirty="0" err="1">
                <a:solidFill>
                  <a:srgbClr val="000000"/>
                </a:solidFill>
                <a:latin typeface="Open Sans"/>
              </a:rPr>
              <a:t>confirmate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b="1" dirty="0">
                <a:solidFill>
                  <a:srgbClr val="1D46F3"/>
                </a:solidFill>
                <a:latin typeface="Open Sans"/>
              </a:rPr>
              <a:t>COVID-19</a:t>
            </a:r>
            <a:endParaRPr lang="en-M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6469360" y="2167718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5560" y="2419525"/>
            <a:ext cx="1935480" cy="276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3102416" y="2985947"/>
            <a:ext cx="748938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2.696 copii infectați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4528068" y="5178566"/>
            <a:ext cx="74893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343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2A5FBE0-D2AE-6E4B-85D0-0E7BC4A3A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014552"/>
              </p:ext>
            </p:extLst>
          </p:nvPr>
        </p:nvGraphicFramePr>
        <p:xfrm>
          <a:off x="0" y="5880786"/>
          <a:ext cx="11669486" cy="715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6A91637-57C4-2C49-93A8-1EE509A56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148353"/>
              </p:ext>
            </p:extLst>
          </p:nvPr>
        </p:nvGraphicFramePr>
        <p:xfrm>
          <a:off x="12938759" y="5880786"/>
          <a:ext cx="10668000" cy="754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5213454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551229" y="2234952"/>
            <a:ext cx="10594247" cy="1286709"/>
            <a:chOff x="0" y="-28117"/>
            <a:chExt cx="17708409" cy="4165800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cardiovasculare</a:t>
                </a:r>
                <a:endParaRPr sz="3500" dirty="0"/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5" y="3011"/>
              <a:ext cx="6088442" cy="4134672"/>
              <a:chOff x="11619963" y="0"/>
              <a:chExt cx="6088441" cy="4134669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3" y="49252"/>
                <a:ext cx="6088438" cy="4085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86.6%</a:t>
                </a:r>
              </a:p>
              <a:p>
                <a:pPr algn="ctr"/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551229" y="3076954"/>
            <a:ext cx="10594244" cy="728573"/>
            <a:chOff x="-548426" y="-28116"/>
            <a:chExt cx="18256835" cy="2358801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-548426" y="-28116"/>
              <a:ext cx="18256835" cy="2341641"/>
              <a:chOff x="-548426" y="-28115"/>
              <a:chExt cx="18256834" cy="2341639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-548426" y="0"/>
                <a:ext cx="18256834" cy="2285416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-548426" y="-28115"/>
                <a:ext cx="12168390" cy="234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Diabet zaharat</a:t>
                </a:r>
                <a:endParaRPr sz="3500" dirty="0"/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36.3%</a:t>
                </a:r>
                <a:endParaRPr sz="3500" b="1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551228" y="3865047"/>
            <a:ext cx="10594243" cy="728574"/>
            <a:chOff x="0" y="-28117"/>
            <a:chExt cx="17708409" cy="2358802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renale </a:t>
                </a:r>
                <a:endParaRPr sz="3500" dirty="0"/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23.5%</a:t>
                </a:r>
                <a:endParaRPr sz="3500" b="1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45389"/>
              </p:ext>
            </p:extLst>
          </p:nvPr>
        </p:nvGraphicFramePr>
        <p:xfrm>
          <a:off x="2174681" y="5900105"/>
          <a:ext cx="20611561" cy="757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2238172"/>
            <a:ext cx="10594247" cy="728574"/>
            <a:chOff x="0" y="-28117"/>
            <a:chExt cx="17708409" cy="2358802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-10953"/>
              <a:ext cx="6088439" cy="2341638"/>
              <a:chOff x="11619966" y="-13964"/>
              <a:chExt cx="6088438" cy="2341636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66.3 Ani</a:t>
                </a:r>
                <a:endParaRPr sz="3500" b="1" dirty="0"/>
              </a:p>
            </p:txBody>
          </p:sp>
        </p:grp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94B96423-6797-4835-A6B6-C8FDD7E70FA5}"/>
              </a:ext>
            </a:extLst>
          </p:cNvPr>
          <p:cNvGrpSpPr/>
          <p:nvPr/>
        </p:nvGrpSpPr>
        <p:grpSpPr>
          <a:xfrm>
            <a:off x="1518964" y="3080174"/>
            <a:ext cx="10645043" cy="728573"/>
            <a:chOff x="-548426" y="-28116"/>
            <a:chExt cx="18344376" cy="2358801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D11C31D1-F78F-4609-85DE-3745683B5505}"/>
                </a:ext>
              </a:extLst>
            </p:cNvPr>
            <p:cNvGrpSpPr/>
            <p:nvPr/>
          </p:nvGrpSpPr>
          <p:grpSpPr>
            <a:xfrm>
              <a:off x="-548426" y="-28116"/>
              <a:ext cx="18256835" cy="2341641"/>
              <a:chOff x="-548426" y="-28115"/>
              <a:chExt cx="18256834" cy="2341639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41241A71-2798-4A3B-8604-E2643FD142C9}"/>
                  </a:ext>
                </a:extLst>
              </p:cNvPr>
              <p:cNvSpPr/>
              <p:nvPr/>
            </p:nvSpPr>
            <p:spPr>
              <a:xfrm>
                <a:off x="-548426" y="0"/>
                <a:ext cx="18256834" cy="2285416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DF2DE206-BBBF-4BA8-98C8-2DBC78F38D37}"/>
                  </a:ext>
                </a:extLst>
              </p:cNvPr>
              <p:cNvSpPr/>
              <p:nvPr/>
            </p:nvSpPr>
            <p:spPr>
              <a:xfrm>
                <a:off x="-548426" y="-28115"/>
                <a:ext cx="12168390" cy="234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Cel puțin o comorbiditate</a:t>
                </a:r>
                <a:endParaRPr sz="3500" dirty="0"/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CF04C28C-F78F-4808-BA3E-01A0E212C7FC}"/>
                </a:ext>
              </a:extLst>
            </p:cNvPr>
            <p:cNvGrpSpPr/>
            <p:nvPr/>
          </p:nvGrpSpPr>
          <p:grpSpPr>
            <a:xfrm>
              <a:off x="11619968" y="-10953"/>
              <a:ext cx="6175982" cy="2341638"/>
              <a:chOff x="11619966" y="-13964"/>
              <a:chExt cx="6175981" cy="2341636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B8C5BAC0-DBA7-4657-B2A3-111D441FD74D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FDC71CDA-BD05-4DD4-9CD2-F02A383E1E10}"/>
                  </a:ext>
                </a:extLst>
              </p:cNvPr>
              <p:cNvSpPr/>
              <p:nvPr/>
            </p:nvSpPr>
            <p:spPr>
              <a:xfrm>
                <a:off x="11707509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98.8%</a:t>
                </a:r>
                <a:endParaRPr sz="3500" b="1" dirty="0"/>
              </a:p>
            </p:txBody>
          </p:sp>
        </p:grpSp>
      </p:grpSp>
      <p:grpSp>
        <p:nvGrpSpPr>
          <p:cNvPr id="62" name="Group 8">
            <a:extLst>
              <a:ext uri="{FF2B5EF4-FFF2-40B4-BE49-F238E27FC236}">
                <a16:creationId xmlns:a16="http://schemas.microsoft.com/office/drawing/2014/main" id="{2BA2AE48-94F3-49F0-8BFB-C9174FA328BE}"/>
              </a:ext>
            </a:extLst>
          </p:cNvPr>
          <p:cNvGrpSpPr/>
          <p:nvPr/>
        </p:nvGrpSpPr>
        <p:grpSpPr>
          <a:xfrm>
            <a:off x="1518964" y="3969857"/>
            <a:ext cx="10594243" cy="728574"/>
            <a:chOff x="0" y="-28117"/>
            <a:chExt cx="17708409" cy="2358802"/>
          </a:xfrm>
        </p:grpSpPr>
        <p:grpSp>
          <p:nvGrpSpPr>
            <p:cNvPr id="63" name="Rectangle 4">
              <a:extLst>
                <a:ext uri="{FF2B5EF4-FFF2-40B4-BE49-F238E27FC236}">
                  <a16:creationId xmlns:a16="http://schemas.microsoft.com/office/drawing/2014/main" id="{29D04A17-790F-4242-90F6-CC3B5DC431AD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67" name="Rectangle">
                <a:extLst>
                  <a:ext uri="{FF2B5EF4-FFF2-40B4-BE49-F238E27FC236}">
                    <a16:creationId xmlns:a16="http://schemas.microsoft.com/office/drawing/2014/main" id="{153DDB18-21AA-4EAC-A81B-EFFAE6B3450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68" name="cazuri noi înregistrate astăzi">
                <a:extLst>
                  <a:ext uri="{FF2B5EF4-FFF2-40B4-BE49-F238E27FC236}">
                    <a16:creationId xmlns:a16="http://schemas.microsoft.com/office/drawing/2014/main" id="{50EEA735-1867-4624-B456-38EC743DEC0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Două sau mai multe </a:t>
                </a:r>
                <a:r>
                  <a:rPr lang="ro-RO" sz="3500" dirty="0" err="1"/>
                  <a:t>comorbidități</a:t>
                </a:r>
                <a:endParaRPr lang="ro-RO" sz="3500" dirty="0"/>
              </a:p>
            </p:txBody>
          </p:sp>
        </p:grpSp>
        <p:grpSp>
          <p:nvGrpSpPr>
            <p:cNvPr id="64" name="Rectangle 5">
              <a:extLst>
                <a:ext uri="{FF2B5EF4-FFF2-40B4-BE49-F238E27FC236}">
                  <a16:creationId xmlns:a16="http://schemas.microsoft.com/office/drawing/2014/main" id="{59E2FACD-6716-43FD-B43A-50EDF1154C59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65" name="Rectangle">
                <a:extLst>
                  <a:ext uri="{FF2B5EF4-FFF2-40B4-BE49-F238E27FC236}">
                    <a16:creationId xmlns:a16="http://schemas.microsoft.com/office/drawing/2014/main" id="{826A6FF1-3C13-4564-9CB4-798CAA94B6A8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66" name="+156">
                <a:extLst>
                  <a:ext uri="{FF2B5EF4-FFF2-40B4-BE49-F238E27FC236}">
                    <a16:creationId xmlns:a16="http://schemas.microsoft.com/office/drawing/2014/main" id="{5B045882-EB99-44ED-9EB0-39BF0432B06B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73.5%</a:t>
                </a:r>
                <a:endParaRPr sz="3500" b="1" dirty="0"/>
              </a:p>
            </p:txBody>
          </p:sp>
        </p:grpSp>
      </p:grpSp>
      <p:grpSp>
        <p:nvGrpSpPr>
          <p:cNvPr id="69" name="Group 8">
            <a:extLst>
              <a:ext uri="{FF2B5EF4-FFF2-40B4-BE49-F238E27FC236}">
                <a16:creationId xmlns:a16="http://schemas.microsoft.com/office/drawing/2014/main" id="{3F51D375-7B1F-2A4F-B2A8-FF7E39B7BCA1}"/>
              </a:ext>
            </a:extLst>
          </p:cNvPr>
          <p:cNvGrpSpPr/>
          <p:nvPr/>
        </p:nvGrpSpPr>
        <p:grpSpPr>
          <a:xfrm>
            <a:off x="12566883" y="4668026"/>
            <a:ext cx="10594243" cy="728574"/>
            <a:chOff x="0" y="-28117"/>
            <a:chExt cx="17708409" cy="2358802"/>
          </a:xfrm>
        </p:grpSpPr>
        <p:grpSp>
          <p:nvGrpSpPr>
            <p:cNvPr id="70" name="Rectangle 4">
              <a:extLst>
                <a:ext uri="{FF2B5EF4-FFF2-40B4-BE49-F238E27FC236}">
                  <a16:creationId xmlns:a16="http://schemas.microsoft.com/office/drawing/2014/main" id="{29BAF3D0-16D6-8946-BDDE-505E5D4C1FAD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74" name="Rectangle">
                <a:extLst>
                  <a:ext uri="{FF2B5EF4-FFF2-40B4-BE49-F238E27FC236}">
                    <a16:creationId xmlns:a16="http://schemas.microsoft.com/office/drawing/2014/main" id="{E254F389-168A-EE4D-BA47-B86901173159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75" name="cazuri noi înregistrate astăzi">
                <a:extLst>
                  <a:ext uri="{FF2B5EF4-FFF2-40B4-BE49-F238E27FC236}">
                    <a16:creationId xmlns:a16="http://schemas.microsoft.com/office/drawing/2014/main" id="{4DB4FDEB-EADE-894A-908D-9A33AC2AAF4B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Obezitate</a:t>
                </a:r>
                <a:endParaRPr sz="3500" dirty="0"/>
              </a:p>
            </p:txBody>
          </p:sp>
        </p:grpSp>
        <p:grpSp>
          <p:nvGrpSpPr>
            <p:cNvPr id="71" name="Rectangle 5">
              <a:extLst>
                <a:ext uri="{FF2B5EF4-FFF2-40B4-BE49-F238E27FC236}">
                  <a16:creationId xmlns:a16="http://schemas.microsoft.com/office/drawing/2014/main" id="{BC8346A8-D60D-9B4C-A065-EACA673753E1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D750E752-A2A0-8B4E-80AD-B58A49A64D6E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+156">
                <a:extLst>
                  <a:ext uri="{FF2B5EF4-FFF2-40B4-BE49-F238E27FC236}">
                    <a16:creationId xmlns:a16="http://schemas.microsoft.com/office/drawing/2014/main" id="{82076298-DF04-864D-ABD1-7C6360C1A3C8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29.6%</a:t>
                </a:r>
                <a:endParaRPr sz="3500" b="1" dirty="0"/>
              </a:p>
            </p:txBody>
          </p:sp>
        </p:grpSp>
      </p:grpSp>
      <p:grpSp>
        <p:nvGrpSpPr>
          <p:cNvPr id="76" name="Group 8">
            <a:extLst>
              <a:ext uri="{FF2B5EF4-FFF2-40B4-BE49-F238E27FC236}">
                <a16:creationId xmlns:a16="http://schemas.microsoft.com/office/drawing/2014/main" id="{20E16E57-9662-054B-8357-650BC0A715C1}"/>
              </a:ext>
            </a:extLst>
          </p:cNvPr>
          <p:cNvGrpSpPr/>
          <p:nvPr/>
        </p:nvGrpSpPr>
        <p:grpSpPr>
          <a:xfrm>
            <a:off x="1518961" y="4820768"/>
            <a:ext cx="10594243" cy="728574"/>
            <a:chOff x="0" y="-28117"/>
            <a:chExt cx="17708409" cy="2358802"/>
          </a:xfrm>
        </p:grpSpPr>
        <p:grpSp>
          <p:nvGrpSpPr>
            <p:cNvPr id="77" name="Rectangle 4">
              <a:extLst>
                <a:ext uri="{FF2B5EF4-FFF2-40B4-BE49-F238E27FC236}">
                  <a16:creationId xmlns:a16="http://schemas.microsoft.com/office/drawing/2014/main" id="{A289B372-C594-8A49-8B29-A1FC74EC3A1D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3FC2C97-3252-8145-9756-AC4EB1C8D80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2" name="cazuri noi înregistrate astăzi">
                <a:extLst>
                  <a:ext uri="{FF2B5EF4-FFF2-40B4-BE49-F238E27FC236}">
                    <a16:creationId xmlns:a16="http://schemas.microsoft.com/office/drawing/2014/main" id="{AD4AD0A3-A959-6148-AEAA-59D740F6CB80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Supuși ventilării mecanice</a:t>
                </a:r>
              </a:p>
            </p:txBody>
          </p:sp>
        </p:grpSp>
        <p:grpSp>
          <p:nvGrpSpPr>
            <p:cNvPr id="78" name="Rectangle 5">
              <a:extLst>
                <a:ext uri="{FF2B5EF4-FFF2-40B4-BE49-F238E27FC236}">
                  <a16:creationId xmlns:a16="http://schemas.microsoft.com/office/drawing/2014/main" id="{84A4559E-5E37-E34C-81C5-7662DF851633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79" name="Rectangle">
                <a:extLst>
                  <a:ext uri="{FF2B5EF4-FFF2-40B4-BE49-F238E27FC236}">
                    <a16:creationId xmlns:a16="http://schemas.microsoft.com/office/drawing/2014/main" id="{16FA2469-9C1A-EC48-B9C0-4A8705655514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0" name="+156">
                <a:extLst>
                  <a:ext uri="{FF2B5EF4-FFF2-40B4-BE49-F238E27FC236}">
                    <a16:creationId xmlns:a16="http://schemas.microsoft.com/office/drawing/2014/main" id="{C567D189-4F29-DB42-928D-E782A55468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78.1%</a:t>
                </a:r>
                <a:endParaRPr sz="3500" b="1" dirty="0"/>
              </a:p>
            </p:txBody>
          </p:sp>
        </p:grpSp>
      </p:grpSp>
      <p:grpSp>
        <p:nvGrpSpPr>
          <p:cNvPr id="104" name="Group 8">
            <a:extLst>
              <a:ext uri="{FF2B5EF4-FFF2-40B4-BE49-F238E27FC236}">
                <a16:creationId xmlns:a16="http://schemas.microsoft.com/office/drawing/2014/main" id="{58EB3E82-411F-054E-A82C-7266A4C9E483}"/>
              </a:ext>
            </a:extLst>
          </p:cNvPr>
          <p:cNvGrpSpPr/>
          <p:nvPr/>
        </p:nvGrpSpPr>
        <p:grpSpPr>
          <a:xfrm>
            <a:off x="12551227" y="5458941"/>
            <a:ext cx="10594243" cy="728574"/>
            <a:chOff x="0" y="-28117"/>
            <a:chExt cx="17708409" cy="2358802"/>
          </a:xfrm>
        </p:grpSpPr>
        <p:grpSp>
          <p:nvGrpSpPr>
            <p:cNvPr id="105" name="Rectangle 4">
              <a:extLst>
                <a:ext uri="{FF2B5EF4-FFF2-40B4-BE49-F238E27FC236}">
                  <a16:creationId xmlns:a16="http://schemas.microsoft.com/office/drawing/2014/main" id="{6B24D812-437C-6340-B9FD-CD552C7F5B61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6" name="Rectangle">
                <a:extLst>
                  <a:ext uri="{FF2B5EF4-FFF2-40B4-BE49-F238E27FC236}">
                    <a16:creationId xmlns:a16="http://schemas.microsoft.com/office/drawing/2014/main" id="{1706018A-BCD0-9144-860D-AB284B20DF0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7" name="cazuri noi înregistrate astăzi">
                <a:extLst>
                  <a:ext uri="{FF2B5EF4-FFF2-40B4-BE49-F238E27FC236}">
                    <a16:creationId xmlns:a16="http://schemas.microsoft.com/office/drawing/2014/main" id="{C28C78C6-2D09-CD40-9940-13A98E65D67F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neurologice</a:t>
                </a:r>
                <a:endParaRPr sz="3500" dirty="0"/>
              </a:p>
            </p:txBody>
          </p:sp>
        </p:grpSp>
        <p:grpSp>
          <p:nvGrpSpPr>
            <p:cNvPr id="113" name="Rectangle 5">
              <a:extLst>
                <a:ext uri="{FF2B5EF4-FFF2-40B4-BE49-F238E27FC236}">
                  <a16:creationId xmlns:a16="http://schemas.microsoft.com/office/drawing/2014/main" id="{3533D3A7-1A81-F14A-8639-9F023BCB08A0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14" name="Rectangle">
                <a:extLst>
                  <a:ext uri="{FF2B5EF4-FFF2-40B4-BE49-F238E27FC236}">
                    <a16:creationId xmlns:a16="http://schemas.microsoft.com/office/drawing/2014/main" id="{F39F9EB8-B40E-3D45-8E47-CEEA3A866AA4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5" name="+156">
                <a:extLst>
                  <a:ext uri="{FF2B5EF4-FFF2-40B4-BE49-F238E27FC236}">
                    <a16:creationId xmlns:a16="http://schemas.microsoft.com/office/drawing/2014/main" id="{989921C7-B8E4-D149-8FFA-D13FF37BC748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29.4%</a:t>
                </a:r>
                <a:endParaRPr sz="35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44197" y="7010475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6765483" y="7061038"/>
            <a:ext cx="4657592" cy="4991102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12192000" y="7043062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Infirmier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RO" sz="6000" b="1" dirty="0">
                <a:solidFill>
                  <a:schemeClr val="tx1"/>
                </a:solidFill>
                <a:latin typeface="Open Sans"/>
              </a:rPr>
              <a:t>Personalul medical infectat cu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2256914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56715"/>
                <a:ext cx="11486720" cy="1049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400" dirty="0"/>
                  <a:t>C</a:t>
                </a:r>
                <a:r>
                  <a:rPr lang="en-US" sz="4400" dirty="0" err="1"/>
                  <a:t>azuri</a:t>
                </a:r>
                <a:r>
                  <a:rPr lang="en-US" sz="4400" dirty="0"/>
                  <a:t> de </a:t>
                </a:r>
                <a:r>
                  <a:rPr lang="en-US" sz="4400" dirty="0" err="1"/>
                  <a:t>infectare</a:t>
                </a:r>
                <a:r>
                  <a:rPr lang="en-US" sz="4400" dirty="0"/>
                  <a:t> </a:t>
                </a:r>
                <a:r>
                  <a:rPr lang="en-US" sz="4400" dirty="0" err="1"/>
                  <a:t>în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rândul</a:t>
                </a:r>
                <a:r>
                  <a:rPr lang="en-US" sz="4400" dirty="0"/>
                  <a:t> </a:t>
                </a:r>
                <a:r>
                  <a:rPr lang="ro-RO" sz="4400" dirty="0"/>
                  <a:t>lucrătorilor din sistemul medical</a:t>
                </a:r>
                <a:endParaRPr lang="en-US" sz="4400" dirty="0"/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372665"/>
                <a:ext cx="5996999" cy="1537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7000" b="1" dirty="0"/>
                  <a:t>5.446</a:t>
                </a:r>
                <a:endParaRPr sz="7000" b="1" dirty="0"/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12192000" y="7079014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019381" y="8212529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1.461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6798342" y="8180213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2.344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192000" y="8105337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942</a:t>
            </a:r>
            <a:endParaRPr b="1" dirty="0">
              <a:solidFill>
                <a:srgbClr val="1D46F3"/>
              </a:solidFill>
            </a:endParaRP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17611479" y="6991428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17636295" y="7182278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7636295" y="8005408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699</a:t>
            </a:r>
            <a:endParaRPr b="1" dirty="0">
              <a:solidFill>
                <a:srgbClr val="1D46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14350"/>
            <a:ext cx="24384000" cy="73838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RO" sz="6000" b="1" dirty="0">
                <a:solidFill>
                  <a:schemeClr val="tx1"/>
                </a:solidFill>
                <a:latin typeface="Open Sans"/>
              </a:rPr>
              <a:t>Personalul medical infectat cu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br>
              <a:rPr lang="ro-RO" sz="6000" b="1" dirty="0">
                <a:solidFill>
                  <a:srgbClr val="1D46F3"/>
                </a:solidFill>
                <a:latin typeface="Open Sans"/>
              </a:rPr>
            </a:b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F52D5-8363-B447-9428-C4FE3232E54A}"/>
              </a:ext>
            </a:extLst>
          </p:cNvPr>
          <p:cNvSpPr txBox="1"/>
          <p:nvPr/>
        </p:nvSpPr>
        <p:spPr>
          <a:xfrm>
            <a:off x="-520848" y="11932480"/>
            <a:ext cx="450599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%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C4D2DCC-8B61-1A4B-B533-5FAF2780FA79}"/>
              </a:ext>
            </a:extLst>
          </p:cNvPr>
          <p:cNvSpPr/>
          <p:nvPr/>
        </p:nvSpPr>
        <p:spPr>
          <a:xfrm>
            <a:off x="2034540" y="2030740"/>
            <a:ext cx="208701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12750" hangingPunct="0"/>
            <a:r>
              <a:rPr lang="ro-RO" sz="2800" kern="0" dirty="0">
                <a:solidFill>
                  <a:srgbClr val="000000"/>
                </a:solidFill>
                <a:latin typeface="Open Sans"/>
                <a:ea typeface="Helvetica Neue"/>
                <a:cs typeface="Helvetica Neue"/>
                <a:sym typeface="Helvetica Neue"/>
              </a:rPr>
              <a:t>Rata de atac printre lucrătorii medicali:</a:t>
            </a:r>
          </a:p>
          <a:p>
            <a:pPr marL="400050" lvl="1" indent="-171450" algn="l" defTabSz="412750" hangingPunct="0">
              <a:buFont typeface="Wingdings" panose="05000000000000000000" pitchFamily="2" charset="2"/>
              <a:buChar char="ü"/>
            </a:pPr>
            <a:r>
              <a:rPr lang="ro-RO" sz="2800" b="0" kern="0" dirty="0">
                <a:solidFill>
                  <a:srgbClr val="000000"/>
                </a:solidFill>
                <a:latin typeface="Open Sans"/>
                <a:ea typeface="Helvetica Neue"/>
                <a:cs typeface="Helvetica Neue"/>
                <a:sym typeface="Helvetica Neue"/>
              </a:rPr>
              <a:t>Medici – 14.8</a:t>
            </a:r>
            <a:r>
              <a:rPr lang="ro-RO" sz="2800" b="0" dirty="0">
                <a:latin typeface="Open Sans"/>
              </a:rPr>
              <a:t> </a:t>
            </a:r>
            <a:r>
              <a:rPr lang="ro-RO" sz="2800" b="0" kern="0" dirty="0">
                <a:solidFill>
                  <a:srgbClr val="000000"/>
                </a:solidFill>
                <a:latin typeface="Open Sans"/>
                <a:ea typeface="Helvetica Neue"/>
                <a:cs typeface="Helvetica Neue"/>
                <a:sym typeface="Helvetica Neue"/>
              </a:rPr>
              <a:t>afectați din 100 medici</a:t>
            </a:r>
          </a:p>
          <a:p>
            <a:pPr marL="400050" lvl="1" indent="-171450" algn="l" defTabSz="412750" hangingPunct="0">
              <a:buFont typeface="Wingdings" panose="05000000000000000000" pitchFamily="2" charset="2"/>
              <a:buChar char="ü"/>
            </a:pPr>
            <a:r>
              <a:rPr lang="ro-RO" sz="2800" b="0" kern="0" dirty="0">
                <a:solidFill>
                  <a:srgbClr val="000000"/>
                </a:solidFill>
                <a:latin typeface="Open Sans"/>
                <a:ea typeface="Helvetica Neue"/>
                <a:cs typeface="Helvetica Neue"/>
                <a:sym typeface="Helvetica Neue"/>
              </a:rPr>
              <a:t>Asistenți medicali – </a:t>
            </a:r>
            <a:r>
              <a:rPr lang="ro-RO" sz="2800" b="0" dirty="0">
                <a:latin typeface="Open Sans"/>
              </a:rPr>
              <a:t>10.6</a:t>
            </a:r>
            <a:r>
              <a:rPr lang="ro-RO" sz="2800" b="0" kern="0" dirty="0">
                <a:solidFill>
                  <a:srgbClr val="000000"/>
                </a:solidFill>
                <a:latin typeface="Open Sans"/>
                <a:ea typeface="Helvetica Neue"/>
                <a:cs typeface="Helvetica Neue"/>
                <a:sym typeface="Helvetica Neue"/>
              </a:rPr>
              <a:t> afectați din 100 asistenți medicali</a:t>
            </a:r>
          </a:p>
          <a:p>
            <a:pPr marL="400050" lvl="1" indent="-171450" algn="l" defTabSz="412750" hangingPunct="0">
              <a:buFont typeface="Wingdings" panose="05000000000000000000" pitchFamily="2" charset="2"/>
              <a:buChar char="ü"/>
            </a:pPr>
            <a:r>
              <a:rPr lang="ro-RO" sz="2800" b="0" kern="0" dirty="0">
                <a:solidFill>
                  <a:srgbClr val="000000"/>
                </a:solidFill>
                <a:latin typeface="Open Sans"/>
                <a:ea typeface="Helvetica Neue"/>
                <a:cs typeface="Helvetica Neue"/>
                <a:sym typeface="Helvetica Neue"/>
              </a:rPr>
              <a:t>Infirmier– </a:t>
            </a:r>
            <a:r>
              <a:rPr lang="ro-RO" sz="2800" b="0" dirty="0">
                <a:latin typeface="Open Sans"/>
              </a:rPr>
              <a:t>9.1</a:t>
            </a:r>
            <a:r>
              <a:rPr lang="ro-RO" sz="2800" b="0" kern="0" dirty="0">
                <a:solidFill>
                  <a:srgbClr val="000000"/>
                </a:solidFill>
                <a:latin typeface="Open Sans"/>
                <a:ea typeface="Helvetica Neue"/>
                <a:cs typeface="Helvetica Neue"/>
                <a:sym typeface="Helvetica Neue"/>
              </a:rPr>
              <a:t> afectați din 100 infirmieri</a:t>
            </a:r>
          </a:p>
          <a:p>
            <a:pPr marL="400050" lvl="1" indent="-171450" algn="l" defTabSz="412750" hangingPunct="0">
              <a:buFont typeface="Wingdings" panose="05000000000000000000" pitchFamily="2" charset="2"/>
              <a:buChar char="ü"/>
            </a:pPr>
            <a:r>
              <a:rPr lang="ro-RO" sz="2800" b="0" kern="0" dirty="0">
                <a:solidFill>
                  <a:srgbClr val="000000"/>
                </a:solidFill>
                <a:latin typeface="Open Sans"/>
                <a:ea typeface="Helvetica Neue"/>
                <a:cs typeface="Helvetica Neue"/>
                <a:sym typeface="Helvetica Neue"/>
              </a:rPr>
              <a:t>Personal auxiliar – </a:t>
            </a:r>
            <a:r>
              <a:rPr lang="ro-RO" sz="2800" b="0" dirty="0">
                <a:latin typeface="Open Sans"/>
              </a:rPr>
              <a:t>6.9</a:t>
            </a:r>
            <a:r>
              <a:rPr lang="ro-RO" sz="2800" b="0" kern="0" dirty="0">
                <a:solidFill>
                  <a:srgbClr val="000000"/>
                </a:solidFill>
                <a:latin typeface="Open Sans"/>
                <a:ea typeface="Helvetica Neue"/>
                <a:cs typeface="Helvetica Neue"/>
                <a:sym typeface="Helvetica Neue"/>
              </a:rPr>
              <a:t> din 100 personal auxiliar</a:t>
            </a:r>
          </a:p>
          <a:p>
            <a:pPr marL="400050" lvl="1" indent="-171450" algn="l" defTabSz="412750" hangingPunct="0">
              <a:buFont typeface="Wingdings" panose="05000000000000000000" pitchFamily="2" charset="2"/>
              <a:buChar char="ü"/>
            </a:pPr>
            <a:r>
              <a:rPr lang="ro-RO" sz="2800" b="1" kern="0" dirty="0">
                <a:solidFill>
                  <a:srgbClr val="000000"/>
                </a:solidFill>
                <a:latin typeface="Open Sans"/>
                <a:ea typeface="Helvetica Neue"/>
                <a:cs typeface="Helvetica Neue"/>
                <a:sym typeface="Helvetica Neue"/>
              </a:rPr>
              <a:t>Rata de atac medie printre lucrătorii medicali este de </a:t>
            </a:r>
            <a:r>
              <a:rPr lang="ro-RO" sz="2800" dirty="0">
                <a:latin typeface="Open Sans"/>
              </a:rPr>
              <a:t>10.4</a:t>
            </a:r>
            <a:r>
              <a:rPr lang="ro-RO" sz="2800" b="1" kern="0" dirty="0">
                <a:solidFill>
                  <a:srgbClr val="000000"/>
                </a:solidFill>
                <a:latin typeface="Open Sans"/>
                <a:ea typeface="Helvetica Neue"/>
                <a:cs typeface="Helvetica Neue"/>
                <a:sym typeface="Helvetica Neue"/>
              </a:rPr>
              <a:t>%,  din 100 de lucrători din sistemul medical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C2CC5C8-7C3C-054C-BF10-3181EB241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584727"/>
              </p:ext>
            </p:extLst>
          </p:nvPr>
        </p:nvGraphicFramePr>
        <p:xfrm>
          <a:off x="12649199" y="5486400"/>
          <a:ext cx="11255829" cy="710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3B52E93-1693-6F40-A2D0-0B05CAF52D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196747"/>
              </p:ext>
            </p:extLst>
          </p:nvPr>
        </p:nvGraphicFramePr>
        <p:xfrm>
          <a:off x="1436913" y="5747657"/>
          <a:ext cx="11996057" cy="710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40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27</a:t>
            </a:fld>
            <a:endParaRPr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30" y="1299023"/>
            <a:ext cx="17438958" cy="24996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8000" b="1" dirty="0">
                <a:latin typeface="Open Sans"/>
              </a:rPr>
              <a:t>Testarea lucrătorilor medicali la </a:t>
            </a:r>
            <a:r>
              <a:rPr lang="ro-RO" sz="8000" b="1" dirty="0">
                <a:solidFill>
                  <a:srgbClr val="1D46F3"/>
                </a:solidFill>
                <a:latin typeface="Open Sans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61055" y="7022625"/>
            <a:ext cx="17697907" cy="2285417"/>
            <a:chOff x="0" y="-2"/>
            <a:chExt cx="17697906" cy="2285416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572869"/>
                <a:ext cx="10585218" cy="104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Lucrători medicali testați pozitiv</a:t>
                </a:r>
                <a:endParaRPr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317901"/>
                <a:ext cx="5512438" cy="1646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>
                    <a:solidFill>
                      <a:schemeClr val="bg1"/>
                    </a:solidFill>
                  </a:rPr>
                  <a:t>5.446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913906"/>
            <a:ext cx="17708410" cy="228541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Lucrători medicali investigați</a:t>
                </a:r>
                <a:endParaRPr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17.967</a:t>
                </a:r>
                <a:endParaRPr b="1" dirty="0"/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1558" y="10245029"/>
            <a:ext cx="17708410" cy="2285418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Investigați în ultimele 7 zile</a:t>
                </a:r>
                <a:endParaRPr dirty="0"/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822</a:t>
                </a:r>
                <a:endParaRPr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E79F06-E0D0-A14D-8BC1-3C9D1E1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121" y="1993312"/>
            <a:ext cx="9758136" cy="11332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3EBF87-350A-3F4A-AF0E-FAFB74D5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215" y="237343"/>
            <a:ext cx="22768560" cy="736884"/>
          </a:xfrm>
        </p:spPr>
        <p:txBody>
          <a:bodyPr>
            <a:normAutofit/>
          </a:bodyPr>
          <a:lstStyle/>
          <a:p>
            <a:pPr algn="ctr"/>
            <a:r>
              <a:rPr lang="en-MD" sz="4800" dirty="0"/>
              <a:t>Ratele de contagiozitate în dependență de teritoriu administrativ,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88013-7288-F34E-884E-7B09A9A9CDAC}"/>
              </a:ext>
            </a:extLst>
          </p:cNvPr>
          <p:cNvSpPr txBox="1"/>
          <p:nvPr/>
        </p:nvSpPr>
        <p:spPr>
          <a:xfrm>
            <a:off x="5326327" y="779051"/>
            <a:ext cx="1277820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Numărul de reproducție efectiv 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Rt = 1.04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16E27-03C7-6F4F-8BD1-775C2FC91863}"/>
              </a:ext>
            </a:extLst>
          </p:cNvPr>
          <p:cNvSpPr txBox="1"/>
          <p:nvPr/>
        </p:nvSpPr>
        <p:spPr>
          <a:xfrm>
            <a:off x="14761911" y="7249303"/>
            <a:ext cx="38816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Transnistria – 1.2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28768A-F5AC-E540-9B2C-AFB3133BA01F}"/>
              </a:ext>
            </a:extLst>
          </p:cNvPr>
          <p:cNvSpPr txBox="1"/>
          <p:nvPr/>
        </p:nvSpPr>
        <p:spPr>
          <a:xfrm>
            <a:off x="8997093" y="3963937"/>
            <a:ext cx="4134707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Bălți – 1.1</a:t>
            </a:r>
          </a:p>
        </p:txBody>
      </p:sp>
    </p:spTree>
    <p:extLst>
      <p:ext uri="{BB962C8B-B14F-4D97-AF65-F5344CB8AC3E}">
        <p14:creationId xmlns:p14="http://schemas.microsoft.com/office/powerpoint/2010/main" val="134615180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819" y="5768619"/>
            <a:ext cx="8742361" cy="21787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grpSp>
        <p:nvGrpSpPr>
          <p:cNvPr id="2" name="Group 9"/>
          <p:cNvGrpSpPr/>
          <p:nvPr/>
        </p:nvGrpSpPr>
        <p:grpSpPr>
          <a:xfrm>
            <a:off x="4071559" y="5796489"/>
            <a:ext cx="17697907" cy="1838206"/>
            <a:chOff x="0" y="-2"/>
            <a:chExt cx="17697906" cy="2285416"/>
          </a:xfrm>
        </p:grpSpPr>
        <p:grpSp>
          <p:nvGrpSpPr>
            <p:cNvPr id="3" name="Rectangle 10"/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206" name="Rectangle"/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07" name="cazuri totale"/>
              <p:cNvSpPr/>
              <p:nvPr/>
            </p:nvSpPr>
            <p:spPr>
              <a:xfrm>
                <a:off x="6768000" y="445359"/>
                <a:ext cx="10585218" cy="1303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Teste primare efectuate astăzi</a:t>
                </a:r>
                <a:endParaRPr dirty="0"/>
              </a:p>
            </p:txBody>
          </p:sp>
        </p:grpSp>
        <p:grpSp>
          <p:nvGrpSpPr>
            <p:cNvPr id="4" name="Rectangle 11"/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9" name="Rectangle"/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0" name="+156"/>
              <p:cNvSpPr/>
              <p:nvPr/>
            </p:nvSpPr>
            <p:spPr>
              <a:xfrm>
                <a:off x="484560" y="117603"/>
                <a:ext cx="5512438" cy="2047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b="1" dirty="0">
                    <a:solidFill>
                      <a:schemeClr val="bg1"/>
                    </a:solidFill>
                  </a:rPr>
                  <a:t>3</a:t>
                </a:r>
                <a:r>
                  <a:rPr lang="ro-RO" b="1" dirty="0">
                    <a:solidFill>
                      <a:schemeClr val="bg1"/>
                    </a:solidFill>
                  </a:rPr>
                  <a:t>.</a:t>
                </a:r>
                <a:r>
                  <a:rPr lang="en-US" b="1" dirty="0">
                    <a:solidFill>
                      <a:schemeClr val="bg1"/>
                    </a:solidFill>
                  </a:rPr>
                  <a:t>177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3" name="Title 1"/>
          <p:cNvSpPr txBox="1">
            <a:spLocks noGrp="1"/>
          </p:cNvSpPr>
          <p:nvPr>
            <p:ph type="title"/>
          </p:nvPr>
        </p:nvSpPr>
        <p:spPr>
          <a:xfrm>
            <a:off x="4057648" y="1272908"/>
            <a:ext cx="18305395" cy="24996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o-RO" sz="8000" b="1" dirty="0"/>
              <a:t>Testarea </a:t>
            </a:r>
            <a:r>
              <a:rPr lang="ro-RO" sz="8000" b="1" dirty="0">
                <a:solidFill>
                  <a:srgbClr val="1D46F3"/>
                </a:solidFill>
              </a:rPr>
              <a:t>COVID-19</a:t>
            </a:r>
            <a:endParaRPr sz="8000" b="1" dirty="0">
              <a:solidFill>
                <a:srgbClr val="1D46F3"/>
              </a:solidFill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4071559" y="3287068"/>
            <a:ext cx="17708410" cy="1838207"/>
            <a:chOff x="0" y="-2"/>
            <a:chExt cx="17708409" cy="2285416"/>
          </a:xfrm>
        </p:grpSpPr>
        <p:grpSp>
          <p:nvGrpSpPr>
            <p:cNvPr id="6" name="Rectangle 4"/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14" name="Rectangle"/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15" name="cazuri noi înregistrate astăzi"/>
              <p:cNvSpPr/>
              <p:nvPr/>
            </p:nvSpPr>
            <p:spPr>
              <a:xfrm>
                <a:off x="6731593" y="482631"/>
                <a:ext cx="10752128" cy="1320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Teste efectuate astăzi</a:t>
                </a:r>
                <a:endParaRPr dirty="0"/>
              </a:p>
            </p:txBody>
          </p:sp>
        </p:grpSp>
        <p:grpSp>
          <p:nvGrpSpPr>
            <p:cNvPr id="7" name="Rectangle 5"/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17" name="Rectangle"/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8" name="+156"/>
              <p:cNvSpPr/>
              <p:nvPr/>
            </p:nvSpPr>
            <p:spPr>
              <a:xfrm>
                <a:off x="484560" y="117601"/>
                <a:ext cx="5512438" cy="2047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b="1" dirty="0"/>
                  <a:t>+</a:t>
                </a:r>
                <a:r>
                  <a:rPr lang="en-US" b="1" dirty="0"/>
                  <a:t>3.438</a:t>
                </a:r>
                <a:endParaRPr b="1" dirty="0"/>
              </a:p>
            </p:txBody>
          </p:sp>
        </p:grp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B230AAAA-EB30-482A-B6BB-05E34EE7E3DF}"/>
              </a:ext>
            </a:extLst>
          </p:cNvPr>
          <p:cNvGrpSpPr/>
          <p:nvPr/>
        </p:nvGrpSpPr>
        <p:grpSpPr>
          <a:xfrm>
            <a:off x="4057649" y="8305909"/>
            <a:ext cx="17697907" cy="1838206"/>
            <a:chOff x="0" y="-2"/>
            <a:chExt cx="17697906" cy="2285416"/>
          </a:xfrm>
        </p:grpSpPr>
        <p:grpSp>
          <p:nvGrpSpPr>
            <p:cNvPr id="9" name="Rectangle 10">
              <a:extLst>
                <a:ext uri="{FF2B5EF4-FFF2-40B4-BE49-F238E27FC236}">
                  <a16:creationId xmlns:a16="http://schemas.microsoft.com/office/drawing/2014/main" id="{95FFE1F5-438D-47DB-B1DC-D0C551F178BB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E6DAD007-34BA-4594-AD41-7209BB1D93DC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4" name="cazuri totale">
                <a:extLst>
                  <a:ext uri="{FF2B5EF4-FFF2-40B4-BE49-F238E27FC236}">
                    <a16:creationId xmlns:a16="http://schemas.microsoft.com/office/drawing/2014/main" id="{68D426A4-2215-47DD-B781-DC0C28BFB382}"/>
                  </a:ext>
                </a:extLst>
              </p:cNvPr>
              <p:cNvSpPr/>
              <p:nvPr/>
            </p:nvSpPr>
            <p:spPr>
              <a:xfrm>
                <a:off x="6768000" y="445359"/>
                <a:ext cx="10585218" cy="1303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Teste repetate efectuate astăzi</a:t>
                </a:r>
                <a:endParaRPr dirty="0"/>
              </a:p>
            </p:txBody>
          </p:sp>
        </p:grpSp>
        <p:grpSp>
          <p:nvGrpSpPr>
            <p:cNvPr id="10" name="Rectangle 11">
              <a:extLst>
                <a:ext uri="{FF2B5EF4-FFF2-40B4-BE49-F238E27FC236}">
                  <a16:creationId xmlns:a16="http://schemas.microsoft.com/office/drawing/2014/main" id="{3EA567B5-46FD-4EF1-BA8D-99BF5723C4D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8120DC66-8158-45CC-B8AC-E43DF8152461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2" name="+156">
                <a:extLst>
                  <a:ext uri="{FF2B5EF4-FFF2-40B4-BE49-F238E27FC236}">
                    <a16:creationId xmlns:a16="http://schemas.microsoft.com/office/drawing/2014/main" id="{CD89D57D-A4D6-406F-A699-03B66D53AA03}"/>
                  </a:ext>
                </a:extLst>
              </p:cNvPr>
              <p:cNvSpPr/>
              <p:nvPr/>
            </p:nvSpPr>
            <p:spPr>
              <a:xfrm>
                <a:off x="484560" y="117603"/>
                <a:ext cx="5512438" cy="2047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>
                    <a:solidFill>
                      <a:schemeClr val="bg1"/>
                    </a:solidFill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</a:rPr>
                  <a:t>6</a:t>
                </a:r>
                <a:r>
                  <a:rPr lang="ro-RO" b="1" dirty="0">
                    <a:solidFill>
                      <a:schemeClr val="bg1"/>
                    </a:solidFill>
                  </a:rPr>
                  <a:t>1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87F24E76-BF16-B64F-9AF2-3236D1FCB5A7}"/>
              </a:ext>
            </a:extLst>
          </p:cNvPr>
          <p:cNvGrpSpPr/>
          <p:nvPr/>
        </p:nvGrpSpPr>
        <p:grpSpPr>
          <a:xfrm>
            <a:off x="4057648" y="10604886"/>
            <a:ext cx="17697907" cy="1838206"/>
            <a:chOff x="0" y="-2"/>
            <a:chExt cx="17697906" cy="2285416"/>
          </a:xfrm>
        </p:grpSpPr>
        <p:grpSp>
          <p:nvGrpSpPr>
            <p:cNvPr id="12" name="Rectangle 10">
              <a:extLst>
                <a:ext uri="{FF2B5EF4-FFF2-40B4-BE49-F238E27FC236}">
                  <a16:creationId xmlns:a16="http://schemas.microsoft.com/office/drawing/2014/main" id="{F48CF6C7-D44D-2646-A204-16F3976806E3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30" name="Rectangle">
                <a:extLst>
                  <a:ext uri="{FF2B5EF4-FFF2-40B4-BE49-F238E27FC236}">
                    <a16:creationId xmlns:a16="http://schemas.microsoft.com/office/drawing/2014/main" id="{49B80C5C-DDE0-7540-B7C7-9035160CCF8C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1" name="cazuri totale">
                <a:extLst>
                  <a:ext uri="{FF2B5EF4-FFF2-40B4-BE49-F238E27FC236}">
                    <a16:creationId xmlns:a16="http://schemas.microsoft.com/office/drawing/2014/main" id="{3F6C28BF-B009-6646-8E3B-ECA3FC6DD2C6}"/>
                  </a:ext>
                </a:extLst>
              </p:cNvPr>
              <p:cNvSpPr/>
              <p:nvPr/>
            </p:nvSpPr>
            <p:spPr>
              <a:xfrm>
                <a:off x="6768000" y="445359"/>
                <a:ext cx="10585218" cy="1303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Numărul total de teste efectuate</a:t>
                </a:r>
                <a:endParaRPr dirty="0"/>
              </a:p>
            </p:txBody>
          </p:sp>
        </p:grpSp>
        <p:grpSp>
          <p:nvGrpSpPr>
            <p:cNvPr id="13" name="Rectangle 11">
              <a:extLst>
                <a:ext uri="{FF2B5EF4-FFF2-40B4-BE49-F238E27FC236}">
                  <a16:creationId xmlns:a16="http://schemas.microsoft.com/office/drawing/2014/main" id="{4F9CD03F-5810-8B4C-AAD1-D2526EB7C52E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2BA60CF5-EBD4-CA4C-988A-75D55D3B4A6B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9" name="+156">
                <a:extLst>
                  <a:ext uri="{FF2B5EF4-FFF2-40B4-BE49-F238E27FC236}">
                    <a16:creationId xmlns:a16="http://schemas.microsoft.com/office/drawing/2014/main" id="{5C38DE8E-310C-214A-9D57-DB787D22081C}"/>
                  </a:ext>
                </a:extLst>
              </p:cNvPr>
              <p:cNvSpPr/>
              <p:nvPr/>
            </p:nvSpPr>
            <p:spPr>
              <a:xfrm>
                <a:off x="484560" y="117603"/>
                <a:ext cx="5512438" cy="2047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>
                    <a:solidFill>
                      <a:schemeClr val="bg1"/>
                    </a:solidFill>
                  </a:rPr>
                  <a:t>26</a:t>
                </a:r>
                <a:r>
                  <a:rPr lang="en-US" b="1" dirty="0">
                    <a:solidFill>
                      <a:schemeClr val="bg1"/>
                    </a:solidFill>
                  </a:rPr>
                  <a:t>6</a:t>
                </a:r>
                <a:r>
                  <a:rPr lang="ro-RO" b="1" dirty="0">
                    <a:solidFill>
                      <a:schemeClr val="bg1"/>
                    </a:solidFill>
                  </a:rPr>
                  <a:t>.</a:t>
                </a:r>
                <a:r>
                  <a:rPr lang="en-US" b="1" dirty="0">
                    <a:solidFill>
                      <a:schemeClr val="bg1"/>
                    </a:solidFill>
                  </a:rPr>
                  <a:t>125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49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2629B9-2C09-5B41-8D65-54622B0FF00D}"/>
              </a:ext>
            </a:extLst>
          </p:cNvPr>
          <p:cNvSpPr txBox="1">
            <a:spLocks noGrp="1"/>
          </p:cNvSpPr>
          <p:nvPr/>
        </p:nvSpPr>
        <p:spPr>
          <a:xfrm>
            <a:off x="3940489" y="528215"/>
            <a:ext cx="18305395" cy="24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18286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-200" baseline="0">
                <a:solidFill>
                  <a:srgbClr val="222222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sz="6000" b="1" dirty="0" err="1"/>
              <a:t>Numărul</a:t>
            </a:r>
            <a:r>
              <a:rPr sz="6000" b="1" dirty="0"/>
              <a:t> de </a:t>
            </a:r>
            <a:r>
              <a:rPr sz="6000" b="1" dirty="0" err="1"/>
              <a:t>cazuri</a:t>
            </a:r>
            <a:r>
              <a:rPr sz="6000" b="1" dirty="0"/>
              <a:t> </a:t>
            </a:r>
            <a:r>
              <a:rPr lang="ro-RO" sz="6000" b="1" dirty="0"/>
              <a:t>noi </a:t>
            </a:r>
            <a:r>
              <a:rPr sz="6000" b="1" dirty="0"/>
              <a:t>de</a:t>
            </a:r>
            <a:r>
              <a:rPr lang="ro-RO" sz="6000" b="1" dirty="0"/>
              <a:t> </a:t>
            </a:r>
            <a:r>
              <a:rPr sz="6000" b="1" dirty="0" err="1"/>
              <a:t>infectare</a:t>
            </a:r>
            <a:r>
              <a:rPr sz="6000" b="1" dirty="0"/>
              <a:t> cu </a:t>
            </a:r>
            <a:r>
              <a:rPr sz="6000" b="1" dirty="0">
                <a:solidFill>
                  <a:srgbClr val="1D46F3"/>
                </a:solidFill>
              </a:rPr>
              <a:t>COVID-19</a:t>
            </a:r>
            <a:r>
              <a:rPr lang="ro-RO" sz="6000" b="1" dirty="0">
                <a:solidFill>
                  <a:srgbClr val="1D46F3"/>
                </a:solidFill>
              </a:rPr>
              <a:t> </a:t>
            </a:r>
          </a:p>
          <a:p>
            <a:r>
              <a:rPr lang="ro-RO" sz="6000" b="1" dirty="0">
                <a:solidFill>
                  <a:schemeClr val="tx1"/>
                </a:solidFill>
              </a:rPr>
              <a:t>în dependență de teritoriile administrative</a:t>
            </a:r>
            <a:endParaRPr sz="6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41400" y="2286826"/>
          <a:ext cx="23012400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80042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299" name="Title 1"/>
          <p:cNvSpPr txBox="1">
            <a:spLocks noGrp="1"/>
          </p:cNvSpPr>
          <p:nvPr>
            <p:ph type="title"/>
          </p:nvPr>
        </p:nvSpPr>
        <p:spPr>
          <a:xfrm>
            <a:off x="4102253" y="410704"/>
            <a:ext cx="16268705" cy="144149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b="1" dirty="0">
                <a:solidFill>
                  <a:srgbClr val="000000"/>
                </a:solidFill>
              </a:rPr>
              <a:t>Evoluția zilnică a cazurilor noi de </a:t>
            </a:r>
            <a:r>
              <a:rPr b="1" dirty="0"/>
              <a:t>COVID</a:t>
            </a:r>
            <a:r>
              <a:rPr lang="ro-RO" b="1" dirty="0"/>
              <a:t>-19</a:t>
            </a:r>
            <a:endParaRPr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81307" y="1739591"/>
          <a:ext cx="23060722" cy="1105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852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358737" y="1893404"/>
            <a:ext cx="11899174" cy="2499691"/>
          </a:xfrm>
          <a:prstGeom prst="rect">
            <a:avLst/>
          </a:prstGeom>
          <a:solidFill>
            <a:srgbClr val="F7F7F7"/>
          </a:solidFill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8000" b="1" dirty="0"/>
              <a:t>Numărul de persoane </a:t>
            </a:r>
            <a:r>
              <a:rPr lang="ro-RO" sz="8000" b="1" dirty="0">
                <a:solidFill>
                  <a:srgbClr val="1D46F3"/>
                </a:solidFill>
              </a:rPr>
              <a:t>vindecate</a:t>
            </a:r>
            <a:endParaRPr sz="8000" b="1" dirty="0">
              <a:solidFill>
                <a:srgbClr val="1D46F3"/>
              </a:solidFill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71558" y="7813083"/>
            <a:ext cx="17697907" cy="2285417"/>
            <a:chOff x="0" y="-2"/>
            <a:chExt cx="17697906" cy="2285416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16467"/>
                <a:ext cx="10929905" cy="2161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Numărul total de persoane vindecate</a:t>
                </a:r>
                <a:endParaRPr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317901"/>
                <a:ext cx="5512438" cy="1646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>
                    <a:solidFill>
                      <a:schemeClr val="bg1"/>
                    </a:solidFill>
                  </a:rPr>
                  <a:t>36.071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71558" y="4942929"/>
            <a:ext cx="17708410" cy="228541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Persoane vindecate astăzi</a:t>
                </a:r>
                <a:endParaRPr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+529</a:t>
                </a:r>
                <a:endParaRPr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79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299" name="Title 1"/>
          <p:cNvSpPr txBox="1">
            <a:spLocks noGrp="1"/>
          </p:cNvSpPr>
          <p:nvPr>
            <p:ph type="title"/>
          </p:nvPr>
        </p:nvSpPr>
        <p:spPr>
          <a:xfrm>
            <a:off x="4146857" y="321494"/>
            <a:ext cx="16268705" cy="144149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b="1" dirty="0" err="1">
                <a:solidFill>
                  <a:srgbClr val="000000"/>
                </a:solidFill>
              </a:rPr>
              <a:t>Numărul</a:t>
            </a:r>
            <a:r>
              <a:rPr b="1" dirty="0">
                <a:solidFill>
                  <a:srgbClr val="000000"/>
                </a:solidFill>
              </a:rPr>
              <a:t> </a:t>
            </a:r>
            <a:r>
              <a:rPr lang="ro-RO" b="1" dirty="0">
                <a:solidFill>
                  <a:srgbClr val="000000"/>
                </a:solidFill>
              </a:rPr>
              <a:t>de persoane </a:t>
            </a:r>
            <a:r>
              <a:rPr lang="ro-RO" b="1" dirty="0" err="1">
                <a:solidFill>
                  <a:srgbClr val="1D46F3"/>
                </a:solidFill>
              </a:rPr>
              <a:t>vind</a:t>
            </a:r>
            <a:r>
              <a:rPr lang="en-US" b="1" dirty="0" err="1">
                <a:solidFill>
                  <a:srgbClr val="1D46F3"/>
                </a:solidFill>
              </a:rPr>
              <a:t>ecate</a:t>
            </a:r>
            <a:r>
              <a:rPr lang="en-US" b="1" dirty="0">
                <a:solidFill>
                  <a:srgbClr val="1D46F3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zilnic</a:t>
            </a:r>
            <a:endParaRPr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38464" y="1439333"/>
          <a:ext cx="23004378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9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049256" y="7070359"/>
            <a:ext cx="4650554" cy="4991102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10611479" y="7013504"/>
            <a:ext cx="4657592" cy="4991102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17129414" y="7109457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4257" y="1710524"/>
            <a:ext cx="11899174" cy="2499691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8900" b="1" dirty="0">
                <a:solidFill>
                  <a:schemeClr val="tx1"/>
                </a:solidFill>
              </a:rPr>
              <a:t>Personalul medical</a:t>
            </a:r>
            <a:endParaRPr sz="8900" b="1" dirty="0">
              <a:solidFill>
                <a:schemeClr val="tx1"/>
              </a:solidFill>
            </a:endParaRP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4071558" y="3561169"/>
            <a:ext cx="17708410" cy="2285418"/>
            <a:chOff x="0" y="-2"/>
            <a:chExt cx="17708409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731593" y="173214"/>
                <a:ext cx="10752128" cy="1938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C</a:t>
                </a:r>
                <a:r>
                  <a:rPr lang="en-US" dirty="0"/>
                  <a:t>azuri </a:t>
                </a:r>
                <a:r>
                  <a:rPr lang="ro-RO" dirty="0"/>
                  <a:t>noi </a:t>
                </a:r>
                <a:r>
                  <a:rPr lang="en-US" dirty="0"/>
                  <a:t>de </a:t>
                </a:r>
                <a:r>
                  <a:rPr lang="ro-RO" dirty="0"/>
                  <a:t>infectare în rândul lucrătorilor medicali</a:t>
                </a:r>
                <a:endParaRPr lang="en-US" dirty="0"/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484560" y="317901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+</a:t>
                </a:r>
                <a:r>
                  <a:rPr lang="en-US" b="1" dirty="0"/>
                  <a:t>5</a:t>
                </a:r>
                <a:r>
                  <a:rPr lang="ro-RO" b="1" dirty="0"/>
                  <a:t>3</a:t>
                </a:r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17137816" y="7103937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4051362" y="7807794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b="1" dirty="0">
                <a:solidFill>
                  <a:srgbClr val="1D46F3"/>
                </a:solidFill>
              </a:rPr>
              <a:t>23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10611479" y="7807793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b="1" dirty="0">
                <a:solidFill>
                  <a:srgbClr val="1D46F3"/>
                </a:solidFill>
              </a:rPr>
              <a:t>21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7134199" y="7807791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b="1" dirty="0">
                <a:solidFill>
                  <a:srgbClr val="1D46F3"/>
                </a:solidFill>
              </a:rPr>
              <a:t>9</a:t>
            </a:r>
            <a:endParaRPr b="1" dirty="0">
              <a:solidFill>
                <a:srgbClr val="1D46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358737" y="1893404"/>
            <a:ext cx="11899174" cy="2499691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8000" b="1" dirty="0"/>
              <a:t>Starea pacienților infectați cu </a:t>
            </a:r>
            <a:r>
              <a:rPr lang="ro-RO" sz="8000" b="1" dirty="0">
                <a:solidFill>
                  <a:srgbClr val="DA0010"/>
                </a:solidFill>
              </a:rPr>
              <a:t>COVID-19</a:t>
            </a:r>
            <a:endParaRPr sz="8000" b="1" dirty="0">
              <a:solidFill>
                <a:srgbClr val="DA0010"/>
              </a:solidFill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71558" y="7686127"/>
            <a:ext cx="17708410" cy="2285418"/>
            <a:chOff x="0" y="-4"/>
            <a:chExt cx="17708409" cy="2285418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4"/>
              <a:ext cx="17708409" cy="2285416"/>
              <a:chOff x="0" y="-3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3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088439" y="611794"/>
                <a:ext cx="1161996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 Pacienți supuși ventilării mecanice</a:t>
                </a:r>
                <a:endParaRPr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DA0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endParaRPr b="1" dirty="0"/>
              </a:p>
            </p:txBody>
          </p:sp>
        </p:grp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71558" y="4942929"/>
            <a:ext cx="17708410" cy="2285418"/>
            <a:chOff x="0" y="-2"/>
            <a:chExt cx="17708409" cy="2285416"/>
          </a:xfrm>
        </p:grpSpPr>
        <p:grpSp>
          <p:nvGrpSpPr>
            <p:cNvPr id="29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3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4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Pacienți în stare gravă</a:t>
                </a:r>
                <a:endParaRPr dirty="0"/>
              </a:p>
            </p:txBody>
          </p:sp>
        </p:grpSp>
        <p:grpSp>
          <p:nvGrpSpPr>
            <p:cNvPr id="30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31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DA0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32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564</a:t>
                </a:r>
                <a:endParaRPr b="1" dirty="0"/>
              </a:p>
            </p:txBody>
          </p:sp>
        </p:grpSp>
      </p:grpSp>
      <p:sp>
        <p:nvSpPr>
          <p:cNvPr id="24" name="+156">
            <a:extLst>
              <a:ext uri="{FF2B5EF4-FFF2-40B4-BE49-F238E27FC236}">
                <a16:creationId xmlns:a16="http://schemas.microsoft.com/office/drawing/2014/main" id="{C3830ABB-261A-47FC-B222-D49394DEC9FD}"/>
              </a:ext>
            </a:extLst>
          </p:cNvPr>
          <p:cNvSpPr/>
          <p:nvPr/>
        </p:nvSpPr>
        <p:spPr>
          <a:xfrm>
            <a:off x="4556118" y="8005532"/>
            <a:ext cx="5512439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ro-RO" b="1" dirty="0"/>
              <a:t>35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2465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13355</TotalTime>
  <Words>1014</Words>
  <Application>Microsoft Office PowerPoint</Application>
  <PresentationFormat>Произвольный</PresentationFormat>
  <Paragraphs>260</Paragraphs>
  <Slides>29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Calibri</vt:lpstr>
      <vt:lpstr>Calibri Light</vt:lpstr>
      <vt:lpstr>Cambria</vt:lpstr>
      <vt:lpstr>Helvetica Neue</vt:lpstr>
      <vt:lpstr>Helvetica Neue Light</vt:lpstr>
      <vt:lpstr>Helvetica Neue Medium</vt:lpstr>
      <vt:lpstr>Montserrat Black</vt:lpstr>
      <vt:lpstr>Montserrat Bold</vt:lpstr>
      <vt:lpstr>Montserrat Regular</vt:lpstr>
      <vt:lpstr>Open Sans</vt:lpstr>
      <vt:lpstr>Open Sans SemiBold</vt:lpstr>
      <vt:lpstr>Rockwell</vt:lpstr>
      <vt:lpstr>Wingdings</vt:lpstr>
      <vt:lpstr>White</vt:lpstr>
      <vt:lpstr>Atlas</vt:lpstr>
      <vt:lpstr>Raport săptămânal COVID-19</vt:lpstr>
      <vt:lpstr>Numărul de cazuri noi de infectare cu COVID-19</vt:lpstr>
      <vt:lpstr>Testarea COVID-19</vt:lpstr>
      <vt:lpstr>Презентация PowerPoint</vt:lpstr>
      <vt:lpstr>Evoluția zilnică a cazurilor noi de COVID-19</vt:lpstr>
      <vt:lpstr>Numărul de persoane vindecate</vt:lpstr>
      <vt:lpstr>Numărul de persoane vindecate zilnic</vt:lpstr>
      <vt:lpstr>Personalul medical</vt:lpstr>
      <vt:lpstr>Starea pacienților infectați cu COVID-19</vt:lpstr>
      <vt:lpstr>Numărul de decese cauzate de COVID-19 </vt:lpstr>
      <vt:lpstr>6.821 Persoane revenite în țară (24H)</vt:lpstr>
      <vt:lpstr>Indicatori COVID 23.09.2020</vt:lpstr>
      <vt:lpstr>Incidența COVID-19 la 1 mln. de persoane, comparativ cu alte state. </vt:lpstr>
      <vt:lpstr>Mortalitatea COVID-19 la 1 mln de persoane, comparativ cu alte state  </vt:lpstr>
      <vt:lpstr>Rata fatalității COVID-19, comparativ cu alte state  </vt:lpstr>
      <vt:lpstr>Evoluția săptămânală a cazurilor noi, vindecaților și deceselor</vt:lpstr>
      <vt:lpstr>Презентация PowerPoint</vt:lpstr>
      <vt:lpstr>Distribuția cazurilor după teritorii administrative din ultimele 14 zile (09.09-22.09.2020) COVID-19 scară logaritmică</vt:lpstr>
      <vt:lpstr>Distribuția incidentei după teritorii administrative din ultimele 14 zile (09.09-22.09.2020) COVID-19</vt:lpstr>
      <vt:lpstr>Презентация PowerPoint</vt:lpstr>
      <vt:lpstr>Analiza descriptivă a cazurilor confirmate COVID-19</vt:lpstr>
      <vt:lpstr>Cazuri de import confirmate COVID-19 după țară de revenire în ultimele 14 zile (09.09-22.09.2020)   432 cazuri de import – total 48 cazuri de import în ultimele 14 zile </vt:lpstr>
      <vt:lpstr>Copiii și femeile gravide confirmate COVID-19</vt:lpstr>
      <vt:lpstr>Analiza descriptivă a deceselor cauzate de COVID-19</vt:lpstr>
      <vt:lpstr>Personalul medical infectat cu COVID-19</vt:lpstr>
      <vt:lpstr>Personalul medical infectat cu COVID-19 </vt:lpstr>
      <vt:lpstr>Testarea lucrătorilor medicali la COVID-19 </vt:lpstr>
      <vt:lpstr>Ratele de contagiozitate în dependență de teritoriu administrativ,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Roman Coretchi</cp:lastModifiedBy>
  <cp:revision>387</cp:revision>
  <dcterms:modified xsi:type="dcterms:W3CDTF">2020-09-23T13:38:09Z</dcterms:modified>
</cp:coreProperties>
</file>