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3"/>
  </p:notesMasterIdLst>
  <p:sldIdLst>
    <p:sldId id="400" r:id="rId3"/>
    <p:sldId id="401" r:id="rId4"/>
    <p:sldId id="269" r:id="rId5"/>
    <p:sldId id="402" r:id="rId6"/>
    <p:sldId id="403" r:id="rId7"/>
    <p:sldId id="404" r:id="rId8"/>
    <p:sldId id="405" r:id="rId9"/>
    <p:sldId id="271" r:id="rId10"/>
    <p:sldId id="413" r:id="rId11"/>
    <p:sldId id="414" r:id="rId12"/>
    <p:sldId id="415" r:id="rId13"/>
    <p:sldId id="406" r:id="rId14"/>
    <p:sldId id="407" r:id="rId15"/>
    <p:sldId id="411" r:id="rId16"/>
    <p:sldId id="387" r:id="rId17"/>
    <p:sldId id="367" r:id="rId18"/>
    <p:sldId id="349" r:id="rId19"/>
    <p:sldId id="409" r:id="rId20"/>
    <p:sldId id="385" r:id="rId21"/>
    <p:sldId id="353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1D46F3"/>
    <a:srgbClr val="007949"/>
    <a:srgbClr val="FE0061"/>
    <a:srgbClr val="C8C8C8"/>
    <a:srgbClr val="ADA9BB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1"/>
    <p:restoredTop sz="79464"/>
  </p:normalViewPr>
  <p:slideViewPr>
    <p:cSldViewPr snapToGrid="0">
      <p:cViewPr varScale="1">
        <p:scale>
          <a:sx n="32" d="100"/>
          <a:sy n="32" d="100"/>
        </p:scale>
        <p:origin x="240" y="7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Octombrie%202020/Saptaminal_COVID-13.10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Octombrie%202020/Saptaminal_COVID-13.10.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COVID%20Octombrie%202020/Saptaminal_COVID-13.10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ta%20de%20contagiozitate/COVID_MDA_R0_AC_07.10.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ownloads/4%20Baza%20COVID-19%2011.10.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International!$A$2:$A$44</c:f>
              <c:strCache>
                <c:ptCount val="43"/>
                <c:pt idx="0">
                  <c:v>Andorra</c:v>
                </c:pt>
                <c:pt idx="1">
                  <c:v>Vatican</c:v>
                </c:pt>
                <c:pt idx="2">
                  <c:v>Muntenegru</c:v>
                </c:pt>
                <c:pt idx="3">
                  <c:v>San Marino</c:v>
                </c:pt>
                <c:pt idx="4">
                  <c:v>Spania</c:v>
                </c:pt>
                <c:pt idx="5">
                  <c:v>Republica Moldova</c:v>
                </c:pt>
                <c:pt idx="6">
                  <c:v>Luxemburg</c:v>
                </c:pt>
                <c:pt idx="7">
                  <c:v>Belgia</c:v>
                </c:pt>
                <c:pt idx="8">
                  <c:v>Cehia</c:v>
                </c:pt>
                <c:pt idx="9">
                  <c:v>Franţa</c:v>
                </c:pt>
                <c:pt idx="10">
                  <c:v>Olanda</c:v>
                </c:pt>
                <c:pt idx="11">
                  <c:v>Islanda</c:v>
                </c:pt>
                <c:pt idx="12">
                  <c:v>Macedonia de nord</c:v>
                </c:pt>
                <c:pt idx="13">
                  <c:v>Suedia</c:v>
                </c:pt>
                <c:pt idx="14">
                  <c:v>Bosnia si Hertegovina</c:v>
                </c:pt>
                <c:pt idx="15">
                  <c:v>Regatul Unit</c:v>
                </c:pt>
                <c:pt idx="16">
                  <c:v>Rusia</c:v>
                </c:pt>
                <c:pt idx="17">
                  <c:v>Bielorusia</c:v>
                </c:pt>
                <c:pt idx="18">
                  <c:v>Irlanda</c:v>
                </c:pt>
                <c:pt idx="19">
                  <c:v>Malta</c:v>
                </c:pt>
                <c:pt idx="20">
                  <c:v>Portugalia</c:v>
                </c:pt>
                <c:pt idx="21">
                  <c:v>România</c:v>
                </c:pt>
                <c:pt idx="22">
                  <c:v>Elveţia</c:v>
                </c:pt>
                <c:pt idx="23">
                  <c:v>Austria</c:v>
                </c:pt>
                <c:pt idx="24">
                  <c:v>Ucraina</c:v>
                </c:pt>
                <c:pt idx="25">
                  <c:v>Monaco</c:v>
                </c:pt>
                <c:pt idx="26">
                  <c:v>Italia</c:v>
                </c:pt>
                <c:pt idx="27">
                  <c:v>Danemarca</c:v>
                </c:pt>
                <c:pt idx="28">
                  <c:v>Albania</c:v>
                </c:pt>
                <c:pt idx="29">
                  <c:v>Croaţia</c:v>
                </c:pt>
                <c:pt idx="30">
                  <c:v>Slovenia</c:v>
                </c:pt>
                <c:pt idx="31">
                  <c:v>Ungaria</c:v>
                </c:pt>
                <c:pt idx="32">
                  <c:v>Serbia</c:v>
                </c:pt>
                <c:pt idx="33">
                  <c:v>Germania</c:v>
                </c:pt>
                <c:pt idx="34">
                  <c:v>Slovacia</c:v>
                </c:pt>
                <c:pt idx="35">
                  <c:v>Bulgaria</c:v>
                </c:pt>
                <c:pt idx="36">
                  <c:v>Polonia</c:v>
                </c:pt>
                <c:pt idx="37">
                  <c:v>Estonia</c:v>
                </c:pt>
                <c:pt idx="38">
                  <c:v>Norvegia</c:v>
                </c:pt>
                <c:pt idx="39">
                  <c:v>Lituania</c:v>
                </c:pt>
                <c:pt idx="40">
                  <c:v>Finlanda</c:v>
                </c:pt>
                <c:pt idx="41">
                  <c:v>Grecia</c:v>
                </c:pt>
                <c:pt idx="42">
                  <c:v>Letonia</c:v>
                </c:pt>
              </c:strCache>
            </c:strRef>
          </c:cat>
          <c:val>
            <c:numRef>
              <c:f>International!$D$2:$D$44</c:f>
              <c:numCache>
                <c:formatCode>General</c:formatCode>
                <c:ptCount val="43"/>
                <c:pt idx="0">
                  <c:v>38745</c:v>
                </c:pt>
                <c:pt idx="1">
                  <c:v>23691</c:v>
                </c:pt>
                <c:pt idx="2">
                  <c:v>22717</c:v>
                </c:pt>
                <c:pt idx="3">
                  <c:v>21826</c:v>
                </c:pt>
                <c:pt idx="4">
                  <c:v>19789</c:v>
                </c:pt>
                <c:pt idx="5">
                  <c:v>18214</c:v>
                </c:pt>
                <c:pt idx="6">
                  <c:v>15648</c:v>
                </c:pt>
                <c:pt idx="7">
                  <c:v>14295</c:v>
                </c:pt>
                <c:pt idx="8">
                  <c:v>11697</c:v>
                </c:pt>
                <c:pt idx="9">
                  <c:v>11582</c:v>
                </c:pt>
                <c:pt idx="10">
                  <c:v>11016</c:v>
                </c:pt>
                <c:pt idx="11">
                  <c:v>10729</c:v>
                </c:pt>
                <c:pt idx="12">
                  <c:v>10173</c:v>
                </c:pt>
                <c:pt idx="13">
                  <c:v>9949</c:v>
                </c:pt>
                <c:pt idx="14">
                  <c:v>9519</c:v>
                </c:pt>
                <c:pt idx="15">
                  <c:v>9339</c:v>
                </c:pt>
                <c:pt idx="16">
                  <c:v>9086</c:v>
                </c:pt>
                <c:pt idx="17">
                  <c:v>8946</c:v>
                </c:pt>
                <c:pt idx="18">
                  <c:v>8915</c:v>
                </c:pt>
                <c:pt idx="19">
                  <c:v>8910</c:v>
                </c:pt>
                <c:pt idx="20">
                  <c:v>8747</c:v>
                </c:pt>
                <c:pt idx="21">
                  <c:v>8357</c:v>
                </c:pt>
                <c:pt idx="22">
                  <c:v>7597</c:v>
                </c:pt>
                <c:pt idx="23">
                  <c:v>6355</c:v>
                </c:pt>
                <c:pt idx="24">
                  <c:v>6198</c:v>
                </c:pt>
                <c:pt idx="25">
                  <c:v>6129</c:v>
                </c:pt>
                <c:pt idx="26">
                  <c:v>6047</c:v>
                </c:pt>
                <c:pt idx="27">
                  <c:v>5709</c:v>
                </c:pt>
                <c:pt idx="28">
                  <c:v>5475</c:v>
                </c:pt>
                <c:pt idx="29">
                  <c:v>5123</c:v>
                </c:pt>
                <c:pt idx="30">
                  <c:v>4440</c:v>
                </c:pt>
                <c:pt idx="31">
                  <c:v>4129</c:v>
                </c:pt>
                <c:pt idx="32">
                  <c:v>4011</c:v>
                </c:pt>
                <c:pt idx="33">
                  <c:v>4001</c:v>
                </c:pt>
                <c:pt idx="34">
                  <c:v>3825</c:v>
                </c:pt>
                <c:pt idx="35">
                  <c:v>3604</c:v>
                </c:pt>
                <c:pt idx="36">
                  <c:v>3575</c:v>
                </c:pt>
                <c:pt idx="37">
                  <c:v>2945</c:v>
                </c:pt>
                <c:pt idx="38">
                  <c:v>2895</c:v>
                </c:pt>
                <c:pt idx="39">
                  <c:v>2348</c:v>
                </c:pt>
                <c:pt idx="40">
                  <c:v>2255</c:v>
                </c:pt>
                <c:pt idx="41">
                  <c:v>2216</c:v>
                </c:pt>
                <c:pt idx="42">
                  <c:v>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8-BB44-B93D-EA61EBD19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6722543"/>
        <c:axId val="1428825711"/>
      </c:barChart>
      <c:catAx>
        <c:axId val="144672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28825711"/>
        <c:crosses val="autoZero"/>
        <c:auto val="1"/>
        <c:lblAlgn val="ctr"/>
        <c:lblOffset val="100"/>
        <c:noMultiLvlLbl val="0"/>
      </c:catAx>
      <c:valAx>
        <c:axId val="1428825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467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266</c:v>
                </c:pt>
                <c:pt idx="1">
                  <c:v>738</c:v>
                </c:pt>
                <c:pt idx="2">
                  <c:v>828</c:v>
                </c:pt>
                <c:pt idx="3">
                  <c:v>1715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107</c:v>
                </c:pt>
                <c:pt idx="2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D-2543-BC21-B4053B2E9B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D-2543-BC21-B4053B2E9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0</c:v>
                </c:pt>
                <c:pt idx="1">
                  <c:v>1.3531799729364006E-3</c:v>
                </c:pt>
                <c:pt idx="2">
                  <c:v>2.7063599458728013E-3</c:v>
                </c:pt>
                <c:pt idx="3">
                  <c:v>9.4722598105548041E-3</c:v>
                </c:pt>
                <c:pt idx="4">
                  <c:v>2.4357239512855209E-2</c:v>
                </c:pt>
                <c:pt idx="5">
                  <c:v>7.9837618403247629E-2</c:v>
                </c:pt>
                <c:pt idx="6">
                  <c:v>0.18200270635994586</c:v>
                </c:pt>
                <c:pt idx="7">
                  <c:v>0.18673883626522325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BD-2543-BC21-B4053B2E9B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BD-2543-BC21-B4053B2E9B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4-E24C-B3A1-1A21E05BBE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4-E24C-B3A1-1A21E05BB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2.0297699594046007E-3</c:v>
                </c:pt>
                <c:pt idx="3">
                  <c:v>6.7658998646820028E-3</c:v>
                </c:pt>
                <c:pt idx="4">
                  <c:v>2.2327469553450607E-2</c:v>
                </c:pt>
                <c:pt idx="5">
                  <c:v>7.9161028416779425E-2</c:v>
                </c:pt>
                <c:pt idx="6">
                  <c:v>0.19959404600811909</c:v>
                </c:pt>
                <c:pt idx="7">
                  <c:v>0.20365358592692828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Mortalitate!$A$2:$A$44</c:f>
              <c:strCache>
                <c:ptCount val="43"/>
                <c:pt idx="0">
                  <c:v>San Marino</c:v>
                </c:pt>
                <c:pt idx="1">
                  <c:v>Belgia</c:v>
                </c:pt>
                <c:pt idx="2">
                  <c:v>Andorra</c:v>
                </c:pt>
                <c:pt idx="3">
                  <c:v>Spania</c:v>
                </c:pt>
                <c:pt idx="4">
                  <c:v>Regatul Unit</c:v>
                </c:pt>
                <c:pt idx="5">
                  <c:v>Italia</c:v>
                </c:pt>
                <c:pt idx="6">
                  <c:v>Suedia</c:v>
                </c:pt>
                <c:pt idx="7">
                  <c:v>Franţa</c:v>
                </c:pt>
                <c:pt idx="8">
                  <c:v>Republica Moldova</c:v>
                </c:pt>
                <c:pt idx="9">
                  <c:v>Olanda</c:v>
                </c:pt>
                <c:pt idx="10">
                  <c:v>Macedonia de nord</c:v>
                </c:pt>
                <c:pt idx="11">
                  <c:v>Irlanda</c:v>
                </c:pt>
                <c:pt idx="12">
                  <c:v>Muntenegru</c:v>
                </c:pt>
                <c:pt idx="13">
                  <c:v>Bosnia si Hertegovina</c:v>
                </c:pt>
                <c:pt idx="14">
                  <c:v>România</c:v>
                </c:pt>
                <c:pt idx="15">
                  <c:v>Elveţia</c:v>
                </c:pt>
                <c:pt idx="16">
                  <c:v>Luxemburg</c:v>
                </c:pt>
                <c:pt idx="17">
                  <c:v>Portugalia</c:v>
                </c:pt>
                <c:pt idx="18">
                  <c:v>Rusia</c:v>
                </c:pt>
                <c:pt idx="19">
                  <c:v>Albania</c:v>
                </c:pt>
                <c:pt idx="20">
                  <c:v>Bulgaria</c:v>
                </c:pt>
                <c:pt idx="21">
                  <c:v>Ucraina</c:v>
                </c:pt>
                <c:pt idx="22">
                  <c:v>Danemarca</c:v>
                </c:pt>
                <c:pt idx="23">
                  <c:v>Germania</c:v>
                </c:pt>
                <c:pt idx="24">
                  <c:v>Ungaria</c:v>
                </c:pt>
                <c:pt idx="25">
                  <c:v>Cehia</c:v>
                </c:pt>
                <c:pt idx="26">
                  <c:v>Malta</c:v>
                </c:pt>
                <c:pt idx="27">
                  <c:v>Bielorusia</c:v>
                </c:pt>
                <c:pt idx="28">
                  <c:v>Austria</c:v>
                </c:pt>
                <c:pt idx="29">
                  <c:v>Serbia</c:v>
                </c:pt>
                <c:pt idx="30">
                  <c:v>Slovenia</c:v>
                </c:pt>
                <c:pt idx="31">
                  <c:v>Polonia</c:v>
                </c:pt>
                <c:pt idx="32">
                  <c:v>Croaţia</c:v>
                </c:pt>
                <c:pt idx="33">
                  <c:v>Finlanda</c:v>
                </c:pt>
                <c:pt idx="34">
                  <c:v>Monaco</c:v>
                </c:pt>
                <c:pt idx="35">
                  <c:v>Estonia</c:v>
                </c:pt>
                <c:pt idx="36">
                  <c:v>Norvegia</c:v>
                </c:pt>
                <c:pt idx="37">
                  <c:v>Grecia</c:v>
                </c:pt>
                <c:pt idx="38">
                  <c:v>Lituania</c:v>
                </c:pt>
                <c:pt idx="39">
                  <c:v>Islanda</c:v>
                </c:pt>
                <c:pt idx="40">
                  <c:v>Letonia</c:v>
                </c:pt>
                <c:pt idx="41">
                  <c:v>Slovacia</c:v>
                </c:pt>
                <c:pt idx="42">
                  <c:v>Vatican</c:v>
                </c:pt>
              </c:strCache>
            </c:strRef>
          </c:cat>
          <c:val>
            <c:numRef>
              <c:f>Mortalitate!$E$2:$E$44</c:f>
              <c:numCache>
                <c:formatCode>General</c:formatCode>
                <c:ptCount val="43"/>
                <c:pt idx="0">
                  <c:v>1237</c:v>
                </c:pt>
                <c:pt idx="1">
                  <c:v>880</c:v>
                </c:pt>
                <c:pt idx="2">
                  <c:v>737</c:v>
                </c:pt>
                <c:pt idx="3">
                  <c:v>710</c:v>
                </c:pt>
                <c:pt idx="4">
                  <c:v>633</c:v>
                </c:pt>
                <c:pt idx="5">
                  <c:v>600</c:v>
                </c:pt>
                <c:pt idx="6">
                  <c:v>583</c:v>
                </c:pt>
                <c:pt idx="7">
                  <c:v>504</c:v>
                </c:pt>
                <c:pt idx="8">
                  <c:v>430</c:v>
                </c:pt>
                <c:pt idx="9">
                  <c:v>387</c:v>
                </c:pt>
                <c:pt idx="10">
                  <c:v>384</c:v>
                </c:pt>
                <c:pt idx="11">
                  <c:v>369</c:v>
                </c:pt>
                <c:pt idx="12">
                  <c:v>339</c:v>
                </c:pt>
                <c:pt idx="13">
                  <c:v>289</c:v>
                </c:pt>
                <c:pt idx="14">
                  <c:v>288</c:v>
                </c:pt>
                <c:pt idx="15">
                  <c:v>242</c:v>
                </c:pt>
                <c:pt idx="16">
                  <c:v>212</c:v>
                </c:pt>
                <c:pt idx="17">
                  <c:v>207</c:v>
                </c:pt>
                <c:pt idx="18">
                  <c:v>157</c:v>
                </c:pt>
                <c:pt idx="19">
                  <c:v>149</c:v>
                </c:pt>
                <c:pt idx="20">
                  <c:v>132</c:v>
                </c:pt>
                <c:pt idx="21">
                  <c:v>117</c:v>
                </c:pt>
                <c:pt idx="22">
                  <c:v>116</c:v>
                </c:pt>
                <c:pt idx="23">
                  <c:v>116</c:v>
                </c:pt>
                <c:pt idx="24">
                  <c:v>103</c:v>
                </c:pt>
                <c:pt idx="25">
                  <c:v>102</c:v>
                </c:pt>
                <c:pt idx="26">
                  <c:v>100</c:v>
                </c:pt>
                <c:pt idx="27">
                  <c:v>96</c:v>
                </c:pt>
                <c:pt idx="28">
                  <c:v>95</c:v>
                </c:pt>
                <c:pt idx="29">
                  <c:v>88</c:v>
                </c:pt>
                <c:pt idx="30">
                  <c:v>83</c:v>
                </c:pt>
                <c:pt idx="31">
                  <c:v>82</c:v>
                </c:pt>
                <c:pt idx="32">
                  <c:v>81</c:v>
                </c:pt>
                <c:pt idx="33">
                  <c:v>62</c:v>
                </c:pt>
                <c:pt idx="34">
                  <c:v>51</c:v>
                </c:pt>
                <c:pt idx="35">
                  <c:v>51</c:v>
                </c:pt>
                <c:pt idx="36">
                  <c:v>51</c:v>
                </c:pt>
                <c:pt idx="37">
                  <c:v>44</c:v>
                </c:pt>
                <c:pt idx="38">
                  <c:v>39</c:v>
                </c:pt>
                <c:pt idx="39">
                  <c:v>29</c:v>
                </c:pt>
                <c:pt idx="40">
                  <c:v>22</c:v>
                </c:pt>
                <c:pt idx="4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C-9D44-986D-27A44FCC8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1372063"/>
        <c:axId val="1545885423"/>
      </c:barChart>
      <c:catAx>
        <c:axId val="145137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45885423"/>
        <c:crosses val="autoZero"/>
        <c:auto val="1"/>
        <c:lblAlgn val="ctr"/>
        <c:lblOffset val="100"/>
        <c:noMultiLvlLbl val="0"/>
      </c:catAx>
      <c:valAx>
        <c:axId val="1545885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5137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RF!$A$2:$A$43</c:f>
              <c:strCache>
                <c:ptCount val="42"/>
                <c:pt idx="0">
                  <c:v>Italia</c:v>
                </c:pt>
                <c:pt idx="1">
                  <c:v>Regatul Unit</c:v>
                </c:pt>
                <c:pt idx="2">
                  <c:v>Belgia</c:v>
                </c:pt>
                <c:pt idx="3">
                  <c:v>Suedia</c:v>
                </c:pt>
                <c:pt idx="4">
                  <c:v>San Marino</c:v>
                </c:pt>
                <c:pt idx="5">
                  <c:v>Franţa</c:v>
                </c:pt>
                <c:pt idx="6">
                  <c:v>Irlanda</c:v>
                </c:pt>
                <c:pt idx="7">
                  <c:v>Macedonia de nord</c:v>
                </c:pt>
                <c:pt idx="8">
                  <c:v>Bulgaria</c:v>
                </c:pt>
                <c:pt idx="9">
                  <c:v>Spania</c:v>
                </c:pt>
                <c:pt idx="10">
                  <c:v>Olanda</c:v>
                </c:pt>
                <c:pt idx="11">
                  <c:v>România</c:v>
                </c:pt>
                <c:pt idx="12">
                  <c:v>Elveţia</c:v>
                </c:pt>
                <c:pt idx="13">
                  <c:v>Bosnia si Hertegovina</c:v>
                </c:pt>
                <c:pt idx="14">
                  <c:v>Germania</c:v>
                </c:pt>
                <c:pt idx="15">
                  <c:v>Finlanda</c:v>
                </c:pt>
                <c:pt idx="16">
                  <c:v>Albania</c:v>
                </c:pt>
                <c:pt idx="17">
                  <c:v>Ungaria</c:v>
                </c:pt>
                <c:pt idx="18">
                  <c:v>Portugalia</c:v>
                </c:pt>
                <c:pt idx="19">
                  <c:v>Republica Moldova</c:v>
                </c:pt>
                <c:pt idx="20">
                  <c:v>Polonia</c:v>
                </c:pt>
                <c:pt idx="21">
                  <c:v>Serbia</c:v>
                </c:pt>
                <c:pt idx="22">
                  <c:v>Danemarca</c:v>
                </c:pt>
                <c:pt idx="23">
                  <c:v>Grecia</c:v>
                </c:pt>
                <c:pt idx="24">
                  <c:v>Andorra</c:v>
                </c:pt>
                <c:pt idx="25">
                  <c:v>Ucraina</c:v>
                </c:pt>
                <c:pt idx="26">
                  <c:v>Slovenia</c:v>
                </c:pt>
                <c:pt idx="27">
                  <c:v>Norvegia</c:v>
                </c:pt>
                <c:pt idx="28">
                  <c:v>Estonia</c:v>
                </c:pt>
                <c:pt idx="29">
                  <c:v>Rusia</c:v>
                </c:pt>
                <c:pt idx="30">
                  <c:v>Lituania</c:v>
                </c:pt>
                <c:pt idx="31">
                  <c:v>Croaţia</c:v>
                </c:pt>
                <c:pt idx="32">
                  <c:v>Austria</c:v>
                </c:pt>
                <c:pt idx="33">
                  <c:v>Muntenegru</c:v>
                </c:pt>
                <c:pt idx="34">
                  <c:v>Letonia</c:v>
                </c:pt>
                <c:pt idx="35">
                  <c:v>Luxemburg</c:v>
                </c:pt>
                <c:pt idx="36">
                  <c:v>Malta</c:v>
                </c:pt>
                <c:pt idx="37">
                  <c:v>Bielorusia</c:v>
                </c:pt>
                <c:pt idx="38">
                  <c:v>Cehia</c:v>
                </c:pt>
                <c:pt idx="39">
                  <c:v>Monaco</c:v>
                </c:pt>
                <c:pt idx="40">
                  <c:v>Slovacia</c:v>
                </c:pt>
                <c:pt idx="41">
                  <c:v>Islanda</c:v>
                </c:pt>
              </c:strCache>
            </c:strRef>
          </c:cat>
          <c:val>
            <c:numRef>
              <c:f>RF!$F$2:$F$43</c:f>
              <c:numCache>
                <c:formatCode>0</c:formatCode>
                <c:ptCount val="42"/>
                <c:pt idx="0">
                  <c:v>9.9177217094840309</c:v>
                </c:pt>
                <c:pt idx="1">
                  <c:v>6.7753417753417757</c:v>
                </c:pt>
                <c:pt idx="2">
                  <c:v>6.1556546901374487</c:v>
                </c:pt>
                <c:pt idx="3">
                  <c:v>5.8606712102847371</c:v>
                </c:pt>
                <c:pt idx="4">
                  <c:v>5.668016194331984</c:v>
                </c:pt>
                <c:pt idx="5">
                  <c:v>4.3546886071130189</c:v>
                </c:pt>
                <c:pt idx="6">
                  <c:v>4.1441155823274984</c:v>
                </c:pt>
                <c:pt idx="7">
                  <c:v>3.7748313122257349</c:v>
                </c:pt>
                <c:pt idx="8">
                  <c:v>3.6616111088879104</c:v>
                </c:pt>
                <c:pt idx="9">
                  <c:v>3.5882988001180101</c:v>
                </c:pt>
                <c:pt idx="10">
                  <c:v>3.5107689701179612</c:v>
                </c:pt>
                <c:pt idx="11">
                  <c:v>3.4494363116271245</c:v>
                </c:pt>
                <c:pt idx="12">
                  <c:v>3.1906012355610871</c:v>
                </c:pt>
                <c:pt idx="13">
                  <c:v>3.0378853495011708</c:v>
                </c:pt>
                <c:pt idx="14">
                  <c:v>2.9028960411531712</c:v>
                </c:pt>
                <c:pt idx="15">
                  <c:v>2.7682214577166171</c:v>
                </c:pt>
                <c:pt idx="16">
                  <c:v>2.7234636871508378</c:v>
                </c:pt>
                <c:pt idx="17">
                  <c:v>2.4986202398274044</c:v>
                </c:pt>
                <c:pt idx="18">
                  <c:v>2.3675676888724317</c:v>
                </c:pt>
                <c:pt idx="19" formatCode="0.0">
                  <c:v>2.3627024891347292</c:v>
                </c:pt>
                <c:pt idx="20">
                  <c:v>2.2923165629296709</c:v>
                </c:pt>
                <c:pt idx="21">
                  <c:v>2.1910529623493118</c:v>
                </c:pt>
                <c:pt idx="22">
                  <c:v>2.0361922600525664</c:v>
                </c:pt>
                <c:pt idx="23">
                  <c:v>2.0034692107545533</c:v>
                </c:pt>
                <c:pt idx="24">
                  <c:v>1.9031719532554257</c:v>
                </c:pt>
                <c:pt idx="25">
                  <c:v>1.8929216850772579</c:v>
                </c:pt>
                <c:pt idx="26">
                  <c:v>1.8741198136713249</c:v>
                </c:pt>
                <c:pt idx="27">
                  <c:v>1.7609663064208518</c:v>
                </c:pt>
                <c:pt idx="28">
                  <c:v>1.7400204708290685</c:v>
                </c:pt>
                <c:pt idx="29">
                  <c:v>1.7317434009612585</c:v>
                </c:pt>
                <c:pt idx="30">
                  <c:v>1.6650958215519949</c:v>
                </c:pt>
                <c:pt idx="31">
                  <c:v>1.5719525556137759</c:v>
                </c:pt>
                <c:pt idx="32">
                  <c:v>1.5019362941771621</c:v>
                </c:pt>
                <c:pt idx="33">
                  <c:v>1.4928511354079057</c:v>
                </c:pt>
                <c:pt idx="34">
                  <c:v>1.443661971830986</c:v>
                </c:pt>
                <c:pt idx="35">
                  <c:v>1.3516260162601625</c:v>
                </c:pt>
                <c:pt idx="36">
                  <c:v>1.1176022352044706</c:v>
                </c:pt>
                <c:pt idx="37">
                  <c:v>1.0718849084283755</c:v>
                </c:pt>
                <c:pt idx="38">
                  <c:v>0.87530320439167619</c:v>
                </c:pt>
                <c:pt idx="39">
                  <c:v>0.82987551867219922</c:v>
                </c:pt>
                <c:pt idx="40">
                  <c:v>0.29206166810303552</c:v>
                </c:pt>
                <c:pt idx="41">
                  <c:v>0.27262813522355506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3-D644-99BB-C610DEB79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3456047"/>
        <c:axId val="1463272831"/>
      </c:barChart>
      <c:catAx>
        <c:axId val="146345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63272831"/>
        <c:crosses val="autoZero"/>
        <c:auto val="1"/>
        <c:lblAlgn val="ctr"/>
        <c:lblOffset val="100"/>
        <c:noMultiLvlLbl val="0"/>
      </c:catAx>
      <c:valAx>
        <c:axId val="1463272831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6345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0794701986755"/>
          <c:y val="9.0231481481481468E-2"/>
          <c:w val="0.77037527593818989"/>
          <c:h val="0.59409339457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1-7E45-9AAF-6E4BEAA6B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Saptamini!$A$2:$A$32</c:f>
              <c:strCache>
                <c:ptCount val="31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</c:strCache>
            </c:strRef>
          </c:cat>
          <c:val>
            <c:numRef>
              <c:f>Saptamini!$B$2:$B$32</c:f>
              <c:numCache>
                <c:formatCode>General</c:formatCode>
                <c:ptCount val="31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A1-7E45-9AAF-6E4BEAA6B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A1-7E45-9AAF-6E4BEAA6BCCF}"/>
                </c:ext>
              </c:extLst>
            </c:dLbl>
            <c:dLbl>
              <c:idx val="30"/>
              <c:layout>
                <c:manualLayout>
                  <c:x val="-2.0993684381333231E-2"/>
                  <c:y val="-5.6930006190364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1-7E45-9AAF-6E4BEAA6B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Saptamini!$A$2:$A$32</c:f>
              <c:strCache>
                <c:ptCount val="31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</c:strCache>
            </c:strRef>
          </c:cat>
          <c:val>
            <c:numRef>
              <c:f>Saptamini!$D$2:$D$32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1-7E45-9AAF-6E4BEAA6B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rgbClr val="FF0000"/>
                </a:solidFill>
              </a:ln>
              <a:effectLst/>
            </c:spPr>
          </c:marker>
          <c:dLbls>
            <c:dLbl>
              <c:idx val="29"/>
              <c:layout>
                <c:manualLayout>
                  <c:x val="-1.929149375581973E-2"/>
                  <c:y val="5.42191068798428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M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654775725886007E-2"/>
                      <c:h val="4.51373620509317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2A1-7E45-9AAF-6E4BEAA6BCCF}"/>
                </c:ext>
              </c:extLst>
            </c:dLbl>
            <c:dLbl>
              <c:idx val="30"/>
              <c:layout>
                <c:manualLayout>
                  <c:x val="-1.1915334378594704E-2"/>
                  <c:y val="6.235191154182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A1-7E45-9AAF-6E4BEAA6B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Saptamini!$A$2:$A$32</c:f>
              <c:strCache>
                <c:ptCount val="31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</c:strCache>
            </c:strRef>
          </c:cat>
          <c:val>
            <c:numRef>
              <c:f>Saptamini!$C$2:$C$32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1-7E45-9AAF-6E4BEAA6B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5856"/>
        <c:axId val="14810393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7456"/>
        <c:crosses val="autoZero"/>
        <c:crossBetween val="between"/>
      </c:valAx>
      <c:valAx>
        <c:axId val="148103936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Decese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105856"/>
        <c:crosses val="max"/>
        <c:crossBetween val="between"/>
      </c:valAx>
      <c:catAx>
        <c:axId val="1481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2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Num</a:t>
            </a:r>
            <a:r>
              <a:rPr lang="ro-RO"/>
              <a:t>ă</a:t>
            </a:r>
            <a:r>
              <a:rPr lang="en-US"/>
              <a:t>rul de </a:t>
            </a:r>
            <a:r>
              <a:rPr lang="x-none"/>
              <a:t>persoane investigate </a:t>
            </a:r>
            <a:r>
              <a:rPr lang="ro-RO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2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M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Probe investigate primare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Saptaminal!$A$2:$A$32</c:f>
              <c:strCache>
                <c:ptCount val="31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05/10-10/10</c:v>
                </c:pt>
              </c:strCache>
            </c:strRef>
          </c:cat>
          <c:val>
            <c:numRef>
              <c:f>Saptaminal!$B$2:$B$32</c:f>
              <c:numCache>
                <c:formatCode>General</c:formatCode>
                <c:ptCount val="31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4-4B49-BB93-0619C24C2F86}"/>
            </c:ext>
          </c:extLst>
        </c:ser>
        <c:ser>
          <c:idx val="1"/>
          <c:order val="1"/>
          <c:tx>
            <c:strRef>
              <c:f>Saptaminal!$N$1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Saptaminal!$A$2:$A$32</c:f>
              <c:strCache>
                <c:ptCount val="31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05/10-10/10</c:v>
                </c:pt>
              </c:strCache>
            </c:strRef>
          </c:cat>
          <c:val>
            <c:numRef>
              <c:f>Saptaminal!$N$2:$N$32</c:f>
              <c:numCache>
                <c:formatCode>General</c:formatCode>
                <c:ptCount val="31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4-4B49-BB93-0619C24C2F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323233232"/>
        <c:axId val="323233792"/>
      </c:barChart>
      <c:lineChart>
        <c:grouping val="standard"/>
        <c:varyColors val="0"/>
        <c:ser>
          <c:idx val="3"/>
          <c:order val="3"/>
          <c:tx>
            <c:strRef>
              <c:f>Saptaminal!$AA$1</c:f>
              <c:strCache>
                <c:ptCount val="1"/>
                <c:pt idx="0">
                  <c:v>Total probe investigate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Saptaminal!$AA$2:$AA$32</c:f>
              <c:numCache>
                <c:formatCode>General</c:formatCode>
                <c:ptCount val="31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84-4B49-BB93-0619C24C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233232"/>
        <c:axId val="323233792"/>
      </c:lineChart>
      <c:lineChart>
        <c:grouping val="standard"/>
        <c:varyColors val="0"/>
        <c:ser>
          <c:idx val="2"/>
          <c:order val="2"/>
          <c:tx>
            <c:strRef>
              <c:f>Saptaminal!$Z$1</c:f>
              <c:strCache>
                <c:ptCount val="1"/>
                <c:pt idx="0">
                  <c:v>% pozitive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M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Saptaminal!$Z$2:$Z$32</c:f>
              <c:numCache>
                <c:formatCode>0%</c:formatCode>
                <c:ptCount val="31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84-4B49-BB93-0619C24C2F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3234912"/>
        <c:axId val="323234352"/>
      </c:lineChart>
      <c:catAx>
        <c:axId val="32323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8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3792"/>
        <c:crosses val="autoZero"/>
        <c:auto val="0"/>
        <c:lblAlgn val="ctr"/>
        <c:lblOffset val="100"/>
        <c:tickLblSkip val="1"/>
        <c:noMultiLvlLbl val="1"/>
      </c:catAx>
      <c:valAx>
        <c:axId val="323233792"/>
        <c:scaling>
          <c:orientation val="minMax"/>
          <c:max val="19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3232"/>
        <c:crossesAt val="43898"/>
        <c:crossBetween val="between"/>
      </c:valAx>
      <c:valAx>
        <c:axId val="323234352"/>
        <c:scaling>
          <c:orientation val="minMax"/>
          <c:max val="0.4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MD"/>
          </a:p>
        </c:txPr>
        <c:crossAx val="323234912"/>
        <c:crosses val="max"/>
        <c:crossBetween val="between"/>
      </c:valAx>
      <c:catAx>
        <c:axId val="32323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323234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MD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M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Cazuri 14 z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Sheet1!$A$2:$A$39</c:f>
              <c:strCache>
                <c:ptCount val="38"/>
                <c:pt idx="0">
                  <c:v>Chișinău</c:v>
                </c:pt>
                <c:pt idx="1">
                  <c:v>Transnistria</c:v>
                </c:pt>
                <c:pt idx="2">
                  <c:v>Bălți</c:v>
                </c:pt>
                <c:pt idx="3">
                  <c:v>Ialoveni</c:v>
                </c:pt>
                <c:pt idx="4">
                  <c:v>Edineț</c:v>
                </c:pt>
                <c:pt idx="5">
                  <c:v>Anenii Noi</c:v>
                </c:pt>
                <c:pt idx="6">
                  <c:v>Cahul</c:v>
                </c:pt>
                <c:pt idx="7">
                  <c:v>Cimișlia</c:v>
                </c:pt>
                <c:pt idx="8">
                  <c:v>Florești</c:v>
                </c:pt>
                <c:pt idx="9">
                  <c:v>Strășeni</c:v>
                </c:pt>
                <c:pt idx="10">
                  <c:v>Drochia</c:v>
                </c:pt>
                <c:pt idx="11">
                  <c:v>Ungheni</c:v>
                </c:pt>
                <c:pt idx="12">
                  <c:v>Călărași</c:v>
                </c:pt>
                <c:pt idx="13">
                  <c:v>Orhei</c:v>
                </c:pt>
                <c:pt idx="14">
                  <c:v>Ștefan Vodă</c:v>
                </c:pt>
                <c:pt idx="15">
                  <c:v>Nisporeni</c:v>
                </c:pt>
                <c:pt idx="16">
                  <c:v>Șoldănești</c:v>
                </c:pt>
                <c:pt idx="17">
                  <c:v>Telenești</c:v>
                </c:pt>
                <c:pt idx="18">
                  <c:v>Briceni</c:v>
                </c:pt>
                <c:pt idx="19">
                  <c:v>Căușeni</c:v>
                </c:pt>
                <c:pt idx="20">
                  <c:v>Comrat</c:v>
                </c:pt>
                <c:pt idx="21">
                  <c:v>Fălești</c:v>
                </c:pt>
                <c:pt idx="22">
                  <c:v>Sîngerei</c:v>
                </c:pt>
                <c:pt idx="23">
                  <c:v>Hîncești</c:v>
                </c:pt>
                <c:pt idx="24">
                  <c:v>Taraclia</c:v>
                </c:pt>
                <c:pt idx="25">
                  <c:v>Rîșcani</c:v>
                </c:pt>
                <c:pt idx="26">
                  <c:v>Vulcănești</c:v>
                </c:pt>
                <c:pt idx="27">
                  <c:v>Glodeni</c:v>
                </c:pt>
                <c:pt idx="28">
                  <c:v>Soroca</c:v>
                </c:pt>
                <c:pt idx="29">
                  <c:v>Criuleni</c:v>
                </c:pt>
                <c:pt idx="30">
                  <c:v>Ocnița</c:v>
                </c:pt>
                <c:pt idx="31">
                  <c:v>Basarabeasca</c:v>
                </c:pt>
                <c:pt idx="32">
                  <c:v>Ceadîr-Lunga</c:v>
                </c:pt>
                <c:pt idx="33">
                  <c:v>Dondușeni</c:v>
                </c:pt>
                <c:pt idx="34">
                  <c:v>Cantemir</c:v>
                </c:pt>
                <c:pt idx="35">
                  <c:v>Rezina</c:v>
                </c:pt>
                <c:pt idx="36">
                  <c:v>Dubăsari</c:v>
                </c:pt>
                <c:pt idx="37">
                  <c:v>Leova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5250</c:v>
                </c:pt>
                <c:pt idx="1">
                  <c:v>1206</c:v>
                </c:pt>
                <c:pt idx="2">
                  <c:v>378</c:v>
                </c:pt>
                <c:pt idx="3">
                  <c:v>338</c:v>
                </c:pt>
                <c:pt idx="4">
                  <c:v>317</c:v>
                </c:pt>
                <c:pt idx="5">
                  <c:v>248</c:v>
                </c:pt>
                <c:pt idx="6">
                  <c:v>228</c:v>
                </c:pt>
                <c:pt idx="7">
                  <c:v>194</c:v>
                </c:pt>
                <c:pt idx="8">
                  <c:v>173</c:v>
                </c:pt>
                <c:pt idx="9">
                  <c:v>172</c:v>
                </c:pt>
                <c:pt idx="10">
                  <c:v>161</c:v>
                </c:pt>
                <c:pt idx="11">
                  <c:v>157</c:v>
                </c:pt>
                <c:pt idx="12">
                  <c:v>151</c:v>
                </c:pt>
                <c:pt idx="13">
                  <c:v>146</c:v>
                </c:pt>
                <c:pt idx="14">
                  <c:v>139</c:v>
                </c:pt>
                <c:pt idx="15">
                  <c:v>134</c:v>
                </c:pt>
                <c:pt idx="16">
                  <c:v>134</c:v>
                </c:pt>
                <c:pt idx="17">
                  <c:v>118</c:v>
                </c:pt>
                <c:pt idx="18">
                  <c:v>117</c:v>
                </c:pt>
                <c:pt idx="19">
                  <c:v>117</c:v>
                </c:pt>
                <c:pt idx="20">
                  <c:v>116</c:v>
                </c:pt>
                <c:pt idx="21">
                  <c:v>110</c:v>
                </c:pt>
                <c:pt idx="22">
                  <c:v>110</c:v>
                </c:pt>
                <c:pt idx="23">
                  <c:v>102</c:v>
                </c:pt>
                <c:pt idx="24">
                  <c:v>97</c:v>
                </c:pt>
                <c:pt idx="25">
                  <c:v>81</c:v>
                </c:pt>
                <c:pt idx="26">
                  <c:v>81</c:v>
                </c:pt>
                <c:pt idx="27">
                  <c:v>80</c:v>
                </c:pt>
                <c:pt idx="28">
                  <c:v>77</c:v>
                </c:pt>
                <c:pt idx="29">
                  <c:v>75</c:v>
                </c:pt>
                <c:pt idx="30">
                  <c:v>72</c:v>
                </c:pt>
                <c:pt idx="31">
                  <c:v>67</c:v>
                </c:pt>
                <c:pt idx="32">
                  <c:v>64</c:v>
                </c:pt>
                <c:pt idx="33">
                  <c:v>60</c:v>
                </c:pt>
                <c:pt idx="34">
                  <c:v>51</c:v>
                </c:pt>
                <c:pt idx="35">
                  <c:v>49</c:v>
                </c:pt>
                <c:pt idx="36">
                  <c:v>48</c:v>
                </c:pt>
                <c:pt idx="3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4-0940-A7A0-EFBA718A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949008"/>
        <c:axId val="524950640"/>
      </c:barChart>
      <c:catAx>
        <c:axId val="52494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524950640"/>
        <c:crosses val="autoZero"/>
        <c:auto val="1"/>
        <c:lblAlgn val="ctr"/>
        <c:lblOffset val="100"/>
        <c:noMultiLvlLbl val="0"/>
      </c:catAx>
      <c:valAx>
        <c:axId val="5249506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52494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Sheet1!$A$2:$A$39</c:f>
              <c:strCache>
                <c:ptCount val="38"/>
                <c:pt idx="0">
                  <c:v>Chișinău</c:v>
                </c:pt>
                <c:pt idx="1">
                  <c:v>Edineț</c:v>
                </c:pt>
                <c:pt idx="2">
                  <c:v>Vulcănești</c:v>
                </c:pt>
                <c:pt idx="3">
                  <c:v>Cimișlia</c:v>
                </c:pt>
                <c:pt idx="4">
                  <c:v>Bălți</c:v>
                </c:pt>
                <c:pt idx="5">
                  <c:v>Șoldănești</c:v>
                </c:pt>
                <c:pt idx="6">
                  <c:v>Ialoveni</c:v>
                </c:pt>
                <c:pt idx="7">
                  <c:v>Anenii Noi</c:v>
                </c:pt>
                <c:pt idx="8">
                  <c:v>Basarabeasca</c:v>
                </c:pt>
                <c:pt idx="9">
                  <c:v>Taraclia</c:v>
                </c:pt>
                <c:pt idx="10">
                  <c:v>Transnistria</c:v>
                </c:pt>
                <c:pt idx="11">
                  <c:v>Nisporeni</c:v>
                </c:pt>
                <c:pt idx="12">
                  <c:v>Călărași</c:v>
                </c:pt>
                <c:pt idx="13">
                  <c:v>Florești</c:v>
                </c:pt>
                <c:pt idx="14">
                  <c:v>Ștefan Vodă</c:v>
                </c:pt>
                <c:pt idx="15">
                  <c:v>Cahul</c:v>
                </c:pt>
                <c:pt idx="16">
                  <c:v>Drochia</c:v>
                </c:pt>
                <c:pt idx="17">
                  <c:v>Strășeni</c:v>
                </c:pt>
                <c:pt idx="18">
                  <c:v>Telenești</c:v>
                </c:pt>
                <c:pt idx="19">
                  <c:v>Comrat</c:v>
                </c:pt>
                <c:pt idx="20">
                  <c:v>Briceni</c:v>
                </c:pt>
                <c:pt idx="21">
                  <c:v>Dubăsari</c:v>
                </c:pt>
                <c:pt idx="22">
                  <c:v>Dondușeni</c:v>
                </c:pt>
                <c:pt idx="23">
                  <c:v>Glodeni</c:v>
                </c:pt>
                <c:pt idx="24">
                  <c:v>Ungheni</c:v>
                </c:pt>
                <c:pt idx="25">
                  <c:v>Ocnița</c:v>
                </c:pt>
                <c:pt idx="26">
                  <c:v>Orhei</c:v>
                </c:pt>
                <c:pt idx="27">
                  <c:v>Căușeni</c:v>
                </c:pt>
                <c:pt idx="28">
                  <c:v>Fălești</c:v>
                </c:pt>
                <c:pt idx="29">
                  <c:v>Sîngerei</c:v>
                </c:pt>
                <c:pt idx="30">
                  <c:v>Rîșcani</c:v>
                </c:pt>
                <c:pt idx="31">
                  <c:v>Ceadîr-Lunga</c:v>
                </c:pt>
                <c:pt idx="32">
                  <c:v>Rezina</c:v>
                </c:pt>
                <c:pt idx="33">
                  <c:v>Criuleni</c:v>
                </c:pt>
                <c:pt idx="34">
                  <c:v>Soroca</c:v>
                </c:pt>
                <c:pt idx="35">
                  <c:v>Hîncești</c:v>
                </c:pt>
                <c:pt idx="36">
                  <c:v>Cantemir</c:v>
                </c:pt>
                <c:pt idx="37">
                  <c:v>Leova</c:v>
                </c:pt>
              </c:strCache>
            </c:strRef>
          </c:cat>
          <c:val>
            <c:numRef>
              <c:f>Sheet1!$B$2:$B$39</c:f>
              <c:numCache>
                <c:formatCode>0</c:formatCode>
                <c:ptCount val="38"/>
                <c:pt idx="0">
                  <c:v>792</c:v>
                </c:pt>
                <c:pt idx="1">
                  <c:v>441</c:v>
                </c:pt>
                <c:pt idx="2">
                  <c:v>403</c:v>
                </c:pt>
                <c:pt idx="3">
                  <c:v>394</c:v>
                </c:pt>
                <c:pt idx="4">
                  <c:v>369</c:v>
                </c:pt>
                <c:pt idx="5">
                  <c:v>365</c:v>
                </c:pt>
                <c:pt idx="6">
                  <c:v>363</c:v>
                </c:pt>
                <c:pt idx="7">
                  <c:v>314</c:v>
                </c:pt>
                <c:pt idx="8">
                  <c:v>291</c:v>
                </c:pt>
                <c:pt idx="9">
                  <c:v>260</c:v>
                </c:pt>
                <c:pt idx="10">
                  <c:v>254</c:v>
                </c:pt>
                <c:pt idx="11">
                  <c:v>252</c:v>
                </c:pt>
                <c:pt idx="12">
                  <c:v>234</c:v>
                </c:pt>
                <c:pt idx="13">
                  <c:v>226</c:v>
                </c:pt>
                <c:pt idx="14">
                  <c:v>224</c:v>
                </c:pt>
                <c:pt idx="15">
                  <c:v>216</c:v>
                </c:pt>
                <c:pt idx="16">
                  <c:v>216</c:v>
                </c:pt>
                <c:pt idx="17">
                  <c:v>208</c:v>
                </c:pt>
                <c:pt idx="18">
                  <c:v>193</c:v>
                </c:pt>
                <c:pt idx="19">
                  <c:v>178</c:v>
                </c:pt>
                <c:pt idx="20">
                  <c:v>167</c:v>
                </c:pt>
                <c:pt idx="21">
                  <c:v>164</c:v>
                </c:pt>
                <c:pt idx="22">
                  <c:v>158</c:v>
                </c:pt>
                <c:pt idx="23">
                  <c:v>156</c:v>
                </c:pt>
                <c:pt idx="24">
                  <c:v>155</c:v>
                </c:pt>
                <c:pt idx="25">
                  <c:v>152</c:v>
                </c:pt>
                <c:pt idx="26">
                  <c:v>144</c:v>
                </c:pt>
                <c:pt idx="27">
                  <c:v>144</c:v>
                </c:pt>
                <c:pt idx="28">
                  <c:v>141</c:v>
                </c:pt>
                <c:pt idx="29">
                  <c:v>138</c:v>
                </c:pt>
                <c:pt idx="30">
                  <c:v>137</c:v>
                </c:pt>
                <c:pt idx="31">
                  <c:v>130</c:v>
                </c:pt>
                <c:pt idx="32">
                  <c:v>115</c:v>
                </c:pt>
                <c:pt idx="33">
                  <c:v>106</c:v>
                </c:pt>
                <c:pt idx="34">
                  <c:v>99</c:v>
                </c:pt>
                <c:pt idx="35">
                  <c:v>98</c:v>
                </c:pt>
                <c:pt idx="36">
                  <c:v>98</c:v>
                </c:pt>
                <c:pt idx="37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6-9842-8514-F1172FB71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930144"/>
        <c:axId val="480097776"/>
      </c:barChart>
      <c:catAx>
        <c:axId val="41293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480097776"/>
        <c:crosses val="autoZero"/>
        <c:auto val="1"/>
        <c:lblAlgn val="ctr"/>
        <c:lblOffset val="100"/>
        <c:noMultiLvlLbl val="0"/>
      </c:catAx>
      <c:valAx>
        <c:axId val="48009777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41293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545717272125E-2"/>
          <c:y val="2.434837124435314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1.2011632317612845E-2</c:v>
                </c:pt>
                <c:pt idx="1">
                  <c:v>2.1478695157415604E-2</c:v>
                </c:pt>
                <c:pt idx="2">
                  <c:v>6.0911619673789351E-2</c:v>
                </c:pt>
                <c:pt idx="3">
                  <c:v>9.503413832342901E-2</c:v>
                </c:pt>
                <c:pt idx="4">
                  <c:v>0.10341067138702743</c:v>
                </c:pt>
                <c:pt idx="5">
                  <c:v>0.13170122645087876</c:v>
                </c:pt>
                <c:pt idx="6">
                  <c:v>0.11569098495385004</c:v>
                </c:pt>
                <c:pt idx="7">
                  <c:v>4.714565684663042E-2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1.4208496649386775E-2</c:v>
                </c:pt>
                <c:pt idx="1">
                  <c:v>2.1589328612972563E-2</c:v>
                </c:pt>
                <c:pt idx="2">
                  <c:v>4.6371222657731699E-2</c:v>
                </c:pt>
                <c:pt idx="3">
                  <c:v>7.5372992793020607E-2</c:v>
                </c:pt>
                <c:pt idx="4">
                  <c:v>6.5653053483373372E-2</c:v>
                </c:pt>
                <c:pt idx="5">
                  <c:v>7.4930458970792771E-2</c:v>
                </c:pt>
                <c:pt idx="6">
                  <c:v>7.9150335061322546E-2</c:v>
                </c:pt>
                <c:pt idx="7">
                  <c:v>3.5339486660766216E-2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MD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Austria</c:v>
                </c:pt>
                <c:pt idx="1">
                  <c:v>Belgia</c:v>
                </c:pt>
                <c:pt idx="2">
                  <c:v>Bulgaria</c:v>
                </c:pt>
                <c:pt idx="3">
                  <c:v>Cehia</c:v>
                </c:pt>
                <c:pt idx="4">
                  <c:v>Marea Britanie</c:v>
                </c:pt>
                <c:pt idx="5">
                  <c:v>Ungaria</c:v>
                </c:pt>
                <c:pt idx="6">
                  <c:v>Grecia</c:v>
                </c:pt>
                <c:pt idx="7">
                  <c:v>Olanda</c:v>
                </c:pt>
                <c:pt idx="8">
                  <c:v>Ucraina</c:v>
                </c:pt>
                <c:pt idx="9">
                  <c:v>Germania</c:v>
                </c:pt>
                <c:pt idx="10">
                  <c:v>Italia</c:v>
                </c:pt>
                <c:pt idx="11">
                  <c:v>România</c:v>
                </c:pt>
                <c:pt idx="12">
                  <c:v>Rusia</c:v>
                </c:pt>
                <c:pt idx="13">
                  <c:v>Turcia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8</c:v>
                </c:pt>
                <c:pt idx="12">
                  <c:v>10</c:v>
                </c:pt>
                <c:pt idx="1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8-8645-9DB6-20F53E45D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5192944"/>
        <c:axId val="479660336"/>
      </c:barChart>
      <c:catAx>
        <c:axId val="52519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479660336"/>
        <c:crosses val="autoZero"/>
        <c:auto val="1"/>
        <c:lblAlgn val="ctr"/>
        <c:lblOffset val="100"/>
        <c:noMultiLvlLbl val="0"/>
      </c:catAx>
      <c:valAx>
        <c:axId val="47966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52519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0.02602</cdr:x>
      <cdr:y>0.50146</cdr:y>
    </cdr:from>
    <cdr:to>
      <cdr:x>1</cdr:x>
      <cdr:y>0.50146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4761896-C289-AA41-AB24-B8D2FA26861E}"/>
            </a:ext>
          </a:extLst>
        </cdr:cNvPr>
        <cdr:cNvCxnSpPr/>
      </cdr:nvCxnSpPr>
      <cdr:spPr>
        <a:xfrm xmlns:a="http://schemas.openxmlformats.org/drawingml/2006/main">
          <a:off x="537480" y="4488873"/>
          <a:ext cx="201168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0.55715</cdr:x>
      <cdr:y>0.41324</cdr:y>
    </cdr:from>
    <cdr:to>
      <cdr:x>0.98712</cdr:x>
      <cdr:y>0.47628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FD57029-BE8C-C54F-9A64-1163FF9E2378}"/>
            </a:ext>
          </a:extLst>
        </cdr:cNvPr>
        <cdr:cNvSpPr txBox="1"/>
      </cdr:nvSpPr>
      <cdr:spPr>
        <a:xfrm xmlns:a="http://schemas.openxmlformats.org/drawingml/2006/main">
          <a:off x="11507432" y="3699164"/>
          <a:ext cx="8880764" cy="564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Incidența RM – 324 cazuri la 100 mii populație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58969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Mortalitatea</a:t>
            </a:r>
            <a:r>
              <a:rPr lang="en-GB" dirty="0"/>
              <a:t>  </a:t>
            </a:r>
            <a:r>
              <a:rPr lang="en-GB" dirty="0" err="1"/>
              <a:t>reprezintă</a:t>
            </a:r>
            <a:r>
              <a:rPr lang="en-GB" dirty="0"/>
              <a:t>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, RM </a:t>
            </a:r>
            <a:r>
              <a:rPr lang="en-GB" dirty="0" err="1"/>
              <a:t>înregistrând</a:t>
            </a:r>
            <a:r>
              <a:rPr lang="en-GB" dirty="0"/>
              <a:t> 430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cazuri</a:t>
            </a:r>
            <a:r>
              <a:rPr lang="en-GB" dirty="0"/>
              <a:t>,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0637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rata </a:t>
            </a:r>
            <a:r>
              <a:rPr lang="en-GB" dirty="0" err="1"/>
              <a:t>fatalității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rata de </a:t>
            </a:r>
            <a:r>
              <a:rPr lang="en-GB" dirty="0" err="1"/>
              <a:t>deces</a:t>
            </a:r>
            <a:r>
              <a:rPr lang="en-GB" dirty="0"/>
              <a:t> </a:t>
            </a:r>
            <a:r>
              <a:rPr lang="en-GB" dirty="0" err="1"/>
              <a:t>printre</a:t>
            </a:r>
            <a:r>
              <a:rPr lang="en-GB" dirty="0"/>
              <a:t> </a:t>
            </a:r>
            <a:r>
              <a:rPr lang="en-GB" dirty="0" err="1"/>
              <a:t>cazurile</a:t>
            </a:r>
            <a:r>
              <a:rPr lang="en-GB" dirty="0"/>
              <a:t> </a:t>
            </a:r>
            <a:r>
              <a:rPr lang="en-GB" dirty="0" err="1"/>
              <a:t>confirmate</a:t>
            </a:r>
            <a:r>
              <a:rPr lang="en-GB" dirty="0"/>
              <a:t> de COVID-19, RM </a:t>
            </a:r>
            <a:r>
              <a:rPr lang="en-GB" dirty="0" err="1"/>
              <a:t>fiind</a:t>
            </a:r>
            <a:r>
              <a:rPr lang="en-GB" dirty="0"/>
              <a:t> o </a:t>
            </a:r>
            <a:r>
              <a:rPr lang="en-GB" dirty="0" err="1"/>
              <a:t>țară</a:t>
            </a:r>
            <a:r>
              <a:rPr lang="en-GB" dirty="0"/>
              <a:t> cu una din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mici</a:t>
            </a:r>
            <a:r>
              <a:rPr lang="en-GB" dirty="0"/>
              <a:t> rate de 2.4%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însemna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2.4 </a:t>
            </a:r>
            <a:r>
              <a:rPr lang="en-GB" dirty="0" err="1"/>
              <a:t>persoane</a:t>
            </a:r>
            <a:r>
              <a:rPr lang="en-GB" dirty="0"/>
              <a:t> </a:t>
            </a:r>
            <a:r>
              <a:rPr lang="en-GB" dirty="0" err="1"/>
              <a:t>decedează</a:t>
            </a:r>
            <a:r>
              <a:rPr lang="en-GB" dirty="0"/>
              <a:t> din 100 </a:t>
            </a:r>
            <a:r>
              <a:rPr lang="en-GB" dirty="0" err="1"/>
              <a:t>infectate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</a:t>
            </a:r>
            <a:r>
              <a:rPr lang="en-GB" dirty="0" err="1"/>
              <a:t>extrem</a:t>
            </a:r>
            <a:r>
              <a:rPr lang="en-GB" dirty="0"/>
              <a:t> de important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demonstrarea</a:t>
            </a:r>
            <a:r>
              <a:rPr lang="en-GB" dirty="0"/>
              <a:t> </a:t>
            </a:r>
            <a:r>
              <a:rPr lang="en-GB" dirty="0" err="1"/>
              <a:t>gestiunii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de </a:t>
            </a:r>
            <a:r>
              <a:rPr lang="en-GB" dirty="0" err="1"/>
              <a:t>infectare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tratării</a:t>
            </a:r>
            <a:r>
              <a:rPr lang="en-GB" dirty="0"/>
              <a:t> </a:t>
            </a:r>
            <a:r>
              <a:rPr lang="en-GB" dirty="0" err="1"/>
              <a:t>acestora</a:t>
            </a:r>
            <a:r>
              <a:rPr lang="en-GB" dirty="0"/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01803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54169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69534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36953" y="640080"/>
            <a:ext cx="434414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4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81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4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45389" y="4859078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dirty="0"/>
              <a:t>Raport săptămânal</a:t>
            </a:r>
            <a:br>
              <a:rPr lang="ro-RO" dirty="0"/>
            </a:br>
            <a:r>
              <a:rPr lang="ro-RO" dirty="0"/>
              <a:t>COVID-19</a:t>
            </a:r>
            <a:endParaRPr dirty="0"/>
          </a:p>
        </p:txBody>
      </p:sp>
      <p:sp>
        <p:nvSpPr>
          <p:cNvPr id="202" name="privind controlul infecției prin Coronavirusul de tip nou"/>
          <p:cNvSpPr txBox="1"/>
          <p:nvPr/>
        </p:nvSpPr>
        <p:spPr>
          <a:xfrm>
            <a:off x="4560187" y="8268936"/>
            <a:ext cx="15263624" cy="191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Situa</a:t>
            </a:r>
            <a:r>
              <a:rPr lang="ro-RO" dirty="0"/>
              <a:t>ția epidemiologică privind infecția </a:t>
            </a:r>
            <a:r>
              <a:rPr lang="ro-RO" dirty="0" err="1"/>
              <a:t>COVID-19</a:t>
            </a:r>
            <a:endParaRPr lang="ro-RO" dirty="0"/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RO" dirty="0"/>
              <a:t>14.10.2020</a:t>
            </a:r>
            <a:endParaRPr dirty="0"/>
          </a:p>
        </p:txBody>
      </p:sp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2196" y="1449220"/>
            <a:ext cx="6739607" cy="1679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4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B729-0353-F04D-990F-BF044159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02" y="1410804"/>
            <a:ext cx="18305395" cy="2499691"/>
          </a:xfrm>
        </p:spPr>
        <p:txBody>
          <a:bodyPr/>
          <a:lstStyle/>
          <a:p>
            <a:r>
              <a:rPr lang="en-MD" dirty="0"/>
              <a:t>Distribuția incidentei după teritorii administrative din ultimele 14 zile (30.09-13.10.2020) COVID-19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2FA151-A2FC-F54E-AE73-E6F498175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143604"/>
              </p:ext>
            </p:extLst>
          </p:nvPr>
        </p:nvGraphicFramePr>
        <p:xfrm>
          <a:off x="1997902" y="3325091"/>
          <a:ext cx="20654280" cy="895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6844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E309-9B03-614A-A643-7EAAA2DC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8" y="242404"/>
            <a:ext cx="18305395" cy="2499691"/>
          </a:xfrm>
        </p:spPr>
        <p:txBody>
          <a:bodyPr>
            <a:normAutofit/>
          </a:bodyPr>
          <a:lstStyle/>
          <a:p>
            <a:r>
              <a:rPr lang="en-MD" sz="5400" dirty="0"/>
              <a:t>Incidența comparativă pentru ultimele 2 săptămâini COVID-19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0BB412-A3AA-BB47-B482-C71B3F760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75693"/>
              </p:ext>
            </p:extLst>
          </p:nvPr>
        </p:nvGraphicFramePr>
        <p:xfrm>
          <a:off x="6184900" y="1162049"/>
          <a:ext cx="13068300" cy="119812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87421">
                  <a:extLst>
                    <a:ext uri="{9D8B030D-6E8A-4147-A177-3AD203B41FA5}">
                      <a16:colId xmlns:a16="http://schemas.microsoft.com/office/drawing/2014/main" val="2758295929"/>
                    </a:ext>
                  </a:extLst>
                </a:gridCol>
                <a:gridCol w="3402826">
                  <a:extLst>
                    <a:ext uri="{9D8B030D-6E8A-4147-A177-3AD203B41FA5}">
                      <a16:colId xmlns:a16="http://schemas.microsoft.com/office/drawing/2014/main" val="976960723"/>
                    </a:ext>
                  </a:extLst>
                </a:gridCol>
                <a:gridCol w="3571760">
                  <a:extLst>
                    <a:ext uri="{9D8B030D-6E8A-4147-A177-3AD203B41FA5}">
                      <a16:colId xmlns:a16="http://schemas.microsoft.com/office/drawing/2014/main" val="885849471"/>
                    </a:ext>
                  </a:extLst>
                </a:gridCol>
                <a:gridCol w="3306293">
                  <a:extLst>
                    <a:ext uri="{9D8B030D-6E8A-4147-A177-3AD203B41FA5}">
                      <a16:colId xmlns:a16="http://schemas.microsoft.com/office/drawing/2014/main" val="146006329"/>
                    </a:ext>
                  </a:extLst>
                </a:gridCol>
              </a:tblGrid>
              <a:tr h="62281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u="none" strike="noStrike" dirty="0" err="1">
                          <a:effectLst/>
                        </a:rPr>
                        <a:t>Teritorii</a:t>
                      </a:r>
                      <a:r>
                        <a:rPr lang="en-GB" sz="2400" u="none" strike="noStrike" dirty="0">
                          <a:effectLst/>
                        </a:rPr>
                        <a:t> administrative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u="none" strike="noStrike" dirty="0" err="1">
                          <a:effectLst/>
                        </a:rPr>
                        <a:t>Incidenta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ultimele</a:t>
                      </a:r>
                      <a:r>
                        <a:rPr lang="en-GB" sz="2400" u="none" strike="noStrike" dirty="0">
                          <a:effectLst/>
                        </a:rPr>
                        <a:t> 14 </a:t>
                      </a:r>
                      <a:r>
                        <a:rPr lang="en-GB" sz="2400" u="none" strike="noStrike" dirty="0" err="1">
                          <a:effectLst/>
                        </a:rPr>
                        <a:t>zile</a:t>
                      </a:r>
                      <a:r>
                        <a:rPr lang="en-GB" sz="2400" u="none" strike="noStrike" dirty="0">
                          <a:effectLst/>
                        </a:rPr>
                        <a:t> (</a:t>
                      </a:r>
                      <a:r>
                        <a:rPr lang="en-GB" sz="2400" u="none" strike="noStrike" dirty="0" err="1">
                          <a:effectLst/>
                        </a:rPr>
                        <a:t>Săptămâna</a:t>
                      </a:r>
                      <a:r>
                        <a:rPr lang="en-GB" sz="2400" u="none" strike="noStrike" dirty="0">
                          <a:effectLst/>
                        </a:rPr>
                        <a:t> 41)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u="none" strike="noStrike" dirty="0" err="1">
                          <a:effectLst/>
                        </a:rPr>
                        <a:t>Incidenta</a:t>
                      </a:r>
                      <a:r>
                        <a:rPr lang="en-GB" sz="2400" u="none" strike="noStrike" dirty="0">
                          <a:effectLst/>
                        </a:rPr>
                        <a:t> </a:t>
                      </a:r>
                      <a:r>
                        <a:rPr lang="en-GB" sz="2400" u="none" strike="noStrike" dirty="0" err="1">
                          <a:effectLst/>
                        </a:rPr>
                        <a:t>ultimele</a:t>
                      </a:r>
                      <a:r>
                        <a:rPr lang="en-GB" sz="2400" u="none" strike="noStrike" dirty="0">
                          <a:effectLst/>
                        </a:rPr>
                        <a:t> 14 </a:t>
                      </a:r>
                      <a:r>
                        <a:rPr lang="en-GB" sz="2400" u="none" strike="noStrike" dirty="0" err="1">
                          <a:effectLst/>
                        </a:rPr>
                        <a:t>zile</a:t>
                      </a:r>
                      <a:r>
                        <a:rPr lang="en-GB" sz="2400" u="none" strike="noStrike" dirty="0">
                          <a:effectLst/>
                        </a:rPr>
                        <a:t> (</a:t>
                      </a:r>
                      <a:r>
                        <a:rPr lang="en-GB" sz="2400" u="none" strike="noStrike" dirty="0" err="1">
                          <a:effectLst/>
                        </a:rPr>
                        <a:t>Săptămâna</a:t>
                      </a:r>
                      <a:r>
                        <a:rPr lang="en-GB" sz="2400" u="none" strike="noStrike" dirty="0">
                          <a:effectLst/>
                        </a:rPr>
                        <a:t> 40)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err="1">
                          <a:effectLst/>
                        </a:rPr>
                        <a:t>Proporția</a:t>
                      </a:r>
                      <a:r>
                        <a:rPr lang="en-GB" sz="2000" u="none" strike="noStrike" dirty="0">
                          <a:effectLst/>
                        </a:rPr>
                        <a:t> de </a:t>
                      </a:r>
                      <a:r>
                        <a:rPr lang="en-GB" sz="2000" u="none" strike="noStrike" dirty="0" err="1">
                          <a:effectLst/>
                        </a:rPr>
                        <a:t>creștere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sau</a:t>
                      </a:r>
                      <a:r>
                        <a:rPr lang="en-GB" sz="2000" u="none" strike="noStrike" dirty="0">
                          <a:effectLst/>
                        </a:rPr>
                        <a:t> de </a:t>
                      </a:r>
                      <a:r>
                        <a:rPr lang="en-GB" sz="2000" u="none" strike="noStrike" dirty="0" err="1">
                          <a:effectLst/>
                        </a:rPr>
                        <a:t>diminuare</a:t>
                      </a:r>
                      <a:r>
                        <a:rPr lang="en-GB" sz="2000" u="none" strike="noStrike" dirty="0">
                          <a:effectLst/>
                        </a:rPr>
                        <a:t> a </a:t>
                      </a:r>
                      <a:r>
                        <a:rPr lang="en-GB" sz="2000" u="none" strike="noStrike" dirty="0" err="1">
                          <a:effectLst/>
                        </a:rPr>
                        <a:t>incidenței</a:t>
                      </a:r>
                      <a:r>
                        <a:rPr lang="en-GB" sz="2000" u="none" strike="noStrike" dirty="0">
                          <a:effectLst/>
                        </a:rPr>
                        <a:t> (%)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89393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Briceni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163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104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56.2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7384641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Soroca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88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58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51.1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701041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Ștefan Vodă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242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161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50.0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656054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Ungheni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163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111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47.3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0030356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Glodeni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152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103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47.2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277769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Vulcănești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388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263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47.2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0599951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Taraclia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270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187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44.3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87805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Anenii Noi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316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233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35.9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137450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Cimișlia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375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284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32.1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6390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Călărași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245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186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31.7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3803235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Fălești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128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97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31.6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9115061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Comrat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181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138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31.1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4596894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Dondușeni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143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111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28.6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3446443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Bălți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362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282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28.4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3189036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Căușeni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140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110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28.1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8804548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Edineț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440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352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24.9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9954285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Florești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232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186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24.6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2302586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Ceadîr-Lunga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124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100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24.5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5163084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Rîșcani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132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110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20.0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631299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Nisporeni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256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218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17.2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4539101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Drochia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214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185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15.2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2839972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Strășeni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214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186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14.9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078092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Dubăsari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161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140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14.6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3140064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Cantemir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102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90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12.8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7371638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Cahul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218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195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12.2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4703829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Hîncești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89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79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12.2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059406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Leova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89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81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11.1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7631741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Sîngerei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143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130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9.6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0204338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Chișinău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798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729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9.5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8807290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Orhei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139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128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8.5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4918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Telenești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182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168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7.8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0168505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Ialoveni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374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349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7.1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0180634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Transnistria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251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236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6.3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84044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Ocnița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162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156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4.1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1270128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Criuleni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112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113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-1.3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7729233"/>
                  </a:ext>
                </a:extLst>
              </a:tr>
              <a:tr h="282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Rezina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118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120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-2.0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876991"/>
                  </a:ext>
                </a:extLst>
              </a:tr>
              <a:tr h="2771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Șoldănești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357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378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>
                          <a:effectLst/>
                        </a:rPr>
                        <a:t>-5.8</a:t>
                      </a:r>
                      <a:endParaRPr lang="en-M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559776"/>
                  </a:ext>
                </a:extLst>
              </a:tr>
              <a:tr h="55503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Basarabeasca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330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D" sz="1800" u="none" strike="noStrike">
                          <a:effectLst/>
                        </a:rPr>
                        <a:t>426</a:t>
                      </a:r>
                      <a:endParaRPr lang="en-M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1600" u="none" strike="noStrike" dirty="0">
                          <a:effectLst/>
                        </a:rPr>
                        <a:t>-22.4</a:t>
                      </a:r>
                      <a:endParaRPr lang="en-M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825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11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64D989-AC7F-A644-92CF-35FB16AEA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48" y="2419816"/>
            <a:ext cx="12117854" cy="10930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1FECC-63C4-5A4E-858E-1BE206810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967" y="2574764"/>
            <a:ext cx="9008355" cy="11044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200" y="643419"/>
            <a:ext cx="1505494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Incidența COVID-19 la 100 mii populație, conform teritoriilor administrative în ultimele 14 zile, comparativ cu perioada  precedentă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F35C4-7D3F-0B4C-9833-284EB5128491}"/>
              </a:ext>
            </a:extLst>
          </p:cNvPr>
          <p:cNvSpPr txBox="1"/>
          <p:nvPr/>
        </p:nvSpPr>
        <p:spPr>
          <a:xfrm>
            <a:off x="18187453" y="1855559"/>
            <a:ext cx="46206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13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.10.2020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E953E-096F-E044-A9FD-23D0C3A5C1A2}"/>
              </a:ext>
            </a:extLst>
          </p:cNvPr>
          <p:cNvSpPr txBox="1"/>
          <p:nvPr/>
        </p:nvSpPr>
        <p:spPr>
          <a:xfrm>
            <a:off x="7531982" y="6652815"/>
            <a:ext cx="38816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Transnistria – 183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A16BE-6054-E343-BB33-E95F93BCFD66}"/>
              </a:ext>
            </a:extLst>
          </p:cNvPr>
          <p:cNvSpPr txBox="1"/>
          <p:nvPr/>
        </p:nvSpPr>
        <p:spPr>
          <a:xfrm>
            <a:off x="20502311" y="6242446"/>
            <a:ext cx="38816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Transnistria – </a:t>
            </a:r>
            <a:r>
              <a:rPr lang="en-MD" sz="2000" dirty="0"/>
              <a:t>254</a:t>
            </a:r>
            <a:endParaRPr kumimoji="0" lang="en-MD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299CD-EF5B-5346-AA92-70A726B6BA42}"/>
              </a:ext>
            </a:extLst>
          </p:cNvPr>
          <p:cNvSpPr txBox="1"/>
          <p:nvPr/>
        </p:nvSpPr>
        <p:spPr>
          <a:xfrm>
            <a:off x="3065358" y="4782081"/>
            <a:ext cx="413470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Bălți - 245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D399F-9417-BC4D-8680-14BA0EC8E827}"/>
              </a:ext>
            </a:extLst>
          </p:cNvPr>
          <p:cNvSpPr txBox="1"/>
          <p:nvPr/>
        </p:nvSpPr>
        <p:spPr>
          <a:xfrm>
            <a:off x="12356046" y="8469338"/>
            <a:ext cx="41347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Incidența RM –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324 cazuri la 100 mii populație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2641D-C8B9-7840-A835-7C1A12583F89}"/>
              </a:ext>
            </a:extLst>
          </p:cNvPr>
          <p:cNvSpPr txBox="1"/>
          <p:nvPr/>
        </p:nvSpPr>
        <p:spPr>
          <a:xfrm>
            <a:off x="6414261" y="1945285"/>
            <a:ext cx="46206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29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.09.2020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72B629-C29D-A74B-9385-999F7E685E78}"/>
              </a:ext>
            </a:extLst>
          </p:cNvPr>
          <p:cNvSpPr txBox="1"/>
          <p:nvPr/>
        </p:nvSpPr>
        <p:spPr>
          <a:xfrm>
            <a:off x="431948" y="8697937"/>
            <a:ext cx="41347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Incidența RM –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23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8 cazuri la 100 mii populație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4A127-82E0-C847-ABE4-E8B995FAE11F}"/>
              </a:ext>
            </a:extLst>
          </p:cNvPr>
          <p:cNvSpPr txBox="1"/>
          <p:nvPr/>
        </p:nvSpPr>
        <p:spPr>
          <a:xfrm>
            <a:off x="15478382" y="4974793"/>
            <a:ext cx="413470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Bălți - 369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63E095-2C81-6348-AC56-84FB9E7CCF04}"/>
              </a:ext>
            </a:extLst>
          </p:cNvPr>
          <p:cNvSpPr txBox="1"/>
          <p:nvPr/>
        </p:nvSpPr>
        <p:spPr>
          <a:xfrm>
            <a:off x="17399431" y="7658243"/>
            <a:ext cx="413470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sz="1100" dirty="0"/>
              <a:t>Chișinău - 792</a:t>
            </a:r>
            <a:endParaRPr kumimoji="0" lang="en-MD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79E98F-F180-9943-AB61-78C6E2C5FEEB}"/>
              </a:ext>
            </a:extLst>
          </p:cNvPr>
          <p:cNvSpPr txBox="1"/>
          <p:nvPr/>
        </p:nvSpPr>
        <p:spPr>
          <a:xfrm>
            <a:off x="5132711" y="7541790"/>
            <a:ext cx="413470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sz="1100" dirty="0"/>
              <a:t>Chișinău - 609</a:t>
            </a:r>
            <a:endParaRPr kumimoji="0" lang="en-MD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672875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cazurilor </a:t>
            </a:r>
            <a:r>
              <a:rPr lang="en-US" sz="6000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5" y="2519916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/>
                  <a:t>Rata de contagiozitate (</a:t>
                </a:r>
                <a:r>
                  <a:rPr lang="ro-RO" sz="2400" dirty="0" err="1"/>
                  <a:t>Rt</a:t>
                </a:r>
                <a:r>
                  <a:rPr lang="ro-RO" sz="2400" dirty="0"/>
                  <a:t>) </a:t>
                </a:r>
              </a:p>
              <a:p>
                <a:pPr algn="ctr"/>
                <a:r>
                  <a:rPr lang="ro-RO" sz="2400" dirty="0"/>
                  <a:t>Numărul de reproducție efectiv</a:t>
                </a:r>
                <a:endParaRPr sz="2400" dirty="0"/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1.07</a:t>
                </a:r>
                <a:endParaRPr sz="3500" b="1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46.7  Ani</a:t>
                </a:r>
                <a:endParaRPr sz="3500" b="1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Perioada medie de incubație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Mediul Urban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70%</a:t>
                </a:r>
                <a:endParaRPr sz="3500" b="1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Feminin</a:t>
                </a:r>
                <a:endParaRPr sz="3500" dirty="0"/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58.7%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Cazuri de import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/>
                  <a:t>1 % (493 cazuri)</a:t>
                </a:r>
                <a:endParaRPr sz="28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871345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418083" y="5781012"/>
            <a:ext cx="58166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(08.03-13.10.2020)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CD336-F935-784D-9EE6-F125EC40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9" y="1029804"/>
            <a:ext cx="21285201" cy="2499691"/>
          </a:xfrm>
        </p:spPr>
        <p:txBody>
          <a:bodyPr>
            <a:normAutofit fontScale="90000"/>
          </a:bodyPr>
          <a:lstStyle/>
          <a:p>
            <a:r>
              <a:rPr lang="en-MD" dirty="0"/>
              <a:t>Cazuri de import confirmate COVID-19 după țară de revenire în ultimele 14 zile (30.09-13.10.2020) </a:t>
            </a:r>
            <a:br>
              <a:rPr lang="en-MD" dirty="0"/>
            </a:br>
            <a:br>
              <a:rPr lang="en-MD" dirty="0"/>
            </a:br>
            <a:r>
              <a:rPr lang="en-MD" sz="4900" dirty="0"/>
              <a:t>538 cazuri de import – total</a:t>
            </a:r>
            <a:br>
              <a:rPr lang="en-MD" sz="4900" dirty="0"/>
            </a:br>
            <a:r>
              <a:rPr lang="en-MD" sz="4900" dirty="0"/>
              <a:t>77 cazuri de import în ultimele 14 zile</a:t>
            </a:r>
            <a:br>
              <a:rPr lang="en-MD" sz="4900" dirty="0"/>
            </a:br>
            <a:endParaRPr lang="en-MD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BC2508-FB84-C643-BF33-DC52F161F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014046"/>
              </p:ext>
            </p:extLst>
          </p:nvPr>
        </p:nvGraphicFramePr>
        <p:xfrm>
          <a:off x="4064000" y="5061857"/>
          <a:ext cx="16256000" cy="721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0969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486256"/>
            <a:ext cx="20678263" cy="2499691"/>
          </a:xfrm>
        </p:spPr>
        <p:txBody>
          <a:bodyPr/>
          <a:lstStyle/>
          <a:p>
            <a:r>
              <a:rPr lang="ro-RO" b="1" dirty="0">
                <a:solidFill>
                  <a:srgbClr val="000000"/>
                </a:solidFill>
                <a:latin typeface="Open Sans"/>
              </a:rPr>
              <a:t>Copiii și femeile gravide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M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85947"/>
            <a:ext cx="748938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3.547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28068" y="5178566"/>
            <a:ext cx="74893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sz="3600" dirty="0"/>
              <a:t>411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944722"/>
              </p:ext>
            </p:extLst>
          </p:nvPr>
        </p:nvGraphicFramePr>
        <p:xfrm>
          <a:off x="1808878" y="6629399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16065"/>
              </p:ext>
            </p:extLst>
          </p:nvPr>
        </p:nvGraphicFramePr>
        <p:xfrm>
          <a:off x="13239930" y="6858000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551229" y="2234952"/>
            <a:ext cx="10594247" cy="1286709"/>
            <a:chOff x="0" y="-28117"/>
            <a:chExt cx="17708409" cy="4165800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cardiovasculare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5" y="3011"/>
              <a:ext cx="6088442" cy="4134672"/>
              <a:chOff x="11619963" y="0"/>
              <a:chExt cx="6088441" cy="4134669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3" y="49252"/>
                <a:ext cx="6088438" cy="4085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86%</a:t>
                </a:r>
              </a:p>
              <a:p>
                <a:pPr algn="ctr"/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551229" y="3076954"/>
            <a:ext cx="10594244" cy="728573"/>
            <a:chOff x="-548426" y="-28116"/>
            <a:chExt cx="18256835" cy="2358801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Diabet zaharat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35%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551228" y="3865047"/>
            <a:ext cx="10594243" cy="728574"/>
            <a:chOff x="0" y="-28117"/>
            <a:chExt cx="17708409" cy="2358802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renale 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24%</a:t>
                </a:r>
                <a:endParaRPr sz="35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128549"/>
              </p:ext>
            </p:extLst>
          </p:nvPr>
        </p:nvGraphicFramePr>
        <p:xfrm>
          <a:off x="2174681" y="5900105"/>
          <a:ext cx="20611561" cy="757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2238172"/>
            <a:ext cx="10594247" cy="728574"/>
            <a:chOff x="0" y="-28117"/>
            <a:chExt cx="17708409" cy="2358802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-10953"/>
              <a:ext cx="6088439" cy="2341638"/>
              <a:chOff x="11619966" y="-13964"/>
              <a:chExt cx="6088438" cy="2341636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66.3Ani</a:t>
                </a:r>
                <a:endParaRPr sz="3500" b="1" dirty="0"/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94B96423-6797-4835-A6B6-C8FDD7E70FA5}"/>
              </a:ext>
            </a:extLst>
          </p:cNvPr>
          <p:cNvGrpSpPr/>
          <p:nvPr/>
        </p:nvGrpSpPr>
        <p:grpSpPr>
          <a:xfrm>
            <a:off x="1518964" y="3080174"/>
            <a:ext cx="10645043" cy="728573"/>
            <a:chOff x="-548426" y="-28116"/>
            <a:chExt cx="18344376" cy="235880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D11C31D1-F78F-4609-85DE-3745683B5505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41241A71-2798-4A3B-8604-E2643FD142C9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DF2DE206-BBBF-4BA8-98C8-2DBC78F38D37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Cel puțin o comorbiditate</a:t>
                </a:r>
                <a:endParaRPr sz="3500" dirty="0"/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CF04C28C-F78F-4808-BA3E-01A0E212C7FC}"/>
                </a:ext>
              </a:extLst>
            </p:cNvPr>
            <p:cNvGrpSpPr/>
            <p:nvPr/>
          </p:nvGrpSpPr>
          <p:grpSpPr>
            <a:xfrm>
              <a:off x="11619968" y="-10953"/>
              <a:ext cx="6175982" cy="2341638"/>
              <a:chOff x="11619966" y="-13964"/>
              <a:chExt cx="6175981" cy="2341636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B8C5BAC0-DBA7-4657-B2A3-111D441FD74D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FDC71CDA-BD05-4DD4-9CD2-F02A383E1E10}"/>
                  </a:ext>
                </a:extLst>
              </p:cNvPr>
              <p:cNvSpPr/>
              <p:nvPr/>
            </p:nvSpPr>
            <p:spPr>
              <a:xfrm>
                <a:off x="11707509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98.6%</a:t>
                </a:r>
                <a:endParaRPr sz="3500" b="1" dirty="0"/>
              </a:p>
            </p:txBody>
          </p:sp>
        </p:grp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2BA2AE48-94F3-49F0-8BFB-C9174FA328BE}"/>
              </a:ext>
            </a:extLst>
          </p:cNvPr>
          <p:cNvGrpSpPr/>
          <p:nvPr/>
        </p:nvGrpSpPr>
        <p:grpSpPr>
          <a:xfrm>
            <a:off x="1518964" y="3975159"/>
            <a:ext cx="10594243" cy="723272"/>
            <a:chOff x="0" y="-10953"/>
            <a:chExt cx="17708409" cy="2341638"/>
          </a:xfrm>
        </p:grpSpPr>
        <p:grpSp>
          <p:nvGrpSpPr>
            <p:cNvPr id="63" name="Rectangle 4">
              <a:extLst>
                <a:ext uri="{FF2B5EF4-FFF2-40B4-BE49-F238E27FC236}">
                  <a16:creationId xmlns:a16="http://schemas.microsoft.com/office/drawing/2014/main" id="{29D04A17-790F-4242-90F6-CC3B5DC431A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7" name="Rectangle">
                <a:extLst>
                  <a:ext uri="{FF2B5EF4-FFF2-40B4-BE49-F238E27FC236}">
                    <a16:creationId xmlns:a16="http://schemas.microsoft.com/office/drawing/2014/main" id="{153DDB18-21AA-4EAC-A81B-EFFAE6B3450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68" name="cazuri noi înregistrate astăzi">
                <a:extLst>
                  <a:ext uri="{FF2B5EF4-FFF2-40B4-BE49-F238E27FC236}">
                    <a16:creationId xmlns:a16="http://schemas.microsoft.com/office/drawing/2014/main" id="{50EEA735-1867-4624-B456-38EC743DEC0E}"/>
                  </a:ext>
                </a:extLst>
              </p:cNvPr>
              <p:cNvSpPr/>
              <p:nvPr/>
            </p:nvSpPr>
            <p:spPr>
              <a:xfrm>
                <a:off x="257782" y="46617"/>
                <a:ext cx="11109480" cy="219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dirty="0"/>
                  <a:t>Două sau mai multe </a:t>
                </a:r>
                <a:r>
                  <a:rPr lang="ro-RO" sz="3200" dirty="0" err="1"/>
                  <a:t>comorbidități</a:t>
                </a:r>
                <a:endParaRPr lang="ro-RO" sz="3200" dirty="0"/>
              </a:p>
            </p:txBody>
          </p:sp>
        </p:grpSp>
        <p:grpSp>
          <p:nvGrpSpPr>
            <p:cNvPr id="64" name="Rectangle 5">
              <a:extLst>
                <a:ext uri="{FF2B5EF4-FFF2-40B4-BE49-F238E27FC236}">
                  <a16:creationId xmlns:a16="http://schemas.microsoft.com/office/drawing/2014/main" id="{59E2FACD-6716-43FD-B43A-50EDF1154C59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65" name="Rectangle">
                <a:extLst>
                  <a:ext uri="{FF2B5EF4-FFF2-40B4-BE49-F238E27FC236}">
                    <a16:creationId xmlns:a16="http://schemas.microsoft.com/office/drawing/2014/main" id="{826A6FF1-3C13-4564-9CB4-798CAA94B6A8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6" name="+156">
                <a:extLst>
                  <a:ext uri="{FF2B5EF4-FFF2-40B4-BE49-F238E27FC236}">
                    <a16:creationId xmlns:a16="http://schemas.microsoft.com/office/drawing/2014/main" id="{5B045882-EB99-44ED-9EB0-39BF0432B06B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75%</a:t>
                </a:r>
                <a:endParaRPr sz="3500" b="1" dirty="0"/>
              </a:p>
            </p:txBody>
          </p:sp>
        </p:grpSp>
      </p:grpSp>
      <p:grpSp>
        <p:nvGrpSpPr>
          <p:cNvPr id="69" name="Group 8">
            <a:extLst>
              <a:ext uri="{FF2B5EF4-FFF2-40B4-BE49-F238E27FC236}">
                <a16:creationId xmlns:a16="http://schemas.microsoft.com/office/drawing/2014/main" id="{3F51D375-7B1F-2A4F-B2A8-FF7E39B7BCA1}"/>
              </a:ext>
            </a:extLst>
          </p:cNvPr>
          <p:cNvGrpSpPr/>
          <p:nvPr/>
        </p:nvGrpSpPr>
        <p:grpSpPr>
          <a:xfrm>
            <a:off x="12566883" y="4668026"/>
            <a:ext cx="10594243" cy="728574"/>
            <a:chOff x="0" y="-28117"/>
            <a:chExt cx="17708409" cy="2358802"/>
          </a:xfrm>
        </p:grpSpPr>
        <p:grpSp>
          <p:nvGrpSpPr>
            <p:cNvPr id="70" name="Rectangle 4">
              <a:extLst>
                <a:ext uri="{FF2B5EF4-FFF2-40B4-BE49-F238E27FC236}">
                  <a16:creationId xmlns:a16="http://schemas.microsoft.com/office/drawing/2014/main" id="{29BAF3D0-16D6-8946-BDDE-505E5D4C1FA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74" name="Rectangle">
                <a:extLst>
                  <a:ext uri="{FF2B5EF4-FFF2-40B4-BE49-F238E27FC236}">
                    <a16:creationId xmlns:a16="http://schemas.microsoft.com/office/drawing/2014/main" id="{E254F389-168A-EE4D-BA47-B86901173159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5" name="cazuri noi înregistrate astăzi">
                <a:extLst>
                  <a:ext uri="{FF2B5EF4-FFF2-40B4-BE49-F238E27FC236}">
                    <a16:creationId xmlns:a16="http://schemas.microsoft.com/office/drawing/2014/main" id="{4DB4FDEB-EADE-894A-908D-9A33AC2AAF4B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Obezitate</a:t>
                </a:r>
                <a:endParaRPr sz="3500" dirty="0"/>
              </a:p>
            </p:txBody>
          </p:sp>
        </p:grpSp>
        <p:grpSp>
          <p:nvGrpSpPr>
            <p:cNvPr id="71" name="Rectangle 5">
              <a:extLst>
                <a:ext uri="{FF2B5EF4-FFF2-40B4-BE49-F238E27FC236}">
                  <a16:creationId xmlns:a16="http://schemas.microsoft.com/office/drawing/2014/main" id="{BC8346A8-D60D-9B4C-A065-EACA673753E1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D750E752-A2A0-8B4E-80AD-B58A49A64D6E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+156">
                <a:extLst>
                  <a:ext uri="{FF2B5EF4-FFF2-40B4-BE49-F238E27FC236}">
                    <a16:creationId xmlns:a16="http://schemas.microsoft.com/office/drawing/2014/main" id="{82076298-DF04-864D-ABD1-7C6360C1A3C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32%</a:t>
                </a:r>
                <a:endParaRPr sz="3500" b="1" dirty="0"/>
              </a:p>
            </p:txBody>
          </p:sp>
        </p:grpSp>
      </p:grpSp>
      <p:grpSp>
        <p:nvGrpSpPr>
          <p:cNvPr id="76" name="Group 8">
            <a:extLst>
              <a:ext uri="{FF2B5EF4-FFF2-40B4-BE49-F238E27FC236}">
                <a16:creationId xmlns:a16="http://schemas.microsoft.com/office/drawing/2014/main" id="{20E16E57-9662-054B-8357-650BC0A715C1}"/>
              </a:ext>
            </a:extLst>
          </p:cNvPr>
          <p:cNvGrpSpPr/>
          <p:nvPr/>
        </p:nvGrpSpPr>
        <p:grpSpPr>
          <a:xfrm>
            <a:off x="1518961" y="4820768"/>
            <a:ext cx="10594243" cy="728574"/>
            <a:chOff x="0" y="-28117"/>
            <a:chExt cx="17708409" cy="2358802"/>
          </a:xfrm>
        </p:grpSpPr>
        <p:grpSp>
          <p:nvGrpSpPr>
            <p:cNvPr id="77" name="Rectangle 4">
              <a:extLst>
                <a:ext uri="{FF2B5EF4-FFF2-40B4-BE49-F238E27FC236}">
                  <a16:creationId xmlns:a16="http://schemas.microsoft.com/office/drawing/2014/main" id="{A289B372-C594-8A49-8B29-A1FC74EC3A1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3FC2C97-3252-8145-9756-AC4EB1C8D80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2" name="cazuri noi înregistrate astăzi">
                <a:extLst>
                  <a:ext uri="{FF2B5EF4-FFF2-40B4-BE49-F238E27FC236}">
                    <a16:creationId xmlns:a16="http://schemas.microsoft.com/office/drawing/2014/main" id="{AD4AD0A3-A959-6148-AEAA-59D740F6CB80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Supuși ventilării mecanice</a:t>
                </a:r>
              </a:p>
            </p:txBody>
          </p:sp>
        </p:grpSp>
        <p:grpSp>
          <p:nvGrpSpPr>
            <p:cNvPr id="78" name="Rectangle 5">
              <a:extLst>
                <a:ext uri="{FF2B5EF4-FFF2-40B4-BE49-F238E27FC236}">
                  <a16:creationId xmlns:a16="http://schemas.microsoft.com/office/drawing/2014/main" id="{84A4559E-5E37-E34C-81C5-7662DF851633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79" name="Rectangle">
                <a:extLst>
                  <a:ext uri="{FF2B5EF4-FFF2-40B4-BE49-F238E27FC236}">
                    <a16:creationId xmlns:a16="http://schemas.microsoft.com/office/drawing/2014/main" id="{16FA2469-9C1A-EC48-B9C0-4A870565551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0" name="+156">
                <a:extLst>
                  <a:ext uri="{FF2B5EF4-FFF2-40B4-BE49-F238E27FC236}">
                    <a16:creationId xmlns:a16="http://schemas.microsoft.com/office/drawing/2014/main" id="{C567D189-4F29-DB42-928D-E782A55468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80%</a:t>
                </a:r>
                <a:endParaRPr sz="3500" b="1" dirty="0"/>
              </a:p>
            </p:txBody>
          </p:sp>
        </p:grpSp>
      </p:grpSp>
      <p:grpSp>
        <p:nvGrpSpPr>
          <p:cNvPr id="104" name="Group 8">
            <a:extLst>
              <a:ext uri="{FF2B5EF4-FFF2-40B4-BE49-F238E27FC236}">
                <a16:creationId xmlns:a16="http://schemas.microsoft.com/office/drawing/2014/main" id="{58EB3E82-411F-054E-A82C-7266A4C9E483}"/>
              </a:ext>
            </a:extLst>
          </p:cNvPr>
          <p:cNvGrpSpPr/>
          <p:nvPr/>
        </p:nvGrpSpPr>
        <p:grpSpPr>
          <a:xfrm>
            <a:off x="12551227" y="5458941"/>
            <a:ext cx="10594243" cy="728574"/>
            <a:chOff x="0" y="-28117"/>
            <a:chExt cx="17708409" cy="2358802"/>
          </a:xfrm>
        </p:grpSpPr>
        <p:grpSp>
          <p:nvGrpSpPr>
            <p:cNvPr id="105" name="Rectangle 4">
              <a:extLst>
                <a:ext uri="{FF2B5EF4-FFF2-40B4-BE49-F238E27FC236}">
                  <a16:creationId xmlns:a16="http://schemas.microsoft.com/office/drawing/2014/main" id="{6B24D812-437C-6340-B9FD-CD552C7F5B61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6" name="Rectangle">
                <a:extLst>
                  <a:ext uri="{FF2B5EF4-FFF2-40B4-BE49-F238E27FC236}">
                    <a16:creationId xmlns:a16="http://schemas.microsoft.com/office/drawing/2014/main" id="{1706018A-BCD0-9144-860D-AB284B20DF0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7" name="cazuri noi înregistrate astăzi">
                <a:extLst>
                  <a:ext uri="{FF2B5EF4-FFF2-40B4-BE49-F238E27FC236}">
                    <a16:creationId xmlns:a16="http://schemas.microsoft.com/office/drawing/2014/main" id="{C28C78C6-2D09-CD40-9940-13A98E65D67F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neurologice</a:t>
                </a:r>
                <a:endParaRPr sz="3500" dirty="0"/>
              </a:p>
            </p:txBody>
          </p:sp>
        </p:grpSp>
        <p:grpSp>
          <p:nvGrpSpPr>
            <p:cNvPr id="113" name="Rectangle 5">
              <a:extLst>
                <a:ext uri="{FF2B5EF4-FFF2-40B4-BE49-F238E27FC236}">
                  <a16:creationId xmlns:a16="http://schemas.microsoft.com/office/drawing/2014/main" id="{3533D3A7-1A81-F14A-8639-9F023BCB08A0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14" name="Rectangle">
                <a:extLst>
                  <a:ext uri="{FF2B5EF4-FFF2-40B4-BE49-F238E27FC236}">
                    <a16:creationId xmlns:a16="http://schemas.microsoft.com/office/drawing/2014/main" id="{F39F9EB8-B40E-3D45-8E47-CEEA3A866AA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5" name="+156">
                <a:extLst>
                  <a:ext uri="{FF2B5EF4-FFF2-40B4-BE49-F238E27FC236}">
                    <a16:creationId xmlns:a16="http://schemas.microsoft.com/office/drawing/2014/main" id="{989921C7-B8E4-D149-8FFA-D13FF37BC74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30%</a:t>
                </a:r>
                <a:endParaRPr sz="3500" b="1" dirty="0"/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518961" y="5715526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Masculin</a:t>
                </a:r>
                <a:endParaRPr sz="3500" dirty="0"/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619968" y="3011"/>
              <a:ext cx="6088441" cy="2282404"/>
              <a:chOff x="11619966" y="0"/>
              <a:chExt cx="6088440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619966" y="215032"/>
                <a:ext cx="6088438" cy="1883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51.4%</a:t>
                </a:r>
                <a:endParaRPr sz="3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43062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56715"/>
                <a:ext cx="11486720" cy="1049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400" dirty="0"/>
                  <a:t>C</a:t>
                </a:r>
                <a:r>
                  <a:rPr lang="en-US" sz="4400" dirty="0" err="1"/>
                  <a:t>azuri</a:t>
                </a:r>
                <a:r>
                  <a:rPr lang="en-US" sz="4400" dirty="0"/>
                  <a:t> de </a:t>
                </a:r>
                <a:r>
                  <a:rPr lang="en-US" sz="4400" dirty="0" err="1"/>
                  <a:t>infectare</a:t>
                </a:r>
                <a:r>
                  <a:rPr lang="en-US" sz="4400" dirty="0"/>
                  <a:t> </a:t>
                </a:r>
                <a:r>
                  <a:rPr lang="en-US" sz="4400" dirty="0" err="1"/>
                  <a:t>în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rândul</a:t>
                </a:r>
                <a:r>
                  <a:rPr lang="en-US" sz="4400" dirty="0"/>
                  <a:t> </a:t>
                </a:r>
                <a:r>
                  <a:rPr lang="ro-RO" sz="4400" dirty="0"/>
                  <a:t>lucrătorilor din sistemul medical</a:t>
                </a:r>
                <a:endParaRPr lang="en-US" sz="440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372665"/>
                <a:ext cx="5996999" cy="1537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7000" b="1" dirty="0"/>
                  <a:t>6.928</a:t>
                </a:r>
                <a:endParaRPr sz="7000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212529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1.941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180213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2.919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105337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1.102</a:t>
            </a:r>
            <a:endParaRPr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005408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966</a:t>
            </a:r>
            <a:endParaRPr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30" y="1299023"/>
            <a:ext cx="17438958" cy="24996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>
                <a:latin typeface="Open Sans"/>
              </a:rPr>
              <a:t>Testarea lucrătorilor medicali la </a:t>
            </a:r>
            <a:r>
              <a:rPr lang="ro-RO" sz="80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61055" y="7022625"/>
            <a:ext cx="17697907" cy="2285417"/>
            <a:chOff x="0" y="-2"/>
            <a:chExt cx="17697906" cy="2285416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572869"/>
                <a:ext cx="10585218" cy="104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testați pozitiv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6.928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913906"/>
            <a:ext cx="17708410" cy="228541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investigați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20.942</a:t>
                </a:r>
                <a:endParaRPr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1558" y="10245029"/>
            <a:ext cx="17708410" cy="2285418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Investigați în ultimele 7 zile</a:t>
                </a:r>
                <a:endParaRPr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921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7F145-A7E1-3044-8534-54F4B68F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943" y="1849178"/>
            <a:ext cx="8621647" cy="11087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EBF87-350A-3F4A-AF0E-FAFB74D5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215" y="237343"/>
            <a:ext cx="22768560" cy="736884"/>
          </a:xfrm>
        </p:spPr>
        <p:txBody>
          <a:bodyPr>
            <a:normAutofit/>
          </a:bodyPr>
          <a:lstStyle/>
          <a:p>
            <a:pPr algn="ctr"/>
            <a:r>
              <a:rPr lang="en-MD" sz="4800" dirty="0"/>
              <a:t>Ratele de contagiozitate în dependență de teritoriu administrativ,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88013-7288-F34E-884E-7B09A9A9CDAC}"/>
              </a:ext>
            </a:extLst>
          </p:cNvPr>
          <p:cNvSpPr txBox="1"/>
          <p:nvPr/>
        </p:nvSpPr>
        <p:spPr>
          <a:xfrm>
            <a:off x="5326327" y="779051"/>
            <a:ext cx="127782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Numărul de reproducție efectiv 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Rt = 1.07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16E27-03C7-6F4F-8BD1-775C2FC91863}"/>
              </a:ext>
            </a:extLst>
          </p:cNvPr>
          <p:cNvSpPr txBox="1"/>
          <p:nvPr/>
        </p:nvSpPr>
        <p:spPr>
          <a:xfrm>
            <a:off x="14761911" y="7249303"/>
            <a:ext cx="38816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Transnistria – 1.1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28768A-F5AC-E540-9B2C-AFB3133BA01F}"/>
              </a:ext>
            </a:extLst>
          </p:cNvPr>
          <p:cNvSpPr txBox="1"/>
          <p:nvPr/>
        </p:nvSpPr>
        <p:spPr>
          <a:xfrm>
            <a:off x="9326277" y="4622305"/>
            <a:ext cx="413470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Bălți – 1.2</a:t>
            </a:r>
          </a:p>
        </p:txBody>
      </p:sp>
    </p:spTree>
    <p:extLst>
      <p:ext uri="{BB962C8B-B14F-4D97-AF65-F5344CB8AC3E}">
        <p14:creationId xmlns:p14="http://schemas.microsoft.com/office/powerpoint/2010/main" val="13461518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72246" y="12932915"/>
            <a:ext cx="263212" cy="3693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pPr/>
              <a:t>2</a:t>
            </a:fld>
            <a:endParaRPr sz="120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071558" y="1858502"/>
            <a:ext cx="11899174" cy="2499691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600" b="1" dirty="0">
                <a:solidFill>
                  <a:srgbClr val="1D46F3"/>
                </a:solidFill>
                <a:latin typeface="Open Sans"/>
              </a:rPr>
              <a:t>COVID-19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72246" y="12932915"/>
            <a:ext cx="263212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200" smtClean="0"/>
              <a:pPr/>
              <a:t>2</a:t>
            </a:fld>
            <a:endParaRPr 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49819" y="5158974"/>
            <a:ext cx="17718913" cy="1415770"/>
            <a:chOff x="0" y="-69586"/>
            <a:chExt cx="17697906" cy="2427595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340229"/>
                <a:ext cx="10585218" cy="1513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800" dirty="0"/>
                  <a:t>Persoane vindecate</a:t>
                </a:r>
                <a:endParaRPr sz="4800"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-69586"/>
              <a:ext cx="6088441" cy="2427595"/>
              <a:chOff x="-1" y="-72597"/>
              <a:chExt cx="6088440" cy="242759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-72597"/>
                <a:ext cx="5512438" cy="242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8000" b="1" dirty="0">
                    <a:solidFill>
                      <a:schemeClr val="bg1"/>
                    </a:solidFill>
                  </a:rPr>
                  <a:t>45.102 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3677990"/>
            <a:ext cx="17483723" cy="1415770"/>
            <a:chOff x="0" y="-238807"/>
            <a:chExt cx="17708409" cy="2766037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240740"/>
                <a:ext cx="10752128" cy="1803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800" dirty="0"/>
                  <a:t>Numărul total de cazuri</a:t>
                </a:r>
                <a:endParaRPr sz="4800"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-238807"/>
              <a:ext cx="6088441" cy="2766037"/>
              <a:chOff x="-1" y="-241818"/>
              <a:chExt cx="6088440" cy="276603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-241818"/>
                <a:ext cx="5512438" cy="2766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8000" b="1" dirty="0"/>
                  <a:t>63.275</a:t>
                </a:r>
                <a:endParaRPr sz="8000"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49819" y="6730843"/>
            <a:ext cx="17718913" cy="1415770"/>
            <a:chOff x="0" y="-242460"/>
            <a:chExt cx="17708409" cy="2773343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238357"/>
                <a:ext cx="10752128" cy="180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800" dirty="0"/>
                  <a:t>Total decese</a:t>
                </a:r>
                <a:endParaRPr sz="4800"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-242460"/>
              <a:ext cx="6088441" cy="2773343"/>
              <a:chOff x="-1" y="-245471"/>
              <a:chExt cx="6088440" cy="2773340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-245471"/>
                <a:ext cx="5512438" cy="277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8000" b="1" dirty="0"/>
                  <a:t>1.495 </a:t>
                </a:r>
                <a:endParaRPr sz="8000" b="1" dirty="0"/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49CCBB90-F538-E64E-AC39-7F7E580C3DD3}"/>
              </a:ext>
            </a:extLst>
          </p:cNvPr>
          <p:cNvGrpSpPr/>
          <p:nvPr/>
        </p:nvGrpSpPr>
        <p:grpSpPr>
          <a:xfrm>
            <a:off x="4071558" y="10285001"/>
            <a:ext cx="17718913" cy="1415770"/>
            <a:chOff x="0" y="-242460"/>
            <a:chExt cx="17708409" cy="2773343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D8B22C2C-B603-2C41-A75E-19BB1121F33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56D4AB99-28E6-FF45-93A2-CF965C7C76C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7727311F-AA82-A94C-8298-AC08DEF19C7E}"/>
                  </a:ext>
                </a:extLst>
              </p:cNvPr>
              <p:cNvSpPr/>
              <p:nvPr/>
            </p:nvSpPr>
            <p:spPr>
              <a:xfrm>
                <a:off x="6731593" y="238357"/>
                <a:ext cx="10752128" cy="180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800" dirty="0"/>
                  <a:t>Pacienți în stare gravă</a:t>
                </a:r>
                <a:endParaRPr sz="4800" dirty="0"/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22737E8D-81C7-7F4B-B0F7-A50EE219EBC9}"/>
                </a:ext>
              </a:extLst>
            </p:cNvPr>
            <p:cNvGrpSpPr/>
            <p:nvPr/>
          </p:nvGrpSpPr>
          <p:grpSpPr>
            <a:xfrm>
              <a:off x="0" y="-242460"/>
              <a:ext cx="6088441" cy="2773343"/>
              <a:chOff x="-1" y="-245471"/>
              <a:chExt cx="6088440" cy="2773340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69A4EE90-76E0-734E-AF12-291BC5DAFA1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48D69092-5CCD-7F4E-A99A-C435BE90D7C7}"/>
                  </a:ext>
                </a:extLst>
              </p:cNvPr>
              <p:cNvSpPr/>
              <p:nvPr/>
            </p:nvSpPr>
            <p:spPr>
              <a:xfrm>
                <a:off x="484560" y="-245471"/>
                <a:ext cx="5512438" cy="277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8000" b="1" dirty="0"/>
                  <a:t>781</a:t>
                </a:r>
                <a:endParaRPr sz="8000" b="1" dirty="0"/>
              </a:p>
            </p:txBody>
          </p:sp>
        </p:grp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C12D0322-D179-4742-BDE6-1B161FF68F64}"/>
              </a:ext>
            </a:extLst>
          </p:cNvPr>
          <p:cNvGrpSpPr/>
          <p:nvPr/>
        </p:nvGrpSpPr>
        <p:grpSpPr>
          <a:xfrm>
            <a:off x="4071558" y="8534207"/>
            <a:ext cx="17697907" cy="1415770"/>
            <a:chOff x="0" y="-244286"/>
            <a:chExt cx="17697906" cy="2777003"/>
          </a:xfrm>
        </p:grpSpPr>
        <p:grpSp>
          <p:nvGrpSpPr>
            <p:cNvPr id="39" name="Rectangle 10">
              <a:extLst>
                <a:ext uri="{FF2B5EF4-FFF2-40B4-BE49-F238E27FC236}">
                  <a16:creationId xmlns:a16="http://schemas.microsoft.com/office/drawing/2014/main" id="{65E39343-8A39-9F49-A5CA-60A6444D8EDC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C0278440-8C4E-8C42-91B2-BEF3C4E52B7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/>
              </a:p>
            </p:txBody>
          </p:sp>
          <p:sp>
            <p:nvSpPr>
              <p:cNvPr id="44" name="cazuri totale">
                <a:extLst>
                  <a:ext uri="{FF2B5EF4-FFF2-40B4-BE49-F238E27FC236}">
                    <a16:creationId xmlns:a16="http://schemas.microsoft.com/office/drawing/2014/main" id="{F32FCE49-072A-7A4D-A945-AF6096F34A6E}"/>
                  </a:ext>
                </a:extLst>
              </p:cNvPr>
              <p:cNvSpPr/>
              <p:nvPr/>
            </p:nvSpPr>
            <p:spPr>
              <a:xfrm>
                <a:off x="6768000" y="231310"/>
                <a:ext cx="10585218" cy="1731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800" dirty="0"/>
                  <a:t>C</a:t>
                </a:r>
                <a:r>
                  <a:rPr sz="4800" dirty="0" err="1"/>
                  <a:t>azuri</a:t>
                </a:r>
                <a:r>
                  <a:rPr sz="4800" dirty="0"/>
                  <a:t> </a:t>
                </a:r>
                <a:r>
                  <a:rPr lang="ro-RO" sz="4800" dirty="0"/>
                  <a:t>active</a:t>
                </a:r>
                <a:endParaRPr sz="4800" dirty="0"/>
              </a:p>
            </p:txBody>
          </p:sp>
        </p:grpSp>
        <p:grpSp>
          <p:nvGrpSpPr>
            <p:cNvPr id="40" name="Rectangle 11">
              <a:extLst>
                <a:ext uri="{FF2B5EF4-FFF2-40B4-BE49-F238E27FC236}">
                  <a16:creationId xmlns:a16="http://schemas.microsoft.com/office/drawing/2014/main" id="{86C5233C-581E-8741-AEED-C6226BD92E20}"/>
                </a:ext>
              </a:extLst>
            </p:cNvPr>
            <p:cNvGrpSpPr/>
            <p:nvPr/>
          </p:nvGrpSpPr>
          <p:grpSpPr>
            <a:xfrm>
              <a:off x="0" y="-244286"/>
              <a:ext cx="6088441" cy="2777003"/>
              <a:chOff x="-1" y="-247297"/>
              <a:chExt cx="6088440" cy="2776999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0CA6203E-3288-B543-B7D2-AA8B4D1A137C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E9FE8758-7DC7-6D46-B366-2183D613FE94}"/>
                  </a:ext>
                </a:extLst>
              </p:cNvPr>
              <p:cNvSpPr/>
              <p:nvPr/>
            </p:nvSpPr>
            <p:spPr>
              <a:xfrm>
                <a:off x="484560" y="-247297"/>
                <a:ext cx="5512438" cy="2776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8000" b="1" dirty="0">
                    <a:solidFill>
                      <a:schemeClr val="bg1"/>
                    </a:solidFill>
                  </a:rPr>
                  <a:t>16.678 </a:t>
                </a:r>
                <a:endParaRPr sz="8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61DD7996-1E55-7641-AB74-A2A49F7C79F1}"/>
              </a:ext>
            </a:extLst>
          </p:cNvPr>
          <p:cNvGrpSpPr/>
          <p:nvPr/>
        </p:nvGrpSpPr>
        <p:grpSpPr>
          <a:xfrm>
            <a:off x="4071558" y="11857498"/>
            <a:ext cx="17718913" cy="1415770"/>
            <a:chOff x="0" y="-242460"/>
            <a:chExt cx="17708409" cy="2773343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CED844DE-57C2-604D-9B3A-77DF762AE17E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B3A5D431-4EC3-7D43-8DFD-3A5260B3F10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8F14374B-A81B-7A40-BF8B-7DC32C16BD79}"/>
                  </a:ext>
                </a:extLst>
              </p:cNvPr>
              <p:cNvSpPr/>
              <p:nvPr/>
            </p:nvSpPr>
            <p:spPr>
              <a:xfrm>
                <a:off x="6731593" y="238357"/>
                <a:ext cx="10752128" cy="180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800" dirty="0" err="1"/>
                  <a:t>Contacți</a:t>
                </a:r>
                <a:r>
                  <a:rPr lang="ro-RO" sz="4800" dirty="0"/>
                  <a:t> aflați la izolare</a:t>
                </a:r>
                <a:endParaRPr sz="4800" dirty="0"/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70687841-C70B-3E4A-81B6-03C59432B4B3}"/>
                </a:ext>
              </a:extLst>
            </p:cNvPr>
            <p:cNvGrpSpPr/>
            <p:nvPr/>
          </p:nvGrpSpPr>
          <p:grpSpPr>
            <a:xfrm>
              <a:off x="0" y="-242460"/>
              <a:ext cx="6088441" cy="2773343"/>
              <a:chOff x="-1" y="-245471"/>
              <a:chExt cx="6088440" cy="2773340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4C997E8-D39B-8245-9F95-E507DAD5CC1B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8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D3FD028F-E3B2-A249-B989-4310618E98E0}"/>
                  </a:ext>
                </a:extLst>
              </p:cNvPr>
              <p:cNvSpPr/>
              <p:nvPr/>
            </p:nvSpPr>
            <p:spPr>
              <a:xfrm>
                <a:off x="484560" y="-245471"/>
                <a:ext cx="5512438" cy="277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8000" b="1" dirty="0"/>
                  <a:t>18.599</a:t>
                </a:r>
                <a:endParaRPr sz="8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1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819" y="5768619"/>
            <a:ext cx="8742361" cy="2178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Indicatori COVID</a:t>
            </a:r>
            <a:br>
              <a:rPr lang="en-MD" dirty="0"/>
            </a:br>
            <a:r>
              <a:rPr lang="en-MD" dirty="0">
                <a:solidFill>
                  <a:schemeClr val="bg1"/>
                </a:solidFill>
              </a:rPr>
              <a:t>14.10.2020</a:t>
            </a:r>
            <a:endParaRPr lang="en-M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1588170"/>
            <a:ext cx="15083492" cy="11570376"/>
          </a:xfrm>
        </p:spPr>
        <p:txBody>
          <a:bodyPr>
            <a:normAutofit/>
          </a:bodyPr>
          <a:lstStyle/>
          <a:p>
            <a:r>
              <a:rPr lang="en-MD" dirty="0"/>
              <a:t>Incidența ultimele 14 zile – 323 cazuri la 100 mii persoane</a:t>
            </a:r>
          </a:p>
          <a:p>
            <a:r>
              <a:rPr lang="en-MD" dirty="0"/>
              <a:t>Incidența totală – 1821 cazuri la 100 mii persoane</a:t>
            </a:r>
          </a:p>
          <a:p>
            <a:r>
              <a:rPr lang="en-MD" dirty="0"/>
              <a:t>Mortalitateal ultimele 14 zile – 5.3 decese la 100 mii persoane</a:t>
            </a:r>
          </a:p>
          <a:p>
            <a:r>
              <a:rPr lang="en-MD" dirty="0"/>
              <a:t>Mortalitatea totală – 43 decese la 100 mii persoane</a:t>
            </a:r>
          </a:p>
          <a:p>
            <a:r>
              <a:rPr lang="en-MD" dirty="0"/>
              <a:t>Rata fatalității ultimele 14 zile – 1.6  decese la 100 de cazuri</a:t>
            </a:r>
          </a:p>
          <a:p>
            <a:r>
              <a:rPr lang="en-MD" dirty="0"/>
              <a:t>Rata fatalității totală – 2.4 decese la 100 de cazuri</a:t>
            </a:r>
          </a:p>
          <a:p>
            <a:r>
              <a:rPr lang="en-MD" dirty="0"/>
              <a:t>Forme grave – 5 %</a:t>
            </a:r>
          </a:p>
          <a:p>
            <a:r>
              <a:rPr lang="en-MD" dirty="0"/>
              <a:t>Forme medii – 11%</a:t>
            </a:r>
          </a:p>
          <a:p>
            <a:r>
              <a:rPr lang="en-MD" dirty="0"/>
              <a:t>Forme ușoare și asimptomatici – 84%</a:t>
            </a:r>
          </a:p>
          <a:p>
            <a:r>
              <a:rPr lang="en-MD" dirty="0"/>
              <a:t>Media cazurilor ultimele 14 zile – 803cazuri</a:t>
            </a:r>
          </a:p>
          <a:p>
            <a:r>
              <a:rPr lang="en-MD" b="1" dirty="0"/>
              <a:t>Rt ultimele 14 zile </a:t>
            </a:r>
            <a:r>
              <a:rPr lang="en-MD" dirty="0"/>
              <a:t>(numărul de reproducție efectiv/rata de contagiozitate) </a:t>
            </a:r>
            <a:r>
              <a:rPr lang="en-MD" b="1" dirty="0"/>
              <a:t>– 1.07</a:t>
            </a:r>
          </a:p>
          <a:p>
            <a:endParaRPr lang="en-MD" dirty="0"/>
          </a:p>
          <a:p>
            <a:endParaRPr lang="en-M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E2264-20BE-CB4F-96B9-1D6EE77998D3}"/>
              </a:ext>
            </a:extLst>
          </p:cNvPr>
          <p:cNvSpPr txBox="1"/>
          <p:nvPr/>
        </p:nvSpPr>
        <p:spPr>
          <a:xfrm>
            <a:off x="3048001" y="3570516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white"/>
                </a:solidFill>
                <a:latin typeface="Rockwell" panose="02060603020205020403"/>
                <a:ea typeface="+mn-ea"/>
                <a:cs typeface="+mn-cs"/>
              </a:rPr>
              <a:t>08.03 – 14.10.09.2020</a:t>
            </a:r>
          </a:p>
        </p:txBody>
      </p:sp>
    </p:spTree>
    <p:extLst>
      <p:ext uri="{BB962C8B-B14F-4D97-AF65-F5344CB8AC3E}">
        <p14:creationId xmlns:p14="http://schemas.microsoft.com/office/powerpoint/2010/main" val="109977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795106-5E3B-2B40-BB3E-EBAD63845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660960"/>
              </p:ext>
            </p:extLst>
          </p:nvPr>
        </p:nvGraphicFramePr>
        <p:xfrm>
          <a:off x="1246944" y="3699164"/>
          <a:ext cx="22485892" cy="960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Incidența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. de persoane, comparativ cu alte state.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endParaRPr sz="5500" b="1" dirty="0"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5023927" y="5892800"/>
            <a:ext cx="0" cy="965200"/>
          </a:xfrm>
          <a:prstGeom prst="straightConnector1">
            <a:avLst/>
          </a:prstGeom>
          <a:noFill/>
          <a:ln w="1206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FA4D5F-6A3B-DC48-9551-C9D68A1AE403}"/>
              </a:ext>
            </a:extLst>
          </p:cNvPr>
          <p:cNvSpPr txBox="1"/>
          <p:nvPr/>
        </p:nvSpPr>
        <p:spPr>
          <a:xfrm>
            <a:off x="7239239" y="1852194"/>
            <a:ext cx="80009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63.275</a:t>
            </a:r>
            <a:r>
              <a:rPr lang="en-MD" dirty="0"/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Incidența = 18.214 cazuri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092F14-734D-984E-A80A-392A171E8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392274"/>
              </p:ext>
            </p:extLst>
          </p:nvPr>
        </p:nvGraphicFramePr>
        <p:xfrm>
          <a:off x="914401" y="2800133"/>
          <a:ext cx="22527490" cy="105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Mortalitatea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de persoane,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1E4964-28E6-054C-87B7-50BD8EA44C26}"/>
              </a:ext>
            </a:extLst>
          </p:cNvPr>
          <p:cNvCxnSpPr>
            <a:cxnSpLocks/>
          </p:cNvCxnSpPr>
          <p:nvPr/>
        </p:nvCxnSpPr>
        <p:spPr>
          <a:xfrm>
            <a:off x="6218765" y="4370341"/>
            <a:ext cx="0" cy="2487659"/>
          </a:xfrm>
          <a:prstGeom prst="straightConnector1">
            <a:avLst/>
          </a:prstGeom>
          <a:noFill/>
          <a:ln w="1206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1F9405-FA6F-AF4E-959B-5CCADDA96E65}"/>
              </a:ext>
            </a:extLst>
          </p:cNvPr>
          <p:cNvSpPr txBox="1"/>
          <p:nvPr/>
        </p:nvSpPr>
        <p:spPr>
          <a:xfrm>
            <a:off x="6549573" y="2800133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lang="en-MD" dirty="0"/>
              <a:t>1.495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Mortalitatea = 430 decese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179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Rata fatalității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COVID-19,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539C4A-3314-5F46-AE7F-DC826F587468}"/>
              </a:ext>
            </a:extLst>
          </p:cNvPr>
          <p:cNvCxnSpPr>
            <a:cxnSpLocks/>
          </p:cNvCxnSpPr>
          <p:nvPr/>
        </p:nvCxnSpPr>
        <p:spPr>
          <a:xfrm>
            <a:off x="12836363" y="5722457"/>
            <a:ext cx="0" cy="2271086"/>
          </a:xfrm>
          <a:prstGeom prst="straightConnector1">
            <a:avLst/>
          </a:prstGeom>
          <a:noFill/>
          <a:ln w="12065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123A43-0382-1B40-B108-6135B46F6430}"/>
              </a:ext>
            </a:extLst>
          </p:cNvPr>
          <p:cNvSpPr txBox="1"/>
          <p:nvPr/>
        </p:nvSpPr>
        <p:spPr>
          <a:xfrm>
            <a:off x="9956800" y="3908898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lang="en-MD" dirty="0"/>
              <a:t>1.495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Rata fatalității = 2.4%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FF1684-BDAE-9645-BAA9-135A95634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79798"/>
              </p:ext>
            </p:extLst>
          </p:nvPr>
        </p:nvGraphicFramePr>
        <p:xfrm>
          <a:off x="2549236" y="2670931"/>
          <a:ext cx="21529963" cy="1064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61442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Evoluția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săptămânală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cazurilor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noi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vindecaților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și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deceselor</a:t>
            </a:r>
            <a:endParaRPr sz="6000" b="1" dirty="0">
              <a:latin typeface="Open San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8E9E8-ABBC-B94C-9121-8C03CD01D37E}"/>
              </a:ext>
            </a:extLst>
          </p:cNvPr>
          <p:cNvSpPr txBox="1">
            <a:spLocks/>
          </p:cNvSpPr>
          <p:nvPr/>
        </p:nvSpPr>
        <p:spPr>
          <a:xfrm>
            <a:off x="3442940" y="1852194"/>
            <a:ext cx="16256416" cy="2373062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spcBef>
                <a:spcPts val="1700"/>
              </a:spcBef>
              <a:buNone/>
            </a:pPr>
            <a:r>
              <a:rPr lang="en-MD" sz="3200" b="1" dirty="0"/>
              <a:t>Săptămâna 41  (05.10- 11.10.2020) comparativ cu săptămâna 40:</a:t>
            </a:r>
          </a:p>
          <a:p>
            <a:pPr>
              <a:spcBef>
                <a:spcPts val="1700"/>
              </a:spcBef>
            </a:pPr>
            <a:r>
              <a:rPr lang="en-MD" sz="3200" dirty="0"/>
              <a:t>Numărul de cazuri a scăzut cu 2.3%</a:t>
            </a:r>
          </a:p>
          <a:p>
            <a:pPr>
              <a:spcBef>
                <a:spcPts val="1700"/>
              </a:spcBef>
            </a:pPr>
            <a:r>
              <a:rPr lang="en-MD" sz="3200" dirty="0"/>
              <a:t>Numărul de decese a crescut  cu 20.2% </a:t>
            </a:r>
          </a:p>
          <a:p>
            <a:pPr>
              <a:spcBef>
                <a:spcPts val="1700"/>
              </a:spcBef>
            </a:pPr>
            <a:r>
              <a:rPr lang="en-MD" sz="3200" dirty="0"/>
              <a:t>Numărul de vindecați a crescut cu 9.2%</a:t>
            </a:r>
          </a:p>
          <a:p>
            <a:pPr>
              <a:spcBef>
                <a:spcPts val="1700"/>
              </a:spcBef>
            </a:pPr>
            <a:endParaRPr lang="en-MD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300534"/>
              </p:ext>
            </p:extLst>
          </p:nvPr>
        </p:nvGraphicFramePr>
        <p:xfrm>
          <a:off x="1709530" y="3935896"/>
          <a:ext cx="22382922" cy="936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0042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5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în timp (săptămânal) a cazurilor de COVID-19, </a:t>
            </a:r>
            <a:r>
              <a:rPr lang="en-US" altLang="zh-CN" sz="5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13.10</a:t>
            </a:r>
            <a:r>
              <a:rPr lang="ro-RO" altLang="zh-CN" sz="5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</a:t>
            </a:r>
            <a:endParaRPr lang="en-US" altLang="zh-CN" sz="5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96270"/>
              </p:ext>
            </p:extLst>
          </p:nvPr>
        </p:nvGraphicFramePr>
        <p:xfrm>
          <a:off x="2161309" y="1522648"/>
          <a:ext cx="178308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361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667361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6496078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544743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februarie 2020 – 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13.10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septembrie 2020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441811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262.394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persoane noi testate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20228"/>
                  </a:ext>
                </a:extLst>
              </a:tr>
              <a:tr h="441811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319.689 teste efectuate 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A50606-42AF-4DF1-95A4-318FC86A0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041804"/>
              </p:ext>
            </p:extLst>
          </p:nvPr>
        </p:nvGraphicFramePr>
        <p:xfrm>
          <a:off x="1619897" y="4265847"/>
          <a:ext cx="21144098" cy="801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84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6D04C1-D3DD-F041-A4B1-2DCD0E8E9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545407"/>
              </p:ext>
            </p:extLst>
          </p:nvPr>
        </p:nvGraphicFramePr>
        <p:xfrm>
          <a:off x="2202873" y="3261691"/>
          <a:ext cx="21363709" cy="90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F7064C-181E-3944-A4A1-E3F54F75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48" y="762000"/>
            <a:ext cx="18305395" cy="2499691"/>
          </a:xfrm>
        </p:spPr>
        <p:txBody>
          <a:bodyPr>
            <a:normAutofit/>
          </a:bodyPr>
          <a:lstStyle/>
          <a:p>
            <a:r>
              <a:rPr lang="en-MD" dirty="0"/>
              <a:t>Distribuția cazurilor după teritorii administrative din ultimele 14 zile (30.09-13.10.2020) COVID-19</a:t>
            </a:r>
            <a:br>
              <a:rPr lang="en-MD" dirty="0"/>
            </a:br>
            <a:r>
              <a:rPr lang="en-MD" sz="2800" dirty="0"/>
              <a:t>scară logaritmică</a:t>
            </a:r>
            <a:endParaRPr lang="en-M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5FA1A-2B02-A646-A3DB-6A9122490FB5}"/>
              </a:ext>
            </a:extLst>
          </p:cNvPr>
          <p:cNvSpPr txBox="1"/>
          <p:nvPr/>
        </p:nvSpPr>
        <p:spPr>
          <a:xfrm>
            <a:off x="8465127" y="4269794"/>
            <a:ext cx="8839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Total – 11.258 cazuri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M</a:t>
            </a:r>
            <a:r>
              <a:rPr lang="en-MD" dirty="0"/>
              <a:t>un. Chișinău – 5.250 cazuri (46%)</a:t>
            </a:r>
          </a:p>
        </p:txBody>
      </p:sp>
    </p:spTree>
    <p:extLst>
      <p:ext uri="{BB962C8B-B14F-4D97-AF65-F5344CB8AC3E}">
        <p14:creationId xmlns:p14="http://schemas.microsoft.com/office/powerpoint/2010/main" val="25762914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15140</TotalTime>
  <Words>944</Words>
  <Application>Microsoft Macintosh PowerPoint</Application>
  <PresentationFormat>Custom</PresentationFormat>
  <Paragraphs>307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Helvetica Neue</vt:lpstr>
      <vt:lpstr>Helvetica Neue Light</vt:lpstr>
      <vt:lpstr>Helvetica Neue Medium</vt:lpstr>
      <vt:lpstr>Montserrat Black</vt:lpstr>
      <vt:lpstr>Montserrat Bold</vt:lpstr>
      <vt:lpstr>Montserrat Regular</vt:lpstr>
      <vt:lpstr>Open Sans</vt:lpstr>
      <vt:lpstr>Open Sans SemiBold</vt:lpstr>
      <vt:lpstr>Rockwell</vt:lpstr>
      <vt:lpstr>Wingdings</vt:lpstr>
      <vt:lpstr>White</vt:lpstr>
      <vt:lpstr>Atlas</vt:lpstr>
      <vt:lpstr>Raport săptămânal COVID-19</vt:lpstr>
      <vt:lpstr>COVID-19 </vt:lpstr>
      <vt:lpstr>Indicatori COVID 14.10.2020</vt:lpstr>
      <vt:lpstr>Incidența COVID-19 la 1 mln. de persoane, comparativ cu alte state. </vt:lpstr>
      <vt:lpstr>Mortalitatea COVID-19 la 1 mln de persoane, comparativ cu alte state  </vt:lpstr>
      <vt:lpstr>Rata fatalității COVID-19, comparativ cu alte state  </vt:lpstr>
      <vt:lpstr>Evoluția săptămânală a cazurilor noi, vindecaților și deceselor</vt:lpstr>
      <vt:lpstr>PowerPoint Presentation</vt:lpstr>
      <vt:lpstr>Distribuția cazurilor după teritorii administrative din ultimele 14 zile (30.09-13.10.2020) COVID-19 scară logaritmică</vt:lpstr>
      <vt:lpstr>Distribuția incidentei după teritorii administrative din ultimele 14 zile (30.09-13.10.2020) COVID-19</vt:lpstr>
      <vt:lpstr>Incidența comparativă pentru ultimele 2 săptămâini COVID-19</vt:lpstr>
      <vt:lpstr>PowerPoint Presentation</vt:lpstr>
      <vt:lpstr>Analiza descriptivă a cazurilor confirmate COVID-19</vt:lpstr>
      <vt:lpstr>Cazuri de import confirmate COVID-19 după țară de revenire în ultimele 14 zile (30.09-13.10.2020)   538 cazuri de import – total 77 cazuri de import în ultimele 14 zile </vt:lpstr>
      <vt:lpstr>Copiii și femeile gravide confirmate COVID-19</vt:lpstr>
      <vt:lpstr>Analiza descriptivă a deceselor cauzate de COVID-19</vt:lpstr>
      <vt:lpstr>Personalul medical infectat cu COVID-19</vt:lpstr>
      <vt:lpstr>Testarea lucrătorilor medicali la COVID-19 </vt:lpstr>
      <vt:lpstr>Ratele de contagiozitate în dependență de teritoriu administrativ,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Alexei Ceban</cp:lastModifiedBy>
  <cp:revision>427</cp:revision>
  <dcterms:modified xsi:type="dcterms:W3CDTF">2020-10-14T07:24:03Z</dcterms:modified>
</cp:coreProperties>
</file>