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71" r:id="rId6"/>
    <p:sldId id="272" r:id="rId7"/>
    <p:sldId id="406" r:id="rId8"/>
    <p:sldId id="270" r:id="rId9"/>
    <p:sldId id="260" r:id="rId10"/>
    <p:sldId id="273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54"/>
    <p:restoredTop sz="94659"/>
  </p:normalViewPr>
  <p:slideViewPr>
    <p:cSldViewPr snapToGrid="0" snapToObjects="1">
      <p:cViewPr>
        <p:scale>
          <a:sx n="80" d="100"/>
          <a:sy n="80" d="100"/>
        </p:scale>
        <p:origin x="6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ta%20de%20contagiozitate/COVID_MDA_R0_AC_15.11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alexei.ceban/Desktop/COVID-19/Rata%20de%20contagiozitate/COVID_MDA_R0_AC_15.11.20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ownloads/4%20Baza%20COVID-19%2015.11.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Noiembrie%202020/Saptaminal_COVID-15.11.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Noiembrie%202020/Saptaminal_COVID-15.11.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ta%20de%20contagiozitate/COVID_MDA_R0_AC_15.11.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/Users/alexei.ceban/Desktop/COVID-19/Rata%20de%20contagiozitate/COVID_MDA_R0_AC_15.11.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01263123359577E-2"/>
          <c:y val="2.5416666666666667E-2"/>
          <c:w val="0.94726082677165357"/>
          <c:h val="0.706636045494313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Saptamini!$A$3:$A$37</c:f>
              <c:strCache>
                <c:ptCount val="35"/>
                <c:pt idx="0">
                  <c:v>16.03-22.03</c:v>
                </c:pt>
                <c:pt idx="1">
                  <c:v>23.03.29.03</c:v>
                </c:pt>
                <c:pt idx="2">
                  <c:v>30.03-05.04</c:v>
                </c:pt>
                <c:pt idx="3">
                  <c:v>06.04-12.04</c:v>
                </c:pt>
                <c:pt idx="4">
                  <c:v>13.04-19.04</c:v>
                </c:pt>
                <c:pt idx="5">
                  <c:v>20.04-26.04</c:v>
                </c:pt>
                <c:pt idx="6">
                  <c:v>27.04-03.05</c:v>
                </c:pt>
                <c:pt idx="7">
                  <c:v>04.05-10.05</c:v>
                </c:pt>
                <c:pt idx="8">
                  <c:v>11.05 -17.05</c:v>
                </c:pt>
                <c:pt idx="9">
                  <c:v>18.05-24.05</c:v>
                </c:pt>
                <c:pt idx="10">
                  <c:v>25.05-31.05</c:v>
                </c:pt>
                <c:pt idx="11">
                  <c:v>01.06-07.06</c:v>
                </c:pt>
                <c:pt idx="12">
                  <c:v>08.06 - 14.06</c:v>
                </c:pt>
                <c:pt idx="13">
                  <c:v>15.06-21.06</c:v>
                </c:pt>
                <c:pt idx="14">
                  <c:v>22.06-28.06</c:v>
                </c:pt>
                <c:pt idx="15">
                  <c:v>29.06-05.07</c:v>
                </c:pt>
                <c:pt idx="16">
                  <c:v>06.07-12.07</c:v>
                </c:pt>
                <c:pt idx="17">
                  <c:v>13.07-19.07</c:v>
                </c:pt>
                <c:pt idx="18">
                  <c:v>20.07-26.07</c:v>
                </c:pt>
                <c:pt idx="19">
                  <c:v>27.07-02.08</c:v>
                </c:pt>
                <c:pt idx="20">
                  <c:v>03.08-09.08</c:v>
                </c:pt>
                <c:pt idx="21">
                  <c:v>10.08-16.08</c:v>
                </c:pt>
                <c:pt idx="22">
                  <c:v>17.08-23.08</c:v>
                </c:pt>
                <c:pt idx="23">
                  <c:v>24.08-30.08</c:v>
                </c:pt>
                <c:pt idx="24">
                  <c:v>31.08-06.09</c:v>
                </c:pt>
                <c:pt idx="25">
                  <c:v>07.09-13.09</c:v>
                </c:pt>
                <c:pt idx="26">
                  <c:v>14.09-20.09</c:v>
                </c:pt>
                <c:pt idx="27">
                  <c:v>21.09-27.09</c:v>
                </c:pt>
                <c:pt idx="28">
                  <c:v>28.09-04.10</c:v>
                </c:pt>
                <c:pt idx="29">
                  <c:v>05.10-11.10</c:v>
                </c:pt>
                <c:pt idx="30">
                  <c:v>12.10-18.10</c:v>
                </c:pt>
                <c:pt idx="31">
                  <c:v>19.10-25.10</c:v>
                </c:pt>
                <c:pt idx="32">
                  <c:v>26.10-01.11</c:v>
                </c:pt>
                <c:pt idx="33">
                  <c:v>02.11-08.11</c:v>
                </c:pt>
                <c:pt idx="34">
                  <c:v>09.11-15.11</c:v>
                </c:pt>
              </c:strCache>
            </c:strRef>
          </c:cat>
          <c:val>
            <c:numRef>
              <c:f>Saptamini!$B$3:$B$37</c:f>
              <c:numCache>
                <c:formatCode>General</c:formatCode>
                <c:ptCount val="35"/>
                <c:pt idx="0">
                  <c:v>71</c:v>
                </c:pt>
                <c:pt idx="1">
                  <c:v>169</c:v>
                </c:pt>
                <c:pt idx="2">
                  <c:v>601</c:v>
                </c:pt>
                <c:pt idx="3">
                  <c:v>798</c:v>
                </c:pt>
                <c:pt idx="4">
                  <c:v>810</c:v>
                </c:pt>
                <c:pt idx="5">
                  <c:v>936</c:v>
                </c:pt>
                <c:pt idx="6">
                  <c:v>713</c:v>
                </c:pt>
                <c:pt idx="7">
                  <c:v>806</c:v>
                </c:pt>
                <c:pt idx="8">
                  <c:v>1133</c:v>
                </c:pt>
                <c:pt idx="9">
                  <c:v>1033</c:v>
                </c:pt>
                <c:pt idx="10">
                  <c:v>1158</c:v>
                </c:pt>
                <c:pt idx="11">
                  <c:v>1449</c:v>
                </c:pt>
                <c:pt idx="12">
                  <c:v>2040</c:v>
                </c:pt>
                <c:pt idx="13">
                  <c:v>2460</c:v>
                </c:pt>
                <c:pt idx="14">
                  <c:v>2050</c:v>
                </c:pt>
                <c:pt idx="15">
                  <c:v>1564</c:v>
                </c:pt>
                <c:pt idx="16">
                  <c:v>1568</c:v>
                </c:pt>
                <c:pt idx="17">
                  <c:v>1598</c:v>
                </c:pt>
                <c:pt idx="18">
                  <c:v>2054</c:v>
                </c:pt>
                <c:pt idx="19">
                  <c:v>2328</c:v>
                </c:pt>
                <c:pt idx="20">
                  <c:v>2298</c:v>
                </c:pt>
                <c:pt idx="21">
                  <c:v>2523</c:v>
                </c:pt>
                <c:pt idx="22">
                  <c:v>3295</c:v>
                </c:pt>
                <c:pt idx="23">
                  <c:v>3222</c:v>
                </c:pt>
                <c:pt idx="24">
                  <c:v>3097</c:v>
                </c:pt>
                <c:pt idx="25">
                  <c:v>3181</c:v>
                </c:pt>
                <c:pt idx="26">
                  <c:v>3618</c:v>
                </c:pt>
                <c:pt idx="27">
                  <c:v>4279</c:v>
                </c:pt>
                <c:pt idx="28">
                  <c:v>5704</c:v>
                </c:pt>
                <c:pt idx="29">
                  <c:v>5572</c:v>
                </c:pt>
                <c:pt idx="30">
                  <c:v>4899</c:v>
                </c:pt>
                <c:pt idx="31">
                  <c:v>4453</c:v>
                </c:pt>
                <c:pt idx="32">
                  <c:v>5079</c:v>
                </c:pt>
                <c:pt idx="33">
                  <c:v>5764</c:v>
                </c:pt>
                <c:pt idx="34">
                  <c:v>6933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1-BC47-A42E-2E1793B03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961744"/>
        <c:axId val="702721408"/>
      </c:barChart>
      <c:catAx>
        <c:axId val="28596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702721408"/>
        <c:crosses val="autoZero"/>
        <c:auto val="1"/>
        <c:lblAlgn val="ctr"/>
        <c:lblOffset val="100"/>
        <c:noMultiLvlLbl val="0"/>
      </c:catAx>
      <c:valAx>
        <c:axId val="70272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8596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M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93089407868643E-2"/>
          <c:y val="9.0231481481481468E-2"/>
          <c:w val="0.88120810220526136"/>
          <c:h val="0.594093394575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18-4F47-BB2C-D164AFAE3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Saptamini!$A$2:$A$37</c:f>
              <c:strCache>
                <c:ptCount val="36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</c:strCache>
            </c:strRef>
          </c:cat>
          <c:val>
            <c:numRef>
              <c:f>Saptamini!$B$2:$B$37</c:f>
              <c:numCache>
                <c:formatCode>General</c:formatCode>
                <c:ptCount val="36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8-4F47-BB2C-D164AFAE3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Saptamini!$A$2:$A$37</c:f>
              <c:strCache>
                <c:ptCount val="36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</c:strCache>
            </c:strRef>
          </c:cat>
          <c:val>
            <c:numRef>
              <c:f>Saptamini!$D$2:$D$37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18-4F47-BB2C-D164AFAE3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Saptamini!$A$2:$A$37</c:f>
              <c:strCache>
                <c:ptCount val="36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</c:strCache>
            </c:strRef>
          </c:cat>
          <c:val>
            <c:numRef>
              <c:f>Saptamini!$C$2:$C$37</c:f>
              <c:numCache>
                <c:formatCode>General</c:formatCode>
                <c:ptCount val="3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18-4F47-BB2C-D164AFAE3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05856"/>
        <c:axId val="148103936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7456"/>
        <c:crosses val="autoZero"/>
        <c:crossBetween val="between"/>
      </c:valAx>
      <c:valAx>
        <c:axId val="148103936"/>
        <c:scaling>
          <c:orientation val="minMax"/>
          <c:max val="2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Decese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105856"/>
        <c:crosses val="max"/>
        <c:crossBetween val="between"/>
      </c:valAx>
      <c:catAx>
        <c:axId val="14810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0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MD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/>
              <a:t>Num</a:t>
            </a:r>
            <a:r>
              <a:rPr lang="ro-RO"/>
              <a:t>ă</a:t>
            </a:r>
            <a:r>
              <a:rPr lang="en-US"/>
              <a:t>rul de </a:t>
            </a:r>
            <a:r>
              <a:rPr lang="x-none"/>
              <a:t>persoane investigate </a:t>
            </a:r>
            <a:r>
              <a:rPr lang="ro-RO"/>
              <a:t>și persoane pozitive COVID-19 (săptămânal)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M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Saptaminal!$B$1</c:f>
              <c:strCache>
                <c:ptCount val="1"/>
                <c:pt idx="0">
                  <c:v>Probe investigate primare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M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Saptaminal!$A$2:$A$37</c:f>
              <c:strCache>
                <c:ptCount val="36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</c:strCache>
            </c:strRef>
          </c:cat>
          <c:val>
            <c:numRef>
              <c:f>Saptaminal!$B$2:$B$37</c:f>
              <c:numCache>
                <c:formatCode>General</c:formatCode>
                <c:ptCount val="36"/>
                <c:pt idx="0">
                  <c:v>236</c:v>
                </c:pt>
                <c:pt idx="1">
                  <c:v>556</c:v>
                </c:pt>
                <c:pt idx="2">
                  <c:v>1055</c:v>
                </c:pt>
                <c:pt idx="3">
                  <c:v>2559</c:v>
                </c:pt>
                <c:pt idx="4">
                  <c:v>3470</c:v>
                </c:pt>
                <c:pt idx="5">
                  <c:v>3887</c:v>
                </c:pt>
                <c:pt idx="6">
                  <c:v>4403</c:v>
                </c:pt>
                <c:pt idx="7">
                  <c:v>4281</c:v>
                </c:pt>
                <c:pt idx="8">
                  <c:v>5414</c:v>
                </c:pt>
                <c:pt idx="9">
                  <c:v>6177</c:v>
                </c:pt>
                <c:pt idx="10">
                  <c:v>6330</c:v>
                </c:pt>
                <c:pt idx="11">
                  <c:v>6718</c:v>
                </c:pt>
                <c:pt idx="12">
                  <c:v>7538</c:v>
                </c:pt>
                <c:pt idx="13">
                  <c:v>7331</c:v>
                </c:pt>
                <c:pt idx="14">
                  <c:v>9107</c:v>
                </c:pt>
                <c:pt idx="15">
                  <c:v>8861</c:v>
                </c:pt>
                <c:pt idx="16">
                  <c:v>7961</c:v>
                </c:pt>
                <c:pt idx="17">
                  <c:v>7204</c:v>
                </c:pt>
                <c:pt idx="18">
                  <c:v>7598</c:v>
                </c:pt>
                <c:pt idx="19">
                  <c:v>7974</c:v>
                </c:pt>
                <c:pt idx="20">
                  <c:v>9289</c:v>
                </c:pt>
                <c:pt idx="21">
                  <c:v>10190</c:v>
                </c:pt>
                <c:pt idx="22">
                  <c:v>11151</c:v>
                </c:pt>
                <c:pt idx="23">
                  <c:v>13676</c:v>
                </c:pt>
                <c:pt idx="24">
                  <c:v>12980</c:v>
                </c:pt>
                <c:pt idx="25">
                  <c:v>12894</c:v>
                </c:pt>
                <c:pt idx="26">
                  <c:v>14372</c:v>
                </c:pt>
                <c:pt idx="27">
                  <c:v>14064</c:v>
                </c:pt>
                <c:pt idx="28">
                  <c:v>14962</c:v>
                </c:pt>
                <c:pt idx="29">
                  <c:v>17787</c:v>
                </c:pt>
                <c:pt idx="30">
                  <c:v>17986</c:v>
                </c:pt>
                <c:pt idx="31">
                  <c:v>18095</c:v>
                </c:pt>
                <c:pt idx="32">
                  <c:v>18064</c:v>
                </c:pt>
                <c:pt idx="33">
                  <c:v>17770</c:v>
                </c:pt>
                <c:pt idx="34">
                  <c:v>17669</c:v>
                </c:pt>
                <c:pt idx="35">
                  <c:v>18394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4-D443-95EE-582F8FD8DD51}"/>
            </c:ext>
          </c:extLst>
        </c:ser>
        <c:ser>
          <c:idx val="1"/>
          <c:order val="1"/>
          <c:tx>
            <c:strRef>
              <c:f>Saptaminal!$O$1</c:f>
              <c:strCache>
                <c:ptCount val="1"/>
                <c:pt idx="0">
                  <c:v>Probe pozitive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M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Saptaminal!$A$2:$A$37</c:f>
              <c:strCache>
                <c:ptCount val="36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</c:strCache>
            </c:strRef>
          </c:cat>
          <c:val>
            <c:numRef>
              <c:f>Saptaminal!$O$2:$O$37</c:f>
              <c:numCache>
                <c:formatCode>General</c:formatCode>
                <c:ptCount val="36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54-D443-95EE-582F8FD8DD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9"/>
        <c:axId val="323233232"/>
        <c:axId val="323233792"/>
      </c:barChart>
      <c:lineChart>
        <c:grouping val="standard"/>
        <c:varyColors val="0"/>
        <c:ser>
          <c:idx val="3"/>
          <c:order val="3"/>
          <c:tx>
            <c:strRef>
              <c:f>Saptaminal!$AC$1</c:f>
              <c:strCache>
                <c:ptCount val="1"/>
                <c:pt idx="0">
                  <c:v>Total probe investigate</c:v>
                </c:pt>
              </c:strCache>
            </c:strRef>
          </c:tx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Saptaminal!$AC$2:$AC$36</c:f>
              <c:numCache>
                <c:formatCode>General</c:formatCode>
                <c:ptCount val="35"/>
                <c:pt idx="0">
                  <c:v>237</c:v>
                </c:pt>
                <c:pt idx="1">
                  <c:v>575</c:v>
                </c:pt>
                <c:pt idx="2">
                  <c:v>1177</c:v>
                </c:pt>
                <c:pt idx="3">
                  <c:v>2768</c:v>
                </c:pt>
                <c:pt idx="4">
                  <c:v>3896</c:v>
                </c:pt>
                <c:pt idx="5">
                  <c:v>4758</c:v>
                </c:pt>
                <c:pt idx="6">
                  <c:v>5388</c:v>
                </c:pt>
                <c:pt idx="7">
                  <c:v>5491</c:v>
                </c:pt>
                <c:pt idx="8">
                  <c:v>6845</c:v>
                </c:pt>
                <c:pt idx="9">
                  <c:v>7656</c:v>
                </c:pt>
                <c:pt idx="10">
                  <c:v>7790</c:v>
                </c:pt>
                <c:pt idx="11">
                  <c:v>8250</c:v>
                </c:pt>
                <c:pt idx="12">
                  <c:v>9324</c:v>
                </c:pt>
                <c:pt idx="13">
                  <c:v>9285</c:v>
                </c:pt>
                <c:pt idx="14">
                  <c:v>11421</c:v>
                </c:pt>
                <c:pt idx="15">
                  <c:v>11577</c:v>
                </c:pt>
                <c:pt idx="16">
                  <c:v>11093</c:v>
                </c:pt>
                <c:pt idx="17">
                  <c:v>10804</c:v>
                </c:pt>
                <c:pt idx="18">
                  <c:v>10740</c:v>
                </c:pt>
                <c:pt idx="19">
                  <c:v>11126</c:v>
                </c:pt>
                <c:pt idx="20">
                  <c:v>12302</c:v>
                </c:pt>
                <c:pt idx="21">
                  <c:v>13403</c:v>
                </c:pt>
                <c:pt idx="22">
                  <c:v>14283</c:v>
                </c:pt>
                <c:pt idx="23">
                  <c:v>17223</c:v>
                </c:pt>
                <c:pt idx="24">
                  <c:v>15805</c:v>
                </c:pt>
                <c:pt idx="25">
                  <c:v>14228</c:v>
                </c:pt>
                <c:pt idx="26">
                  <c:v>15795</c:v>
                </c:pt>
                <c:pt idx="27">
                  <c:v>15789</c:v>
                </c:pt>
                <c:pt idx="28">
                  <c:v>16342</c:v>
                </c:pt>
                <c:pt idx="29">
                  <c:v>19410</c:v>
                </c:pt>
                <c:pt idx="30">
                  <c:v>19915</c:v>
                </c:pt>
                <c:pt idx="31">
                  <c:v>20394</c:v>
                </c:pt>
                <c:pt idx="32">
                  <c:v>20323</c:v>
                </c:pt>
                <c:pt idx="33">
                  <c:v>19895</c:v>
                </c:pt>
                <c:pt idx="34">
                  <c:v>19678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54-D443-95EE-582F8FD8D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233232"/>
        <c:axId val="323233792"/>
      </c:lineChart>
      <c:lineChart>
        <c:grouping val="standard"/>
        <c:varyColors val="0"/>
        <c:ser>
          <c:idx val="2"/>
          <c:order val="2"/>
          <c:tx>
            <c:strRef>
              <c:f>Saptaminal!$AB$1</c:f>
              <c:strCache>
                <c:ptCount val="1"/>
                <c:pt idx="0">
                  <c:v>% pozitive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M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Saptaminal!$AB$2:$AB$37</c:f>
              <c:numCache>
                <c:formatCode>0%</c:formatCode>
                <c:ptCount val="36"/>
                <c:pt idx="0">
                  <c:v>9.7457627118644072E-2</c:v>
                </c:pt>
                <c:pt idx="1">
                  <c:v>0.12769784172661872</c:v>
                </c:pt>
                <c:pt idx="2">
                  <c:v>0.16018957345971563</c:v>
                </c:pt>
                <c:pt idx="3">
                  <c:v>0.23485736615865571</c:v>
                </c:pt>
                <c:pt idx="4">
                  <c:v>0.22997118155619597</c:v>
                </c:pt>
                <c:pt idx="5">
                  <c:v>0.20838693079495754</c:v>
                </c:pt>
                <c:pt idx="6">
                  <c:v>0.21258233022938905</c:v>
                </c:pt>
                <c:pt idx="7">
                  <c:v>0.16654987152534453</c:v>
                </c:pt>
                <c:pt idx="8">
                  <c:v>0.14887329146656816</c:v>
                </c:pt>
                <c:pt idx="9">
                  <c:v>0.18342237332038205</c:v>
                </c:pt>
                <c:pt idx="10">
                  <c:v>0.1631911532385466</c:v>
                </c:pt>
                <c:pt idx="11">
                  <c:v>0.17237272997916048</c:v>
                </c:pt>
                <c:pt idx="12">
                  <c:v>0.19222605465640755</c:v>
                </c:pt>
                <c:pt idx="13">
                  <c:v>0.27827035875051154</c:v>
                </c:pt>
                <c:pt idx="14">
                  <c:v>0.27012188426485123</c:v>
                </c:pt>
                <c:pt idx="15">
                  <c:v>0.23135086333370952</c:v>
                </c:pt>
                <c:pt idx="16">
                  <c:v>0.19645773144077378</c:v>
                </c:pt>
                <c:pt idx="17">
                  <c:v>0.21765685730149917</c:v>
                </c:pt>
                <c:pt idx="18">
                  <c:v>0.21031850486970255</c:v>
                </c:pt>
                <c:pt idx="19">
                  <c:v>0.25758715826435918</c:v>
                </c:pt>
                <c:pt idx="20">
                  <c:v>0.25061901173430939</c:v>
                </c:pt>
                <c:pt idx="21">
                  <c:v>0.22551521099116781</c:v>
                </c:pt>
                <c:pt idx="22">
                  <c:v>0.22625773473231101</c:v>
                </c:pt>
                <c:pt idx="23">
                  <c:v>0.24093302135127231</c:v>
                </c:pt>
                <c:pt idx="24">
                  <c:v>0.24822804314329738</c:v>
                </c:pt>
                <c:pt idx="25">
                  <c:v>0.24018923530324182</c:v>
                </c:pt>
                <c:pt idx="26">
                  <c:v>0.22133314778736432</c:v>
                </c:pt>
                <c:pt idx="27">
                  <c:v>0.25725255972696248</c:v>
                </c:pt>
                <c:pt idx="28">
                  <c:v>0.28599117765004678</c:v>
                </c:pt>
                <c:pt idx="29">
                  <c:v>0.32068364535897004</c:v>
                </c:pt>
                <c:pt idx="30">
                  <c:v>0.30979650839541867</c:v>
                </c:pt>
                <c:pt idx="31">
                  <c:v>0.27073777286543244</c:v>
                </c:pt>
                <c:pt idx="32">
                  <c:v>0.24651240035429584</c:v>
                </c:pt>
                <c:pt idx="33">
                  <c:v>0.28581879572312885</c:v>
                </c:pt>
                <c:pt idx="34">
                  <c:v>0.32622106514233967</c:v>
                </c:pt>
                <c:pt idx="35">
                  <c:v>0.3769163857779711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54-D443-95EE-582F8FD8DD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3234912"/>
        <c:axId val="323234352"/>
      </c:lineChart>
      <c:catAx>
        <c:axId val="32323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8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MD"/>
          </a:p>
        </c:txPr>
        <c:crossAx val="323233792"/>
        <c:crosses val="autoZero"/>
        <c:auto val="0"/>
        <c:lblAlgn val="ctr"/>
        <c:lblOffset val="100"/>
        <c:tickLblSkip val="1"/>
        <c:noMultiLvlLbl val="1"/>
      </c:catAx>
      <c:valAx>
        <c:axId val="323233792"/>
        <c:scaling>
          <c:orientation val="minMax"/>
          <c:max val="20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MD"/>
          </a:p>
        </c:txPr>
        <c:crossAx val="323233232"/>
        <c:crossesAt val="43898"/>
        <c:crossBetween val="between"/>
      </c:valAx>
      <c:valAx>
        <c:axId val="323234352"/>
        <c:scaling>
          <c:orientation val="minMax"/>
          <c:max val="0.4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MD"/>
          </a:p>
        </c:txPr>
        <c:crossAx val="323234912"/>
        <c:crosses val="max"/>
        <c:crossBetween val="between"/>
      </c:valAx>
      <c:catAx>
        <c:axId val="323234912"/>
        <c:scaling>
          <c:orientation val="minMax"/>
        </c:scaling>
        <c:delete val="1"/>
        <c:axPos val="b"/>
        <c:majorTickMark val="out"/>
        <c:minorTickMark val="none"/>
        <c:tickLblPos val="nextTo"/>
        <c:crossAx val="323234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MD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M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'Incidenta crescator'!$A$2:$A$39</c:f>
              <c:strCache>
                <c:ptCount val="38"/>
                <c:pt idx="0">
                  <c:v>Chișinău</c:v>
                </c:pt>
                <c:pt idx="1">
                  <c:v>Edineț</c:v>
                </c:pt>
                <c:pt idx="2">
                  <c:v>Transnistria</c:v>
                </c:pt>
                <c:pt idx="3">
                  <c:v>Briceni</c:v>
                </c:pt>
                <c:pt idx="4">
                  <c:v>Glodeni</c:v>
                </c:pt>
                <c:pt idx="5">
                  <c:v>Dondușeni</c:v>
                </c:pt>
                <c:pt idx="6">
                  <c:v>Bălți</c:v>
                </c:pt>
                <c:pt idx="7">
                  <c:v>Anenii Noi</c:v>
                </c:pt>
                <c:pt idx="8">
                  <c:v>Ialoveni</c:v>
                </c:pt>
                <c:pt idx="9">
                  <c:v>Dubăsari</c:v>
                </c:pt>
                <c:pt idx="10">
                  <c:v>Cahul</c:v>
                </c:pt>
                <c:pt idx="11">
                  <c:v>Vulcănești</c:v>
                </c:pt>
                <c:pt idx="12">
                  <c:v>Cimișlia</c:v>
                </c:pt>
                <c:pt idx="13">
                  <c:v>Criuleni</c:v>
                </c:pt>
                <c:pt idx="14">
                  <c:v>Ștefan Vodă</c:v>
                </c:pt>
                <c:pt idx="15">
                  <c:v>Fălești</c:v>
                </c:pt>
                <c:pt idx="16">
                  <c:v>Taraclia</c:v>
                </c:pt>
                <c:pt idx="17">
                  <c:v>Șoldănești</c:v>
                </c:pt>
                <c:pt idx="18">
                  <c:v>Comrat</c:v>
                </c:pt>
                <c:pt idx="19">
                  <c:v>Ocnița</c:v>
                </c:pt>
                <c:pt idx="20">
                  <c:v>Drochia</c:v>
                </c:pt>
                <c:pt idx="21">
                  <c:v>Călărași</c:v>
                </c:pt>
                <c:pt idx="22">
                  <c:v>Florești</c:v>
                </c:pt>
                <c:pt idx="23">
                  <c:v>Strășeni</c:v>
                </c:pt>
                <c:pt idx="24">
                  <c:v>Nisporeni</c:v>
                </c:pt>
                <c:pt idx="25">
                  <c:v>Soroca</c:v>
                </c:pt>
                <c:pt idx="26">
                  <c:v>Rîșcani</c:v>
                </c:pt>
                <c:pt idx="27">
                  <c:v>Cantemir</c:v>
                </c:pt>
                <c:pt idx="28">
                  <c:v>Sîngerei</c:v>
                </c:pt>
                <c:pt idx="29">
                  <c:v>Rezina</c:v>
                </c:pt>
                <c:pt idx="30">
                  <c:v>Orhei</c:v>
                </c:pt>
                <c:pt idx="31">
                  <c:v>Căușeni</c:v>
                </c:pt>
                <c:pt idx="32">
                  <c:v>Leova</c:v>
                </c:pt>
                <c:pt idx="33">
                  <c:v>Ceadîr-Lunga</c:v>
                </c:pt>
                <c:pt idx="34">
                  <c:v>Basarabeasca</c:v>
                </c:pt>
                <c:pt idx="35">
                  <c:v>Telenești</c:v>
                </c:pt>
                <c:pt idx="36">
                  <c:v>Ungheni</c:v>
                </c:pt>
                <c:pt idx="37">
                  <c:v>Hîncești</c:v>
                </c:pt>
              </c:strCache>
            </c:strRef>
          </c:cat>
          <c:val>
            <c:numRef>
              <c:f>'Incidenta crescator'!$D$2:$D$39</c:f>
              <c:numCache>
                <c:formatCode>0</c:formatCode>
                <c:ptCount val="38"/>
                <c:pt idx="0">
                  <c:v>743.17025629265765</c:v>
                </c:pt>
                <c:pt idx="1">
                  <c:v>508.00985399935973</c:v>
                </c:pt>
                <c:pt idx="2">
                  <c:v>483.11311532275869</c:v>
                </c:pt>
                <c:pt idx="3">
                  <c:v>411.25819303431433</c:v>
                </c:pt>
                <c:pt idx="4">
                  <c:v>393.71613456515809</c:v>
                </c:pt>
                <c:pt idx="5">
                  <c:v>388.31360946745559</c:v>
                </c:pt>
                <c:pt idx="6">
                  <c:v>377.71943351845164</c:v>
                </c:pt>
                <c:pt idx="7">
                  <c:v>354.4483264975442</c:v>
                </c:pt>
                <c:pt idx="8">
                  <c:v>342.44369538613478</c:v>
                </c:pt>
                <c:pt idx="9">
                  <c:v>334.80236411465273</c:v>
                </c:pt>
                <c:pt idx="10">
                  <c:v>304.77384072006379</c:v>
                </c:pt>
                <c:pt idx="11">
                  <c:v>283.34244668688171</c:v>
                </c:pt>
                <c:pt idx="12">
                  <c:v>269.78234852633926</c:v>
                </c:pt>
                <c:pt idx="13">
                  <c:v>256.1997508775903</c:v>
                </c:pt>
                <c:pt idx="14">
                  <c:v>251.32104652661425</c:v>
                </c:pt>
                <c:pt idx="15">
                  <c:v>246.62015385008561</c:v>
                </c:pt>
                <c:pt idx="16">
                  <c:v>232.88807987793453</c:v>
                </c:pt>
                <c:pt idx="17">
                  <c:v>231.33658111749176</c:v>
                </c:pt>
                <c:pt idx="18">
                  <c:v>228.2720267185513</c:v>
                </c:pt>
                <c:pt idx="19">
                  <c:v>225.61939905113337</c:v>
                </c:pt>
                <c:pt idx="20">
                  <c:v>222.98940128689065</c:v>
                </c:pt>
                <c:pt idx="21">
                  <c:v>222.04624151798885</c:v>
                </c:pt>
                <c:pt idx="22">
                  <c:v>192.26493323044323</c:v>
                </c:pt>
                <c:pt idx="23">
                  <c:v>189.90021167221045</c:v>
                </c:pt>
                <c:pt idx="24">
                  <c:v>184.36994393648644</c:v>
                </c:pt>
                <c:pt idx="25">
                  <c:v>175.13134851138355</c:v>
                </c:pt>
                <c:pt idx="26">
                  <c:v>172.22165940634181</c:v>
                </c:pt>
                <c:pt idx="27">
                  <c:v>165.01966804183058</c:v>
                </c:pt>
                <c:pt idx="28">
                  <c:v>150.34956273335504</c:v>
                </c:pt>
                <c:pt idx="29">
                  <c:v>148.28414065809915</c:v>
                </c:pt>
                <c:pt idx="30">
                  <c:v>146.79513704163466</c:v>
                </c:pt>
                <c:pt idx="31">
                  <c:v>146.57880150274067</c:v>
                </c:pt>
                <c:pt idx="32">
                  <c:v>136.45921882689814</c:v>
                </c:pt>
                <c:pt idx="33">
                  <c:v>126.15728965306744</c:v>
                </c:pt>
                <c:pt idx="34">
                  <c:v>126.02120632713367</c:v>
                </c:pt>
                <c:pt idx="35">
                  <c:v>125.93222556587727</c:v>
                </c:pt>
                <c:pt idx="36">
                  <c:v>113.78928203910394</c:v>
                </c:pt>
                <c:pt idx="37">
                  <c:v>105.98936252216141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8-5A48-97A9-66F965C16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296431"/>
        <c:axId val="1623609200"/>
      </c:barChart>
      <c:catAx>
        <c:axId val="60629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623609200"/>
        <c:crosses val="autoZero"/>
        <c:auto val="1"/>
        <c:lblAlgn val="ctr"/>
        <c:lblOffset val="100"/>
        <c:noMultiLvlLbl val="0"/>
      </c:catAx>
      <c:valAx>
        <c:axId val="16236092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60629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MD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'Tari de import'!$A$1:$A$13</c:f>
              <c:strCache>
                <c:ptCount val="13"/>
                <c:pt idx="0">
                  <c:v>Egipt</c:v>
                </c:pt>
                <c:pt idx="1">
                  <c:v>Franța</c:v>
                </c:pt>
                <c:pt idx="2">
                  <c:v>Polonia</c:v>
                </c:pt>
                <c:pt idx="3">
                  <c:v>Portugalia</c:v>
                </c:pt>
                <c:pt idx="4">
                  <c:v>Ucraina</c:v>
                </c:pt>
                <c:pt idx="5">
                  <c:v>Austria</c:v>
                </c:pt>
                <c:pt idx="6">
                  <c:v>Turcia</c:v>
                </c:pt>
                <c:pt idx="7">
                  <c:v>Marea Britanie</c:v>
                </c:pt>
                <c:pt idx="8">
                  <c:v>Germania</c:v>
                </c:pt>
                <c:pt idx="9">
                  <c:v>Serbia</c:v>
                </c:pt>
                <c:pt idx="10">
                  <c:v>Rusia</c:v>
                </c:pt>
                <c:pt idx="11">
                  <c:v>Italia</c:v>
                </c:pt>
                <c:pt idx="12">
                  <c:v>România</c:v>
                </c:pt>
              </c:strCache>
            </c:strRef>
          </c:cat>
          <c:val>
            <c:numRef>
              <c:f>'Tari de import'!$B$1:$B$13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7</c:v>
                </c:pt>
                <c:pt idx="11">
                  <c:v>9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2-DC4D-9452-E603B8164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4781968"/>
        <c:axId val="1644757264"/>
      </c:barChart>
      <c:catAx>
        <c:axId val="164478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644757264"/>
        <c:crosses val="autoZero"/>
        <c:auto val="1"/>
        <c:lblAlgn val="ctr"/>
        <c:lblOffset val="100"/>
        <c:noMultiLvlLbl val="0"/>
      </c:catAx>
      <c:valAx>
        <c:axId val="164475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64478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MD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Sheet8!$B$1</c:f>
              <c:strCache>
                <c:ptCount val="1"/>
                <c:pt idx="0">
                  <c:v>Nr 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2.157497303128292E-3"/>
                  <c:y val="1.6106332296698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E3-A345-8023-83E010F22886}"/>
                </c:ext>
              </c:extLst>
            </c:dLbl>
            <c:dLbl>
              <c:idx val="11"/>
              <c:layout>
                <c:manualLayout>
                  <c:x val="-1.0185067526415994E-16"/>
                  <c:y val="1.851851851851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E3-A345-8023-83E010F22886}"/>
                </c:ext>
              </c:extLst>
            </c:dLbl>
            <c:dLbl>
              <c:idx val="12"/>
              <c:layout>
                <c:manualLayout>
                  <c:x val="0"/>
                  <c:y val="2.52100840336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E3-A345-8023-83E010F22886}"/>
                </c:ext>
              </c:extLst>
            </c:dLbl>
            <c:dLbl>
              <c:idx val="13"/>
              <c:layout>
                <c:manualLayout>
                  <c:x val="0"/>
                  <c:y val="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E3-A345-8023-83E010F22886}"/>
                </c:ext>
              </c:extLst>
            </c:dLbl>
            <c:dLbl>
              <c:idx val="17"/>
              <c:layout>
                <c:manualLayout>
                  <c:x val="-1.3199632097270937E-3"/>
                  <c:y val="9.0322504597105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E3-A345-8023-83E010F22886}"/>
                </c:ext>
              </c:extLst>
            </c:dLbl>
            <c:dLbl>
              <c:idx val="18"/>
              <c:layout>
                <c:manualLayout>
                  <c:x val="-1.5290396392759642E-3"/>
                  <c:y val="7.24598047998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E3-A345-8023-83E010F22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Sheet8!$A$2:$A$37</c:f>
              <c:strCache>
                <c:ptCount val="36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08.06-14.06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26.10-01.11.2020</c:v>
                </c:pt>
                <c:pt idx="34">
                  <c:v>02.11-08.11.2020</c:v>
                </c:pt>
                <c:pt idx="35">
                  <c:v>09.11-15.11</c:v>
                </c:pt>
              </c:strCache>
            </c:strRef>
          </c:cat>
          <c:val>
            <c:numRef>
              <c:f>Sheet8!$B$2:$B$37</c:f>
              <c:numCache>
                <c:formatCode>General</c:formatCode>
                <c:ptCount val="36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 formatCode="0">
                  <c:v>1033</c:v>
                </c:pt>
                <c:pt idx="11" formatCode="0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E3-A345-8023-83E010F22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6935391"/>
        <c:axId val="1596157087"/>
      </c:barChart>
      <c:lineChart>
        <c:grouping val="standard"/>
        <c:varyColors val="0"/>
        <c:ser>
          <c:idx val="1"/>
          <c:order val="1"/>
          <c:tx>
            <c:strRef>
              <c:f>Sheet8!$C$1</c:f>
              <c:strCache>
                <c:ptCount val="1"/>
                <c:pt idx="0">
                  <c:v>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6"/>
              <c:layout>
                <c:manualLayout>
                  <c:x val="-2.5191191697368217E-2"/>
                  <c:y val="3.5756302521008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E3-A345-8023-83E010F22886}"/>
                </c:ext>
              </c:extLst>
            </c:dLbl>
            <c:dLbl>
              <c:idx val="17"/>
              <c:layout>
                <c:manualLayout>
                  <c:x val="-2.8249295672903272E-2"/>
                  <c:y val="-5.6680672268907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E3-A345-8023-83E010F22886}"/>
                </c:ext>
              </c:extLst>
            </c:dLbl>
            <c:dLbl>
              <c:idx val="19"/>
              <c:layout>
                <c:manualLayout>
                  <c:x val="-6.4779258361935627E-2"/>
                  <c:y val="-7.0329341317365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E3-A345-8023-83E010F22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Sheet8!$A$2:$A$37</c:f>
              <c:strCache>
                <c:ptCount val="36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08.06-14.06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26.10-01.11.2020</c:v>
                </c:pt>
                <c:pt idx="34">
                  <c:v>02.11-08.11.2020</c:v>
                </c:pt>
                <c:pt idx="35">
                  <c:v>09.11-15.11</c:v>
                </c:pt>
              </c:strCache>
            </c:strRef>
          </c:cat>
          <c:val>
            <c:numRef>
              <c:f>Sheet8!$C$2:$C$37</c:f>
              <c:numCache>
                <c:formatCode>0.00</c:formatCode>
                <c:ptCount val="36"/>
                <c:pt idx="1">
                  <c:v>2.2200000000000002</c:v>
                </c:pt>
                <c:pt idx="2">
                  <c:v>2.04</c:v>
                </c:pt>
                <c:pt idx="3">
                  <c:v>3.17</c:v>
                </c:pt>
                <c:pt idx="4">
                  <c:v>1.24</c:v>
                </c:pt>
                <c:pt idx="5">
                  <c:v>1</c:v>
                </c:pt>
                <c:pt idx="6">
                  <c:v>1.1399999999999999</c:v>
                </c:pt>
                <c:pt idx="7">
                  <c:v>0.78</c:v>
                </c:pt>
                <c:pt idx="8">
                  <c:v>1.1200000000000001</c:v>
                </c:pt>
                <c:pt idx="9">
                  <c:v>1.38</c:v>
                </c:pt>
                <c:pt idx="10" formatCode="General">
                  <c:v>0.89</c:v>
                </c:pt>
                <c:pt idx="11" formatCode="General">
                  <c:v>1.18</c:v>
                </c:pt>
                <c:pt idx="12" formatCode="General">
                  <c:v>1.18</c:v>
                </c:pt>
                <c:pt idx="13" formatCode="General">
                  <c:v>1.34</c:v>
                </c:pt>
                <c:pt idx="14" formatCode="General">
                  <c:v>1.19</c:v>
                </c:pt>
                <c:pt idx="15" formatCode="General">
                  <c:v>0.94</c:v>
                </c:pt>
                <c:pt idx="16" formatCode="General">
                  <c:v>0.86</c:v>
                </c:pt>
                <c:pt idx="17">
                  <c:v>1</c:v>
                </c:pt>
                <c:pt idx="18" formatCode="General">
                  <c:v>1.02</c:v>
                </c:pt>
                <c:pt idx="19" formatCode="General">
                  <c:v>1.17</c:v>
                </c:pt>
                <c:pt idx="20" formatCode="General">
                  <c:v>1.1200000000000001</c:v>
                </c:pt>
                <c:pt idx="21" formatCode="General">
                  <c:v>1.05</c:v>
                </c:pt>
                <c:pt idx="22" formatCode="General">
                  <c:v>1.03</c:v>
                </c:pt>
                <c:pt idx="23" formatCode="General">
                  <c:v>1.1200000000000001</c:v>
                </c:pt>
                <c:pt idx="24" formatCode="General">
                  <c:v>1.0900000000000001</c:v>
                </c:pt>
                <c:pt idx="25" formatCode="General">
                  <c:v>1.05</c:v>
                </c:pt>
                <c:pt idx="26" formatCode="General">
                  <c:v>1.03</c:v>
                </c:pt>
                <c:pt idx="27" formatCode="General">
                  <c:v>1.05</c:v>
                </c:pt>
                <c:pt idx="28" formatCode="General">
                  <c:v>1.1100000000000001</c:v>
                </c:pt>
                <c:pt idx="29" formatCode="General">
                  <c:v>1.17</c:v>
                </c:pt>
                <c:pt idx="30" formatCode="General">
                  <c:v>1.1000000000000001</c:v>
                </c:pt>
                <c:pt idx="31" formatCode="General">
                  <c:v>0.98</c:v>
                </c:pt>
                <c:pt idx="32" formatCode="General">
                  <c:v>1.02</c:v>
                </c:pt>
                <c:pt idx="33" formatCode="General">
                  <c:v>1.07</c:v>
                </c:pt>
                <c:pt idx="34" formatCode="General">
                  <c:v>1.1200000000000001</c:v>
                </c:pt>
                <c:pt idx="35" formatCode="General">
                  <c:v>1.1599999999999999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7E3-A345-8023-83E010F22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771471"/>
        <c:axId val="1599330927"/>
      </c:lineChart>
      <c:catAx>
        <c:axId val="159693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96157087"/>
        <c:crosses val="autoZero"/>
        <c:auto val="1"/>
        <c:lblAlgn val="ctr"/>
        <c:lblOffset val="100"/>
        <c:noMultiLvlLbl val="0"/>
      </c:catAx>
      <c:valAx>
        <c:axId val="1596157087"/>
        <c:scaling>
          <c:orientation val="minMax"/>
          <c:max val="75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96935391"/>
        <c:crosses val="autoZero"/>
        <c:crossBetween val="between"/>
      </c:valAx>
      <c:valAx>
        <c:axId val="1599330927"/>
        <c:scaling>
          <c:orientation val="minMax"/>
          <c:max val="1.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91771471"/>
        <c:crosses val="max"/>
        <c:crossBetween val="between"/>
      </c:valAx>
      <c:catAx>
        <c:axId val="1591771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9330927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MD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R0!$A$3:$A$37</cx:f>
        <cx:lvl ptCount="35">
          <cx:pt idx="0">16.03-22.03</cx:pt>
          <cx:pt idx="1">23.03.29.‎03</cx:pt>
          <cx:pt idx="2">30.03-05.‎04</cx:pt>
          <cx:pt idx="3">06.04-12.‎04</cx:pt>
          <cx:pt idx="4">13.04-19.‎04</cx:pt>
          <cx:pt idx="5">20.04-26.‎04</cx:pt>
          <cx:pt idx="6">27.04-03.‎05</cx:pt>
          <cx:pt idx="7">04.05-10.‎05</cx:pt>
          <cx:pt idx="8">11.05 -17.‎05</cx:pt>
          <cx:pt idx="9">18.05-24.05</cx:pt>
          <cx:pt idx="10">25.05-31.05</cx:pt>
          <cx:pt idx="11">01.06-07.06</cx:pt>
          <cx:pt idx="12">08.06 - 14.06</cx:pt>
          <cx:pt idx="13">15.06-21.06</cx:pt>
          <cx:pt idx="14">22.06-28.06</cx:pt>
          <cx:pt idx="15">29.06-05.07</cx:pt>
          <cx:pt idx="16">06.07-12.07</cx:pt>
          <cx:pt idx="17">13.07-19.07</cx:pt>
          <cx:pt idx="18">20.07-26.07</cx:pt>
          <cx:pt idx="19">27.07-02.08</cx:pt>
          <cx:pt idx="20">03.08-09.08</cx:pt>
          <cx:pt idx="21">10.08-16.08</cx:pt>
          <cx:pt idx="22">17.08-23.08</cx:pt>
          <cx:pt idx="23">24.08-30.08</cx:pt>
          <cx:pt idx="24">31.08-06.09</cx:pt>
          <cx:pt idx="25">07.09-13.09</cx:pt>
          <cx:pt idx="26">14.09-20.09</cx:pt>
          <cx:pt idx="27">21.09-27.09</cx:pt>
          <cx:pt idx="28">28.09-04.10</cx:pt>
          <cx:pt idx="29">05.10-11.10</cx:pt>
          <cx:pt idx="30">12.10-18.10</cx:pt>
          <cx:pt idx="31">19.10-25.10</cx:pt>
          <cx:pt idx="32">26.10-01.11</cx:pt>
          <cx:pt idx="33">02.11-08.11</cx:pt>
          <cx:pt idx="34">09.11-15.11</cx:pt>
        </cx:lvl>
      </cx:strDim>
      <cx:numDim type="val">
        <cx:f>R0!$I$3:$I$37</cx:f>
        <cx:lvl ptCount="35" formatCode="0.00">
          <cx:pt idx="0">2.2200000000000002</cx:pt>
          <cx:pt idx="1">2.04</cx:pt>
          <cx:pt idx="2">3.1699999999999999</cx:pt>
          <cx:pt idx="3">1.24</cx:pt>
          <cx:pt idx="4">1</cx:pt>
          <cx:pt idx="5">1.1399999999999999</cx:pt>
          <cx:pt idx="6">0.78000000000000003</cx:pt>
          <cx:pt idx="7">1.1200000000000001</cx:pt>
          <cx:pt idx="8">1.3799999999999999</cx:pt>
          <cx:pt idx="9">0.89000000000000001</cx:pt>
          <cx:pt idx="10">1.1799999999999999</cx:pt>
          <cx:pt idx="11">1.1799999999999999</cx:pt>
          <cx:pt idx="12">1.3400000000000001</cx:pt>
          <cx:pt idx="13">1.1899999999999999</cx:pt>
          <cx:pt idx="14">0.93999999999999995</cx:pt>
          <cx:pt idx="15">0.85999999999999999</cx:pt>
          <cx:pt idx="16">1</cx:pt>
          <cx:pt idx="17">1.02</cx:pt>
          <cx:pt idx="18">1.1699999999999999</cx:pt>
          <cx:pt idx="19">1.1200000000000001</cx:pt>
          <cx:pt idx="20">1.05</cx:pt>
          <cx:pt idx="21">1.03</cx:pt>
          <cx:pt idx="22">1.1200000000000001</cx:pt>
          <cx:pt idx="23">1.0900000000000001</cx:pt>
          <cx:pt idx="24">1.05</cx:pt>
          <cx:pt idx="25">1.03</cx:pt>
          <cx:pt idx="26">1.05</cx:pt>
          <cx:pt idx="27">1.1100000000000001</cx:pt>
          <cx:pt idx="28">1.1699999999999999</cx:pt>
          <cx:pt idx="29">1.1000000000000001</cx:pt>
          <cx:pt idx="30">0.97999999999999998</cx:pt>
          <cx:pt idx="31">1.02</cx:pt>
          <cx:pt idx="32">1.0700000000000001</cx:pt>
          <cx:pt idx="33">1.1200000000000001</cx:pt>
          <cx:pt idx="34">1.1599999999999999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>
              <a:defRPr sz="2400"/>
            </a:pPr>
            <a:r>
              <a:rPr lang="en-GB" sz="2400" b="0" i="0" baseline="0">
                <a:effectLst/>
              </a:rPr>
              <a:t>Rt - rata de contagiozitate</a:t>
            </a:r>
            <a:endParaRPr lang="en-MD" sz="2400">
              <a:effectLst/>
            </a:endParaRPr>
          </a:p>
          <a:p>
            <a:pPr rtl="0">
              <a:defRPr sz="2400"/>
            </a:pPr>
            <a:r>
              <a:rPr lang="en-GB" sz="2400" b="0" i="0" baseline="0">
                <a:effectLst/>
              </a:rPr>
              <a:t>Distribuția săptămânală - COVID-19</a:t>
            </a:r>
            <a:endParaRPr lang="en-MD" sz="2400">
              <a:effectLst/>
            </a:endParaRPr>
          </a:p>
        </cx:rich>
      </cx:tx>
    </cx:title>
    <cx:plotArea>
      <cx:plotAreaRegion>
        <cx:series layoutId="funnel" uniqueId="{542FD32C-A7F4-7948-BF2D-A8752D6DF5C2}"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46B5E-932E-7442-AF5D-BCBA32A76FE3}" type="datetimeFigureOut">
              <a:rPr lang="en-MD" smtClean="0"/>
              <a:t>11/15/20</a:t>
            </a:fld>
            <a:endParaRPr lang="en-M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55686-EDAA-2E4C-8B9B-1ECE1F3AA634}" type="slidenum">
              <a:rPr lang="en-MD" smtClean="0"/>
              <a:t>‹#›</a:t>
            </a:fld>
            <a:endParaRPr lang="en-MD"/>
          </a:p>
        </p:txBody>
      </p:sp>
    </p:spTree>
    <p:extLst>
      <p:ext uri="{BB962C8B-B14F-4D97-AF65-F5344CB8AC3E}">
        <p14:creationId xmlns:p14="http://schemas.microsoft.com/office/powerpoint/2010/main" val="376098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90830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6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9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3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6291470"/>
            <a:ext cx="1003853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45720" bIns="45720" anchor="ctr"/>
          <a:lstStyle/>
          <a:p>
            <a:pPr defTabSz="91433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800"/>
          </a:p>
        </p:txBody>
      </p:sp>
      <p:sp>
        <p:nvSpPr>
          <p:cNvPr id="140" name="Straight Connector 17"/>
          <p:cNvSpPr/>
          <p:nvPr/>
        </p:nvSpPr>
        <p:spPr>
          <a:xfrm>
            <a:off x="315367" y="3389244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45720" bIns="45720"/>
          <a:lstStyle/>
          <a:p>
            <a:pPr algn="l" defTabSz="91433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800"/>
          </a:p>
        </p:txBody>
      </p:sp>
      <p:sp>
        <p:nvSpPr>
          <p:cNvPr id="141" name="Straight Connector 18"/>
          <p:cNvSpPr/>
          <p:nvPr/>
        </p:nvSpPr>
        <p:spPr>
          <a:xfrm>
            <a:off x="315367" y="3468757"/>
            <a:ext cx="201052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45720" bIns="45720"/>
          <a:lstStyle/>
          <a:p>
            <a:pPr algn="l" defTabSz="91433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8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94938" y="6443220"/>
            <a:ext cx="213976" cy="23114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914330">
              <a:defRPr sz="8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8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318">
              <a:lnSpc>
                <a:spcPct val="80000"/>
              </a:lnSpc>
              <a:defRPr sz="3600" spc="-1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2602263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7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9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9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0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1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9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511E-A271-1B41-8E60-DFC20DFA6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D" dirty="0"/>
              <a:t>Evoluția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AF6BE-FB87-1348-8459-A46D4D944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985" y="3906266"/>
            <a:ext cx="8673427" cy="1322587"/>
          </a:xfrm>
        </p:spPr>
        <p:txBody>
          <a:bodyPr/>
          <a:lstStyle/>
          <a:p>
            <a:r>
              <a:rPr lang="en-MD" dirty="0"/>
              <a:t>15.11.2020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135FCB-2711-7347-92E8-5D60E1D21E04}"/>
              </a:ext>
            </a:extLst>
          </p:cNvPr>
          <p:cNvSpPr/>
          <p:nvPr/>
        </p:nvSpPr>
        <p:spPr>
          <a:xfrm>
            <a:off x="4190011" y="1336759"/>
            <a:ext cx="3811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D" sz="3200" dirty="0">
                <a:solidFill>
                  <a:schemeClr val="bg1"/>
                </a:solidFill>
              </a:rPr>
              <a:t>Republica Moldova</a:t>
            </a:r>
          </a:p>
        </p:txBody>
      </p:sp>
    </p:spTree>
    <p:extLst>
      <p:ext uri="{BB962C8B-B14F-4D97-AF65-F5344CB8AC3E}">
        <p14:creationId xmlns:p14="http://schemas.microsoft.com/office/powerpoint/2010/main" val="76998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Rt – GIS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1780674" y="1801300"/>
            <a:ext cx="2329543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D" dirty="0">
                <a:solidFill>
                  <a:schemeClr val="bg1"/>
                </a:solidFill>
              </a:rPr>
              <a:t>15.11.2020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3D2FAE-2752-D944-9C85-290DE7FF6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03" y="0"/>
            <a:ext cx="5926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15F55-0BB2-BD41-93B5-5235467E6EF6}"/>
              </a:ext>
            </a:extLst>
          </p:cNvPr>
          <p:cNvSpPr txBox="1"/>
          <p:nvPr/>
        </p:nvSpPr>
        <p:spPr>
          <a:xfrm>
            <a:off x="3947956" y="740355"/>
            <a:ext cx="527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D" dirty="0"/>
              <a:t>Rt și numărul de cazuri săptămânal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4AE6026-92AA-5340-A7AA-01A2EDC09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00741"/>
              </p:ext>
            </p:extLst>
          </p:nvPr>
        </p:nvGraphicFramePr>
        <p:xfrm>
          <a:off x="519304" y="1238067"/>
          <a:ext cx="10745904" cy="534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3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04-30 15.30.45.jpg" descr="2020-04-30 15.30.45.jpg">
            <a:extLst>
              <a:ext uri="{FF2B5EF4-FFF2-40B4-BE49-F238E27FC236}">
                <a16:creationId xmlns:a16="http://schemas.microsoft.com/office/drawing/2014/main" id="{A52D88F7-0865-CA4E-9B14-A2721F137E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4819" y="2339619"/>
            <a:ext cx="8742361" cy="21787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766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6D5B-514B-964F-9231-31A37D54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28" y="2313859"/>
            <a:ext cx="3498979" cy="2456442"/>
          </a:xfrm>
        </p:spPr>
        <p:txBody>
          <a:bodyPr/>
          <a:lstStyle/>
          <a:p>
            <a:r>
              <a:rPr lang="en-MD" dirty="0"/>
              <a:t>Distribuția săptămânală</a:t>
            </a:r>
            <a:br>
              <a:rPr lang="en-MD" dirty="0"/>
            </a:br>
            <a:r>
              <a:rPr lang="en-MD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5A86-276A-7345-9F3C-0BF32666E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065" y="847907"/>
            <a:ext cx="7493821" cy="2614929"/>
          </a:xfrm>
        </p:spPr>
        <p:txBody>
          <a:bodyPr/>
          <a:lstStyle/>
          <a:p>
            <a:r>
              <a:rPr lang="en-MD" sz="1600" dirty="0"/>
              <a:t>În săptămâna 46 a fost înregistrată o creștere de 20.3% (6.933 cazuri) comparativ cu săptămâna 45  (5.764 cazuri)</a:t>
            </a:r>
          </a:p>
          <a:p>
            <a:r>
              <a:rPr lang="en-MD" dirty="0"/>
              <a:t>În total sunt înregistrate 89.279 cazuri, dintre care:</a:t>
            </a:r>
          </a:p>
          <a:p>
            <a:pPr lvl="1"/>
            <a:r>
              <a:rPr lang="en-MD" dirty="0"/>
              <a:t>2019  decese,  </a:t>
            </a:r>
          </a:p>
          <a:p>
            <a:pPr lvl="1"/>
            <a:r>
              <a:rPr lang="en-MD" dirty="0"/>
              <a:t>70.812 – vindecați </a:t>
            </a:r>
          </a:p>
          <a:p>
            <a:pPr lvl="1"/>
            <a:r>
              <a:rPr lang="en-MD" dirty="0"/>
              <a:t>16.448 - cazuri active</a:t>
            </a:r>
          </a:p>
          <a:p>
            <a:endParaRPr lang="en-M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E3076-0686-0B48-A4DB-ABB30300E241}"/>
              </a:ext>
            </a:extLst>
          </p:cNvPr>
          <p:cNvSpPr txBox="1"/>
          <p:nvPr/>
        </p:nvSpPr>
        <p:spPr>
          <a:xfrm>
            <a:off x="1524000" y="1785258"/>
            <a:ext cx="2329543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D" dirty="0">
                <a:solidFill>
                  <a:schemeClr val="bg1"/>
                </a:solidFill>
              </a:rPr>
              <a:t>08.03 – 15.11.2020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1AAFFE-8D75-D940-85E7-BD855D45FA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50232"/>
              </p:ext>
            </p:extLst>
          </p:nvPr>
        </p:nvGraphicFramePr>
        <p:xfrm>
          <a:off x="0" y="3819292"/>
          <a:ext cx="1219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881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Indicatori COVID</a:t>
            </a:r>
            <a:br>
              <a:rPr lang="en-MD" dirty="0"/>
            </a:br>
            <a:r>
              <a:rPr lang="en-MD" dirty="0">
                <a:solidFill>
                  <a:schemeClr val="bg1"/>
                </a:solidFill>
              </a:rPr>
              <a:t>15.11.2020</a:t>
            </a:r>
            <a:endParaRPr lang="en-M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254" y="342900"/>
            <a:ext cx="7541746" cy="6236373"/>
          </a:xfrm>
        </p:spPr>
        <p:txBody>
          <a:bodyPr>
            <a:normAutofit/>
          </a:bodyPr>
          <a:lstStyle/>
          <a:p>
            <a:r>
              <a:rPr lang="en-MD" dirty="0"/>
              <a:t>Incidența ultimele 14 zile – 365 cazuri la 100 mii persoane</a:t>
            </a:r>
          </a:p>
          <a:p>
            <a:r>
              <a:rPr lang="en-MD" dirty="0"/>
              <a:t>Incidența totală – 2570 cazuri la 100 mii persoane</a:t>
            </a:r>
          </a:p>
          <a:p>
            <a:r>
              <a:rPr lang="en-MD" dirty="0"/>
              <a:t>Mortalitatea ultimele 14 zile – 6.3 decese la 100 mii persoane</a:t>
            </a:r>
          </a:p>
          <a:p>
            <a:r>
              <a:rPr lang="en-MD" dirty="0"/>
              <a:t>Mortalitatea totală – 58.1 decese la 100 mii persoane</a:t>
            </a:r>
          </a:p>
          <a:p>
            <a:r>
              <a:rPr lang="en-MD" dirty="0"/>
              <a:t>Rata fatalității ultimele 14 zile – 1.7 decese la 100 de cazuri</a:t>
            </a:r>
          </a:p>
          <a:p>
            <a:r>
              <a:rPr lang="en-MD" dirty="0"/>
              <a:t>Rata fatalității totală – 2.3 decese la 100 de cazuri</a:t>
            </a:r>
          </a:p>
          <a:p>
            <a:r>
              <a:rPr lang="en-MD" dirty="0"/>
              <a:t>Forme grave – 6%</a:t>
            </a:r>
          </a:p>
          <a:p>
            <a:r>
              <a:rPr lang="en-MD" dirty="0"/>
              <a:t>Forme medii – 11%</a:t>
            </a:r>
          </a:p>
          <a:p>
            <a:r>
              <a:rPr lang="en-MD" dirty="0"/>
              <a:t>Forme ușoare și asimptomatici – 83%</a:t>
            </a:r>
          </a:p>
          <a:p>
            <a:r>
              <a:rPr lang="en-MD" dirty="0"/>
              <a:t>Media cazurilor ultimele 14 zile – 907 cazuri</a:t>
            </a:r>
          </a:p>
          <a:p>
            <a:r>
              <a:rPr lang="en-MD" b="1" dirty="0"/>
              <a:t>Rt ultimele 14 zile </a:t>
            </a:r>
            <a:r>
              <a:rPr lang="en-MD" dirty="0"/>
              <a:t>(numărul de reproducție efectiv/rata de contagiozitate) </a:t>
            </a:r>
            <a:r>
              <a:rPr lang="en-MD" b="1" dirty="0"/>
              <a:t>– 1.16 </a:t>
            </a:r>
          </a:p>
          <a:p>
            <a:endParaRPr lang="en-MD" dirty="0"/>
          </a:p>
          <a:p>
            <a:endParaRPr lang="en-M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E2264-20BE-CB4F-96B9-1D6EE77998D3}"/>
              </a:ext>
            </a:extLst>
          </p:cNvPr>
          <p:cNvSpPr txBox="1"/>
          <p:nvPr/>
        </p:nvSpPr>
        <p:spPr>
          <a:xfrm>
            <a:off x="1524000" y="1785258"/>
            <a:ext cx="2329543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D" dirty="0">
                <a:solidFill>
                  <a:schemeClr val="bg1"/>
                </a:solidFill>
              </a:rPr>
              <a:t>08.03 – 15.11.2020</a:t>
            </a:r>
          </a:p>
        </p:txBody>
      </p:sp>
    </p:spTree>
    <p:extLst>
      <p:ext uri="{BB962C8B-B14F-4D97-AF65-F5344CB8AC3E}">
        <p14:creationId xmlns:p14="http://schemas.microsoft.com/office/powerpoint/2010/main" val="121806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300597" cy="2434726"/>
          </a:xfrm>
        </p:spPr>
        <p:txBody>
          <a:bodyPr>
            <a:normAutofit fontScale="90000"/>
          </a:bodyPr>
          <a:lstStyle/>
          <a:p>
            <a:r>
              <a:rPr lang="en-MD" sz="3600" b="1" dirty="0"/>
              <a:t>Distribuția săptămânală a cazurilor, deceselor și vindecaților</a:t>
            </a:r>
            <a:br>
              <a:rPr lang="en-MD" b="1" dirty="0"/>
            </a:br>
            <a:r>
              <a:rPr lang="en-MD" b="1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836" y="609348"/>
            <a:ext cx="6281873" cy="174057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MD" sz="2200" b="1" dirty="0"/>
              <a:t>Săptămâna 46  (09.11- 15.11.2020) comparativ cu săptămâna 45:</a:t>
            </a:r>
          </a:p>
          <a:p>
            <a:r>
              <a:rPr lang="en-MD" sz="2200" dirty="0"/>
              <a:t>Numărul de cazuri a crescut cu 20.3%</a:t>
            </a:r>
          </a:p>
          <a:p>
            <a:r>
              <a:rPr lang="en-MD" sz="2200" dirty="0"/>
              <a:t>Numărul de decese a crescut cu 35.5% </a:t>
            </a:r>
          </a:p>
          <a:p>
            <a:r>
              <a:rPr lang="en-MD" sz="2200" dirty="0"/>
              <a:t>Numărul de vindecați a crescut cu 33.4%</a:t>
            </a:r>
          </a:p>
          <a:p>
            <a:endParaRPr lang="en-M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0D271-887B-1845-AF9E-3F57D1C9EDE4}"/>
              </a:ext>
            </a:extLst>
          </p:cNvPr>
          <p:cNvSpPr txBox="1"/>
          <p:nvPr/>
        </p:nvSpPr>
        <p:spPr>
          <a:xfrm>
            <a:off x="1524000" y="1785258"/>
            <a:ext cx="2329543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D" dirty="0">
                <a:solidFill>
                  <a:schemeClr val="bg1"/>
                </a:solidFill>
              </a:rPr>
              <a:t>08.03 – 15.11..2020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308853"/>
              </p:ext>
            </p:extLst>
          </p:nvPr>
        </p:nvGraphicFramePr>
        <p:xfrm>
          <a:off x="0" y="3024953"/>
          <a:ext cx="12146224" cy="390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76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1811497" y="715604"/>
            <a:ext cx="8568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93799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în timp (săptămânal) a cazurilor de COVID-19, </a:t>
            </a:r>
            <a:r>
              <a:rPr lang="en-US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15.11</a:t>
            </a:r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</a:t>
            </a:r>
            <a:endParaRPr lang="en-US" altLang="zh-C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39770"/>
              </p:ext>
            </p:extLst>
          </p:nvPr>
        </p:nvGraphicFramePr>
        <p:xfrm>
          <a:off x="2914607" y="761324"/>
          <a:ext cx="55648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5148336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302916">
                <a:tc>
                  <a:txBody>
                    <a:bodyPr/>
                    <a:lstStyle/>
                    <a:p>
                      <a:pPr algn="ctr"/>
                      <a:endParaRPr lang="ro-RO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februarie 2020 – 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</a:t>
                      </a:r>
                      <a:r>
                        <a:rPr lang="ro-M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Noiembrie 2020</a:t>
                      </a:r>
                      <a:endParaRPr lang="ro-RO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303572">
                <a:tc>
                  <a:txBody>
                    <a:bodyPr/>
                    <a:lstStyle/>
                    <a:p>
                      <a:endParaRPr lang="ro-RO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348.003</a:t>
                      </a:r>
                      <a:r>
                        <a:rPr lang="ro-M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persoane noi testate</a:t>
                      </a:r>
                      <a:endParaRPr lang="ro-RO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20228"/>
                  </a:ext>
                </a:extLst>
              </a:tr>
              <a:tr h="302916">
                <a:tc>
                  <a:txBody>
                    <a:bodyPr/>
                    <a:lstStyle/>
                    <a:p>
                      <a:endParaRPr lang="ro-RO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415.864</a:t>
                      </a:r>
                      <a:r>
                        <a:rPr lang="ro-M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teste efectuate </a:t>
                      </a:r>
                      <a:endParaRPr lang="ro-RO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A50606-42AF-4DF1-95A4-318FC86A0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535367"/>
              </p:ext>
            </p:extLst>
          </p:nvPr>
        </p:nvGraphicFramePr>
        <p:xfrm>
          <a:off x="809948" y="2252547"/>
          <a:ext cx="10898831" cy="427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910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24026A-855E-7A42-83D7-C9278F1A6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002615"/>
              </p:ext>
            </p:extLst>
          </p:nvPr>
        </p:nvGraphicFramePr>
        <p:xfrm>
          <a:off x="304799" y="1741226"/>
          <a:ext cx="11791581" cy="494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718846" y="176254"/>
            <a:ext cx="11045262" cy="808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D" sz="2800" dirty="0"/>
              <a:t>Incidența pentru ultimele 14 zile la 100 mii populație distribuită </a:t>
            </a:r>
          </a:p>
          <a:p>
            <a:pPr marL="0" indent="0">
              <a:buNone/>
            </a:pPr>
            <a:r>
              <a:rPr lang="en-MD" sz="2800" dirty="0"/>
              <a:t>după teritorii administrative (02.11-15.11.2020)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F60DD-D1A1-4B47-9E37-5DAF1A97D4DD}"/>
              </a:ext>
            </a:extLst>
          </p:cNvPr>
          <p:cNvCxnSpPr/>
          <p:nvPr/>
        </p:nvCxnSpPr>
        <p:spPr>
          <a:xfrm>
            <a:off x="718845" y="4106555"/>
            <a:ext cx="11377535" cy="1049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6006444" y="362940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D" dirty="0"/>
              <a:t>Incidența la 100 mii RM din ultimele 14 zile – 365</a:t>
            </a:r>
          </a:p>
        </p:txBody>
      </p:sp>
    </p:spTree>
    <p:extLst>
      <p:ext uri="{BB962C8B-B14F-4D97-AF65-F5344CB8AC3E}">
        <p14:creationId xmlns:p14="http://schemas.microsoft.com/office/powerpoint/2010/main" val="183831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ACA22-3EB6-5147-815B-1046ADFE5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129" y="782531"/>
            <a:ext cx="4670578" cy="5864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F02F9D-572E-E64A-B90D-9D01754B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26" y="823984"/>
            <a:ext cx="4597245" cy="5772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1943100" y="321710"/>
            <a:ext cx="7527472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MD" sz="15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Incidența COVID-19 la 100 mii populație, conform teritoriilor administrative în ultimele 14 zile, comparativ cu perioada  precedentă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F35C4-7D3F-0B4C-9833-284EB5128491}"/>
              </a:ext>
            </a:extLst>
          </p:cNvPr>
          <p:cNvSpPr txBox="1"/>
          <p:nvPr/>
        </p:nvSpPr>
        <p:spPr>
          <a:xfrm>
            <a:off x="8531483" y="823984"/>
            <a:ext cx="2310347" cy="28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MD" sz="15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15.11.2020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E953E-096F-E044-A9FD-23D0C3A5C1A2}"/>
              </a:ext>
            </a:extLst>
          </p:cNvPr>
          <p:cNvSpPr txBox="1"/>
          <p:nvPr/>
        </p:nvSpPr>
        <p:spPr>
          <a:xfrm>
            <a:off x="3576633" y="2716466"/>
            <a:ext cx="194084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MD" sz="1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Transnistria – 404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A16BE-6054-E343-BB33-E95F93BCFD66}"/>
              </a:ext>
            </a:extLst>
          </p:cNvPr>
          <p:cNvSpPr txBox="1"/>
          <p:nvPr/>
        </p:nvSpPr>
        <p:spPr>
          <a:xfrm>
            <a:off x="9470572" y="2716466"/>
            <a:ext cx="1940845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MD" sz="1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Transnistria – 483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299CD-EF5B-5346-AA92-70A726B6BA42}"/>
              </a:ext>
            </a:extLst>
          </p:cNvPr>
          <p:cNvSpPr txBox="1"/>
          <p:nvPr/>
        </p:nvSpPr>
        <p:spPr>
          <a:xfrm>
            <a:off x="1532679" y="2326678"/>
            <a:ext cx="2067354" cy="143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MD" sz="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Bălți - </a:t>
            </a:r>
            <a:r>
              <a:rPr lang="en-MD" sz="600" dirty="0"/>
              <a:t>367</a:t>
            </a:r>
            <a:endParaRPr lang="en-MD" sz="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D399F-9417-BC4D-8680-14BA0EC8E827}"/>
              </a:ext>
            </a:extLst>
          </p:cNvPr>
          <p:cNvSpPr txBox="1"/>
          <p:nvPr/>
        </p:nvSpPr>
        <p:spPr>
          <a:xfrm>
            <a:off x="6464129" y="4236625"/>
            <a:ext cx="2067354" cy="743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MD" sz="15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Incidența RM – </a:t>
            </a:r>
          </a:p>
          <a:p>
            <a:pPr algn="ctr" defTabSz="412750" hangingPunct="0"/>
            <a:r>
              <a:rPr lang="en-MD" sz="15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365 cazuri la 100 mii populație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D2641D-C8B9-7840-A835-7C1A12583F89}"/>
              </a:ext>
            </a:extLst>
          </p:cNvPr>
          <p:cNvSpPr txBox="1"/>
          <p:nvPr/>
        </p:nvSpPr>
        <p:spPr>
          <a:xfrm>
            <a:off x="3207131" y="972643"/>
            <a:ext cx="2310347" cy="28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MD" sz="15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08.11.2020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72B629-C29D-A74B-9385-999F7E685E78}"/>
              </a:ext>
            </a:extLst>
          </p:cNvPr>
          <p:cNvSpPr txBox="1"/>
          <p:nvPr/>
        </p:nvSpPr>
        <p:spPr>
          <a:xfrm>
            <a:off x="621088" y="4387694"/>
            <a:ext cx="2067354" cy="743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MD" sz="15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Incidența RM – </a:t>
            </a:r>
          </a:p>
          <a:p>
            <a:pPr algn="ctr" defTabSz="412750" hangingPunct="0"/>
            <a:r>
              <a:rPr lang="en-MD" sz="15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312 cazuri la 100 mii populație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4A127-82E0-C847-ABE4-E8B995FAE11F}"/>
              </a:ext>
            </a:extLst>
          </p:cNvPr>
          <p:cNvSpPr txBox="1"/>
          <p:nvPr/>
        </p:nvSpPr>
        <p:spPr>
          <a:xfrm>
            <a:off x="7211700" y="2113544"/>
            <a:ext cx="2067354" cy="135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MD" sz="55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Bălți - 378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63E095-2C81-6348-AC56-84FB9E7CCF04}"/>
              </a:ext>
            </a:extLst>
          </p:cNvPr>
          <p:cNvSpPr txBox="1"/>
          <p:nvPr/>
        </p:nvSpPr>
        <p:spPr>
          <a:xfrm>
            <a:off x="8245377" y="3603017"/>
            <a:ext cx="2067354" cy="1744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MD" sz="800" dirty="0"/>
              <a:t>Chișinău - 743</a:t>
            </a:r>
            <a:endParaRPr lang="en-MD" sz="8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79E98F-F180-9943-AB61-78C6E2C5FEEB}"/>
              </a:ext>
            </a:extLst>
          </p:cNvPr>
          <p:cNvSpPr txBox="1"/>
          <p:nvPr/>
        </p:nvSpPr>
        <p:spPr>
          <a:xfrm>
            <a:off x="2173454" y="3578178"/>
            <a:ext cx="2067354" cy="1744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MD" sz="800" dirty="0"/>
              <a:t>Chișinău - 648</a:t>
            </a:r>
            <a:endParaRPr lang="en-MD" sz="8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931440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D" dirty="0"/>
              <a:t>Cazuri de import</a:t>
            </a:r>
            <a:br>
              <a:rPr lang="en-MD" dirty="0"/>
            </a:br>
            <a:r>
              <a:rPr lang="en-MD" dirty="0"/>
              <a:t>09.11-15.11.2020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5196468" y="802888"/>
            <a:ext cx="483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D" dirty="0"/>
              <a:t>Cazuri total de import – 701 cazuri</a:t>
            </a:r>
          </a:p>
          <a:p>
            <a:r>
              <a:rPr lang="en-MD" dirty="0"/>
              <a:t>Cazuri de import în săptămâna 46</a:t>
            </a:r>
          </a:p>
          <a:p>
            <a:r>
              <a:rPr lang="en-MD" b="1" dirty="0"/>
              <a:t>48 de cazuri de import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3E34360-C2A3-FB43-9698-7F456EDDD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589288"/>
              </p:ext>
            </p:extLst>
          </p:nvPr>
        </p:nvGraphicFramePr>
        <p:xfrm>
          <a:off x="4657493" y="2308146"/>
          <a:ext cx="6471424" cy="374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81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7CB8-854D-344E-8F32-568C0BFA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Rt</a:t>
            </a:r>
            <a:br>
              <a:rPr lang="en-MD" dirty="0"/>
            </a:br>
            <a:r>
              <a:rPr lang="en-MD" sz="2800" dirty="0"/>
              <a:t>Numărul de reproducție efectiv</a:t>
            </a:r>
            <a:br>
              <a:rPr lang="en-MD" sz="2800" dirty="0"/>
            </a:br>
            <a:endParaRPr lang="en-M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3F08F-B99B-4247-8A20-FA3B374875B6}"/>
              </a:ext>
            </a:extLst>
          </p:cNvPr>
          <p:cNvSpPr txBox="1"/>
          <p:nvPr/>
        </p:nvSpPr>
        <p:spPr>
          <a:xfrm>
            <a:off x="1524000" y="1785258"/>
            <a:ext cx="2329543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D" dirty="0">
                <a:solidFill>
                  <a:schemeClr val="bg1"/>
                </a:solidFill>
              </a:rPr>
              <a:t>08.03 – 15.11.2020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FB0F35-B608-5A48-9C5B-E7AA0016D9FE}"/>
              </a:ext>
            </a:extLst>
          </p:cNvPr>
          <p:cNvSpPr txBox="1">
            <a:spLocks/>
          </p:cNvSpPr>
          <p:nvPr/>
        </p:nvSpPr>
        <p:spPr>
          <a:xfrm>
            <a:off x="0" y="223025"/>
            <a:ext cx="6781168" cy="808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MD" dirty="0"/>
              <a:t>În săptămâna 46 rata de contagiozitate (numărul de reproducție efectiv) a fost de Rt = 1.16</a:t>
            </a:r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5F28C6F0-4E8A-B449-A586-A616B06EDDC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93035854"/>
                  </p:ext>
                </p:extLst>
              </p:nvPr>
            </p:nvGraphicFramePr>
            <p:xfrm>
              <a:off x="5376535" y="223025"/>
              <a:ext cx="6131524" cy="66349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5F28C6F0-4E8A-B449-A586-A616B06EDD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6535" y="223025"/>
                <a:ext cx="6131524" cy="66349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45027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424</Words>
  <Application>Microsoft Macintosh PowerPoint</Application>
  <PresentationFormat>Widescreen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Calibri Light</vt:lpstr>
      <vt:lpstr>Cambria</vt:lpstr>
      <vt:lpstr>Helvetica Neue</vt:lpstr>
      <vt:lpstr>Montserrat Bold</vt:lpstr>
      <vt:lpstr>Open Sans</vt:lpstr>
      <vt:lpstr>Open Sans SemiBold</vt:lpstr>
      <vt:lpstr>Rockwell</vt:lpstr>
      <vt:lpstr>Wingdings</vt:lpstr>
      <vt:lpstr>Atlas</vt:lpstr>
      <vt:lpstr>Evoluția COVID-19</vt:lpstr>
      <vt:lpstr>Distribuția săptămânală COVID-19</vt:lpstr>
      <vt:lpstr>Indicatori COVID 15.11.2020</vt:lpstr>
      <vt:lpstr>Distribuția săptămânală a cazurilor, deceselor și vindecaților COVID-19</vt:lpstr>
      <vt:lpstr>PowerPoint Presentation</vt:lpstr>
      <vt:lpstr>PowerPoint Presentation</vt:lpstr>
      <vt:lpstr>PowerPoint Presentation</vt:lpstr>
      <vt:lpstr>Cazuri de import 09.11-15.11.2020</vt:lpstr>
      <vt:lpstr>Rt Numărul de reproducție efectiv </vt:lpstr>
      <vt:lpstr>Rt – GIS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Evoluția COVID-19</dc:title>
  <dc:creator>Alexei Ceban</dc:creator>
  <cp:lastModifiedBy>Alexei Ceban</cp:lastModifiedBy>
  <cp:revision>109</cp:revision>
  <dcterms:created xsi:type="dcterms:W3CDTF">2020-05-24T12:30:07Z</dcterms:created>
  <dcterms:modified xsi:type="dcterms:W3CDTF">2020-11-15T18:05:16Z</dcterms:modified>
</cp:coreProperties>
</file>