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24" d="100"/>
          <a:sy n="24" d="100"/>
        </p:scale>
        <p:origin x="-91" y="-562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Лист1!$A$2:$A$30</c:f>
              <c:strCache>
                <c:ptCount val="29"/>
                <c:pt idx="0">
                  <c:v>Chișinău</c:v>
                </c:pt>
                <c:pt idx="1">
                  <c:v>Transnistria</c:v>
                </c:pt>
                <c:pt idx="2">
                  <c:v>Orhei</c:v>
                </c:pt>
                <c:pt idx="3">
                  <c:v>Bălți</c:v>
                </c:pt>
                <c:pt idx="4">
                  <c:v>Anenii Noi</c:v>
                </c:pt>
                <c:pt idx="5">
                  <c:v>Fălești</c:v>
                </c:pt>
                <c:pt idx="6">
                  <c:v>Hîncești</c:v>
                </c:pt>
                <c:pt idx="7">
                  <c:v>Ialoveni</c:v>
                </c:pt>
                <c:pt idx="8">
                  <c:v>Căușeni</c:v>
                </c:pt>
                <c:pt idx="9">
                  <c:v>Drochia</c:v>
                </c:pt>
                <c:pt idx="10">
                  <c:v>Edineț</c:v>
                </c:pt>
                <c:pt idx="11">
                  <c:v>Dondușeni</c:v>
                </c:pt>
                <c:pt idx="12">
                  <c:v>Sîngerei</c:v>
                </c:pt>
                <c:pt idx="13">
                  <c:v>Ștefan Vodă</c:v>
                </c:pt>
                <c:pt idx="14">
                  <c:v>Ungheni</c:v>
                </c:pt>
                <c:pt idx="15">
                  <c:v>Cahul</c:v>
                </c:pt>
                <c:pt idx="16">
                  <c:v>Dubăsari</c:v>
                </c:pt>
                <c:pt idx="17">
                  <c:v>Florești</c:v>
                </c:pt>
                <c:pt idx="18">
                  <c:v>Soroca</c:v>
                </c:pt>
                <c:pt idx="19">
                  <c:v>Telenești</c:v>
                </c:pt>
                <c:pt idx="20">
                  <c:v>Comrat</c:v>
                </c:pt>
                <c:pt idx="21">
                  <c:v>Criuleni</c:v>
                </c:pt>
                <c:pt idx="22">
                  <c:v>Glodeni</c:v>
                </c:pt>
                <c:pt idx="23">
                  <c:v>Leova</c:v>
                </c:pt>
                <c:pt idx="24">
                  <c:v>Nisporeni</c:v>
                </c:pt>
                <c:pt idx="25">
                  <c:v>Rîșcani</c:v>
                </c:pt>
                <c:pt idx="26">
                  <c:v>Strășeni</c:v>
                </c:pt>
                <c:pt idx="27">
                  <c:v>Taraclia</c:v>
                </c:pt>
                <c:pt idx="28">
                  <c:v>Vulcănești</c:v>
                </c:pt>
              </c:strCache>
            </c:strRef>
          </c:cat>
          <c:val>
            <c:numRef>
              <c:f>Лист1!$B$2:$B$30</c:f>
              <c:numCache>
                <c:formatCode>General</c:formatCode>
                <c:ptCount val="29"/>
                <c:pt idx="0">
                  <c:v>138</c:v>
                </c:pt>
                <c:pt idx="1">
                  <c:v>37</c:v>
                </c:pt>
                <c:pt idx="2">
                  <c:v>13</c:v>
                </c:pt>
                <c:pt idx="3">
                  <c:v>10</c:v>
                </c:pt>
                <c:pt idx="4">
                  <c:v>9</c:v>
                </c:pt>
                <c:pt idx="5">
                  <c:v>7</c:v>
                </c:pt>
                <c:pt idx="6">
                  <c:v>7</c:v>
                </c:pt>
                <c:pt idx="7">
                  <c:v>7</c:v>
                </c:pt>
                <c:pt idx="8">
                  <c:v>4</c:v>
                </c:pt>
                <c:pt idx="9">
                  <c:v>4</c:v>
                </c:pt>
                <c:pt idx="10">
                  <c:v>4</c:v>
                </c:pt>
                <c:pt idx="11">
                  <c:v>3</c:v>
                </c:pt>
                <c:pt idx="12">
                  <c:v>3</c:v>
                </c:pt>
                <c:pt idx="13">
                  <c:v>3</c:v>
                </c:pt>
                <c:pt idx="14">
                  <c:v>3</c:v>
                </c:pt>
                <c:pt idx="15">
                  <c:v>2</c:v>
                </c:pt>
                <c:pt idx="16">
                  <c:v>2</c:v>
                </c:pt>
                <c:pt idx="17">
                  <c:v>2</c:v>
                </c:pt>
                <c:pt idx="18">
                  <c:v>2</c:v>
                </c:pt>
                <c:pt idx="19">
                  <c:v>2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0924928"/>
        <c:axId val="187249728"/>
      </c:barChart>
      <c:catAx>
        <c:axId val="609249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87249728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872497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6092492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710058080575278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Лист1!$A$2:$A$310</c:f>
              <c:strCache>
                <c:ptCount val="309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</c:strCache>
            </c:strRef>
          </c:cat>
          <c:val>
            <c:numRef>
              <c:f>Лист1!$B$2:$B$310</c:f>
              <c:numCache>
                <c:formatCode>General</c:formatCode>
                <c:ptCount val="309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1685760"/>
        <c:axId val="187251456"/>
      </c:barChart>
      <c:catAx>
        <c:axId val="61685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87251456"/>
        <c:crosses val="autoZero"/>
        <c:auto val="1"/>
        <c:lblAlgn val="ctr"/>
        <c:lblOffset val="100"/>
        <c:tickLblSkip val="1"/>
        <c:noMultiLvlLbl val="1"/>
      </c:catAx>
      <c:valAx>
        <c:axId val="1872514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616857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Лист1!$A$4:$A$257</c:f>
              <c:strCache>
                <c:ptCount val="254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</c:strCache>
            </c:strRef>
          </c:cat>
          <c:val>
            <c:numRef>
              <c:f>Лист1!$B$4:$B$257</c:f>
              <c:numCache>
                <c:formatCode>General</c:formatCode>
                <c:ptCount val="254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8829184"/>
        <c:axId val="150070976"/>
      </c:barChart>
      <c:catAx>
        <c:axId val="188829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50070976"/>
        <c:crosses val="autoZero"/>
        <c:auto val="1"/>
        <c:lblAlgn val="ctr"/>
        <c:lblOffset val="100"/>
        <c:tickLblSkip val="1"/>
        <c:noMultiLvlLbl val="1"/>
      </c:catAx>
      <c:valAx>
        <c:axId val="1500709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888291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11.</a:t>
            </a:r>
            <a:r>
              <a:rPr lang="en-US" dirty="0"/>
              <a:t>01</a:t>
            </a:r>
            <a:r>
              <a:rPr lang="ro-RO" dirty="0"/>
              <a:t>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7" y="7676863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3</a:t>
                </a:r>
                <a:r>
                  <a:rPr lang="ro-RO" b="1" dirty="0" smtClean="0">
                    <a:solidFill>
                      <a:schemeClr val="bg1"/>
                    </a:solidFill>
                  </a:rPr>
                  <a:t>.156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7" y="5073543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ro-RO" b="1" dirty="0" smtClean="0"/>
                  <a:t>17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xmlns="" id="{B230AAAA-EB30-482A-B6BB-05E34EE7E3DF}"/>
              </a:ext>
            </a:extLst>
          </p:cNvPr>
          <p:cNvGrpSpPr/>
          <p:nvPr/>
        </p:nvGrpSpPr>
        <p:grpSpPr>
          <a:xfrm>
            <a:off x="2934491" y="10436729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xmlns="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xmlns="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xmlns="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xmlns="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xmlns="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xmlns="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7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smtClean="0">
                    <a:solidFill>
                      <a:schemeClr val="bg1"/>
                    </a:solidFill>
                  </a:rPr>
                  <a:t>641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34491" y="8025628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149</a:t>
                </a:r>
                <a:r>
                  <a:rPr lang="x-none" b="1" dirty="0"/>
                  <a:t>.</a:t>
                </a:r>
                <a:r>
                  <a:rPr lang="ro-RO" b="1" dirty="0"/>
                  <a:t>662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xmlns="" id="{F11AB8F2-7383-4AC9-B4B6-447E342372B3}"/>
              </a:ext>
            </a:extLst>
          </p:cNvPr>
          <p:cNvGrpSpPr/>
          <p:nvPr/>
        </p:nvGrpSpPr>
        <p:grpSpPr>
          <a:xfrm>
            <a:off x="2955497" y="316580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xmlns="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xmlns="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xmlns="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xmlns="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xmlns="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xmlns="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271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xmlns="" id="{4BA8060D-C8A9-48AB-8C6C-8A1DFF005E0C}"/>
              </a:ext>
            </a:extLst>
          </p:cNvPr>
          <p:cNvGrpSpPr/>
          <p:nvPr/>
        </p:nvGrpSpPr>
        <p:grpSpPr>
          <a:xfrm>
            <a:off x="2955497" y="5565863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xmlns="" id="{AA97A7AD-7DFB-499A-9189-1107BAED5F2B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xmlns="" id="{1FD83285-9646-4068-9456-E4D28F40DD40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xmlns="" id="{868C36C5-29C7-497E-97F4-2499CA5F5C0A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xmlns="" id="{B2E4A8DF-0B50-499C-A090-2ABAA5130F7B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xmlns="" id="{EE5175EE-74D7-47FF-A6E2-0702365EFDEC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xmlns="" id="{AEBD3830-8559-47D4-8EF8-245086EB052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4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2019047"/>
            <a:chOff x="0" y="-2"/>
            <a:chExt cx="17697906" cy="251025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89637"/>
              <a:chOff x="-1" y="117603"/>
              <a:chExt cx="6088440" cy="238963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22483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299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5"/>
            <a:ext cx="17708410" cy="1900410"/>
            <a:chOff x="0" y="-77338"/>
            <a:chExt cx="17708409" cy="2362752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1" y="-77338"/>
              <a:ext cx="6074530" cy="2362751"/>
              <a:chOff x="0" y="-80349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0" y="-80349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</a:t>
                </a:r>
                <a:r>
                  <a:rPr lang="en-US" b="1" dirty="0"/>
                  <a:t>.</a:t>
                </a:r>
                <a:r>
                  <a:rPr lang="ro-RO" b="1" dirty="0"/>
                  <a:t>525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xmlns="" id="{B230AAAA-EB30-482A-B6BB-05E34EE7E3DF}"/>
              </a:ext>
            </a:extLst>
          </p:cNvPr>
          <p:cNvGrpSpPr/>
          <p:nvPr/>
        </p:nvGrpSpPr>
        <p:grpSpPr>
          <a:xfrm>
            <a:off x="4057648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xmlns="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xmlns="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xmlns="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xmlns="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xmlns="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xmlns="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226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xmlns="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xmlns="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xmlns="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xmlns="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xmlns="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xmlns="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xmlns="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5</a:t>
                </a:r>
                <a:r>
                  <a:rPr lang="ro-RO" b="1" dirty="0">
                    <a:solidFill>
                      <a:schemeClr val="bg1"/>
                    </a:solidFill>
                  </a:rPr>
                  <a:t>78.056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xmlns="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099254436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994361200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13</a:t>
                </a:r>
                <a:r>
                  <a:rPr lang="ro-RO" b="1" dirty="0">
                    <a:solidFill>
                      <a:schemeClr val="bg1"/>
                    </a:solidFill>
                  </a:rPr>
                  <a:t>8.865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+425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260846852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xmlns="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xmlns="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xmlns="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xmlns="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xmlns="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xmlns="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xmlns="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xmlns="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xmlns="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xmlns="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xmlns="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xmlns="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xmlns="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xmlns="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+14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xmlns="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xmlns="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xmlns="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7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xmlns="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3980116" y="4942929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xmlns="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46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xmlns="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en-US" b="1" dirty="0"/>
              <a:t>2</a:t>
            </a:r>
            <a:r>
              <a:rPr lang="ro-RO" b="1" dirty="0"/>
              <a:t>31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7107</TotalTime>
  <Words>279</Words>
  <Application>Microsoft Office PowerPoint</Application>
  <PresentationFormat>Custom</PresentationFormat>
  <Paragraphs>156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White</vt:lpstr>
      <vt:lpstr>Prezentarea Informațiilor actualizate </vt:lpstr>
      <vt:lpstr>Numărul de cazuri noi de infectare cu COVID-19</vt:lpstr>
      <vt:lpstr>Testarea COVID-19</vt:lpstr>
      <vt:lpstr>PowerPoint Presentation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User</cp:lastModifiedBy>
  <cp:revision>856</cp:revision>
  <dcterms:modified xsi:type="dcterms:W3CDTF">2021-01-11T14:14:07Z</dcterms:modified>
</cp:coreProperties>
</file>