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7" r:id="rId12"/>
    <p:sldId id="358" r:id="rId13"/>
    <p:sldId id="359" r:id="rId14"/>
    <p:sldId id="360" r:id="rId15"/>
    <p:sldId id="361" r:id="rId16"/>
    <p:sldId id="362" r:id="rId17"/>
    <p:sldId id="363" r:id="rId18"/>
    <p:sldId id="353" r:id="rId1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>
        <p:scale>
          <a:sx n="59" d="100"/>
          <a:sy n="59" d="100"/>
        </p:scale>
        <p:origin x="-58" y="157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alexei.ceban\Desktop\COVID-19\COVID%20Ianuarie%202021\Saptaminal_COVID-24.01.202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alexei.ceban\Desktop\COVID-19\COVID%20Ianuarie%202021\Saptaminal_COVID-24.01.202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alexei.ceban\Desktop\COVID-19\COVID%20Ianuarie%202021\Saptaminal_COVID-24.01.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Ialoveni</c:v>
                </c:pt>
                <c:pt idx="2">
                  <c:v>Taraclia</c:v>
                </c:pt>
                <c:pt idx="3">
                  <c:v>Anenii Noi</c:v>
                </c:pt>
                <c:pt idx="4">
                  <c:v>Edineț</c:v>
                </c:pt>
                <c:pt idx="5">
                  <c:v>Strășeni</c:v>
                </c:pt>
                <c:pt idx="6">
                  <c:v>Briceni</c:v>
                </c:pt>
                <c:pt idx="7">
                  <c:v>Glodeni</c:v>
                </c:pt>
                <c:pt idx="8">
                  <c:v>Orhei</c:v>
                </c:pt>
                <c:pt idx="9">
                  <c:v>Cahul</c:v>
                </c:pt>
                <c:pt idx="10">
                  <c:v>Călărași</c:v>
                </c:pt>
                <c:pt idx="11">
                  <c:v>Criuleni</c:v>
                </c:pt>
                <c:pt idx="12">
                  <c:v>Florești</c:v>
                </c:pt>
                <c:pt idx="13">
                  <c:v>Ocnița</c:v>
                </c:pt>
                <c:pt idx="14">
                  <c:v>Hîncești</c:v>
                </c:pt>
                <c:pt idx="15">
                  <c:v>Sîngerei</c:v>
                </c:pt>
                <c:pt idx="16">
                  <c:v>Bălți</c:v>
                </c:pt>
                <c:pt idx="17">
                  <c:v>Cimișlia</c:v>
                </c:pt>
                <c:pt idx="18">
                  <c:v>Fălești</c:v>
                </c:pt>
                <c:pt idx="19">
                  <c:v>Drochia</c:v>
                </c:pt>
                <c:pt idx="20">
                  <c:v>Nisporeni</c:v>
                </c:pt>
                <c:pt idx="21">
                  <c:v>Cantemir</c:v>
                </c:pt>
                <c:pt idx="22">
                  <c:v>Comrat</c:v>
                </c:pt>
                <c:pt idx="23">
                  <c:v>Dubăsari</c:v>
                </c:pt>
                <c:pt idx="24">
                  <c:v>Rîșcani</c:v>
                </c:pt>
                <c:pt idx="25">
                  <c:v>Ștefan Vodă</c:v>
                </c:pt>
                <c:pt idx="26">
                  <c:v>Telenești</c:v>
                </c:pt>
                <c:pt idx="27">
                  <c:v>Șoldănești</c:v>
                </c:pt>
                <c:pt idx="28">
                  <c:v>Transnistria</c:v>
                </c:pt>
                <c:pt idx="29">
                  <c:v>Vulcănești</c:v>
                </c:pt>
                <c:pt idx="30">
                  <c:v>Căușeni</c:v>
                </c:pt>
                <c:pt idx="31">
                  <c:v>Ceadîr-Lunga</c:v>
                </c:pt>
                <c:pt idx="32">
                  <c:v>Rezina</c:v>
                </c:pt>
                <c:pt idx="33">
                  <c:v>Soroca</c:v>
                </c:pt>
                <c:pt idx="34">
                  <c:v>Basarabeasca</c:v>
                </c:pt>
                <c:pt idx="35">
                  <c:v>Leova</c:v>
                </c:pt>
                <c:pt idx="36">
                  <c:v>Ungheni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302</c:v>
                </c:pt>
                <c:pt idx="1">
                  <c:v>40</c:v>
                </c:pt>
                <c:pt idx="2">
                  <c:v>26</c:v>
                </c:pt>
                <c:pt idx="3">
                  <c:v>24</c:v>
                </c:pt>
                <c:pt idx="4">
                  <c:v>22</c:v>
                </c:pt>
                <c:pt idx="5">
                  <c:v>21</c:v>
                </c:pt>
                <c:pt idx="6">
                  <c:v>17</c:v>
                </c:pt>
                <c:pt idx="7">
                  <c:v>16</c:v>
                </c:pt>
                <c:pt idx="8">
                  <c:v>14</c:v>
                </c:pt>
                <c:pt idx="9">
                  <c:v>13</c:v>
                </c:pt>
                <c:pt idx="10">
                  <c:v>12</c:v>
                </c:pt>
                <c:pt idx="11">
                  <c:v>12</c:v>
                </c:pt>
                <c:pt idx="12">
                  <c:v>11</c:v>
                </c:pt>
                <c:pt idx="13">
                  <c:v>11</c:v>
                </c:pt>
                <c:pt idx="14">
                  <c:v>10</c:v>
                </c:pt>
                <c:pt idx="15">
                  <c:v>10</c:v>
                </c:pt>
                <c:pt idx="16">
                  <c:v>9</c:v>
                </c:pt>
                <c:pt idx="17">
                  <c:v>9</c:v>
                </c:pt>
                <c:pt idx="18">
                  <c:v>8</c:v>
                </c:pt>
                <c:pt idx="19">
                  <c:v>7</c:v>
                </c:pt>
                <c:pt idx="20">
                  <c:v>7</c:v>
                </c:pt>
                <c:pt idx="21">
                  <c:v>6</c:v>
                </c:pt>
                <c:pt idx="22">
                  <c:v>6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4</c:v>
                </c:pt>
                <c:pt idx="28">
                  <c:v>3</c:v>
                </c:pt>
                <c:pt idx="29">
                  <c:v>3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2395008"/>
        <c:axId val="253253248"/>
      </c:barChart>
      <c:catAx>
        <c:axId val="252395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25325324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2532532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2523950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Лист1!$A$3:$A$326</c:f>
              <c:strCache>
                <c:ptCount val="324"/>
                <c:pt idx="0">
                  <c:v>10 03 20</c:v>
                </c:pt>
                <c:pt idx="1">
                  <c:v>11 03 20</c:v>
                </c:pt>
                <c:pt idx="2">
                  <c:v>12 03 20</c:v>
                </c:pt>
                <c:pt idx="3">
                  <c:v>13 03 20</c:v>
                </c:pt>
                <c:pt idx="4">
                  <c:v>14 03 20</c:v>
                </c:pt>
                <c:pt idx="5">
                  <c:v>15 03 20</c:v>
                </c:pt>
                <c:pt idx="6">
                  <c:v>16 03 20</c:v>
                </c:pt>
                <c:pt idx="7">
                  <c:v>17 03 20</c:v>
                </c:pt>
                <c:pt idx="8">
                  <c:v>18 03 20</c:v>
                </c:pt>
                <c:pt idx="9">
                  <c:v>19 03 20</c:v>
                </c:pt>
                <c:pt idx="10">
                  <c:v>20 03 20</c:v>
                </c:pt>
                <c:pt idx="11">
                  <c:v>21 03 20</c:v>
                </c:pt>
                <c:pt idx="12">
                  <c:v>22 03 20</c:v>
                </c:pt>
                <c:pt idx="13">
                  <c:v>23 03 20</c:v>
                </c:pt>
                <c:pt idx="14">
                  <c:v>24 03 20</c:v>
                </c:pt>
                <c:pt idx="15">
                  <c:v>25 03 20</c:v>
                </c:pt>
                <c:pt idx="16">
                  <c:v>26 03 20</c:v>
                </c:pt>
                <c:pt idx="17">
                  <c:v>27 03 20</c:v>
                </c:pt>
                <c:pt idx="18">
                  <c:v>28 03 20</c:v>
                </c:pt>
                <c:pt idx="19">
                  <c:v>29 03 20</c:v>
                </c:pt>
                <c:pt idx="20">
                  <c:v>30 03 20</c:v>
                </c:pt>
                <c:pt idx="21">
                  <c:v>31 03 20</c:v>
                </c:pt>
                <c:pt idx="22">
                  <c:v>01 04 20</c:v>
                </c:pt>
                <c:pt idx="23">
                  <c:v>02 04 20</c:v>
                </c:pt>
                <c:pt idx="24">
                  <c:v>03 04 20</c:v>
                </c:pt>
                <c:pt idx="25">
                  <c:v>04 04 20</c:v>
                </c:pt>
                <c:pt idx="26">
                  <c:v>05 04 20</c:v>
                </c:pt>
                <c:pt idx="27">
                  <c:v>06 04 20</c:v>
                </c:pt>
                <c:pt idx="28">
                  <c:v>07 04 20</c:v>
                </c:pt>
                <c:pt idx="29">
                  <c:v>08 04 20</c:v>
                </c:pt>
                <c:pt idx="30">
                  <c:v>09 04 20</c:v>
                </c:pt>
                <c:pt idx="31">
                  <c:v>10 04 20</c:v>
                </c:pt>
                <c:pt idx="32">
                  <c:v>11 04 20</c:v>
                </c:pt>
                <c:pt idx="33">
                  <c:v>12 04 20</c:v>
                </c:pt>
                <c:pt idx="34">
                  <c:v>13 04 20</c:v>
                </c:pt>
                <c:pt idx="35">
                  <c:v>14 04 20</c:v>
                </c:pt>
                <c:pt idx="36">
                  <c:v>15 04 20</c:v>
                </c:pt>
                <c:pt idx="37">
                  <c:v>16 04 20</c:v>
                </c:pt>
                <c:pt idx="38">
                  <c:v>17 04 20</c:v>
                </c:pt>
                <c:pt idx="39">
                  <c:v>18 04 20</c:v>
                </c:pt>
                <c:pt idx="40">
                  <c:v>19 04 20</c:v>
                </c:pt>
                <c:pt idx="41">
                  <c:v>20 04 20</c:v>
                </c:pt>
                <c:pt idx="42">
                  <c:v>21 04 20</c:v>
                </c:pt>
                <c:pt idx="43">
                  <c:v>22 04 20</c:v>
                </c:pt>
                <c:pt idx="44">
                  <c:v>23 04 20</c:v>
                </c:pt>
                <c:pt idx="45">
                  <c:v>24 04 20</c:v>
                </c:pt>
                <c:pt idx="46">
                  <c:v>25 04 20</c:v>
                </c:pt>
                <c:pt idx="47">
                  <c:v>26 04 20</c:v>
                </c:pt>
                <c:pt idx="48">
                  <c:v>27 04 20</c:v>
                </c:pt>
                <c:pt idx="49">
                  <c:v>28 04 20</c:v>
                </c:pt>
                <c:pt idx="50">
                  <c:v>29 04 20</c:v>
                </c:pt>
                <c:pt idx="51">
                  <c:v>30 04 20</c:v>
                </c:pt>
                <c:pt idx="52">
                  <c:v>01 05 20</c:v>
                </c:pt>
                <c:pt idx="53">
                  <c:v>02 05 20</c:v>
                </c:pt>
                <c:pt idx="54">
                  <c:v>03 05 20</c:v>
                </c:pt>
                <c:pt idx="55">
                  <c:v>04 05 20</c:v>
                </c:pt>
                <c:pt idx="56">
                  <c:v>05 05 20</c:v>
                </c:pt>
                <c:pt idx="57">
                  <c:v>06 05 20</c:v>
                </c:pt>
                <c:pt idx="58">
                  <c:v>07 05 20</c:v>
                </c:pt>
                <c:pt idx="59">
                  <c:v>08 05 20</c:v>
                </c:pt>
                <c:pt idx="60">
                  <c:v>09 05 20</c:v>
                </c:pt>
                <c:pt idx="61">
                  <c:v>10 05 20</c:v>
                </c:pt>
                <c:pt idx="62">
                  <c:v>11 05 20</c:v>
                </c:pt>
                <c:pt idx="63">
                  <c:v>12 05 20</c:v>
                </c:pt>
                <c:pt idx="64">
                  <c:v>13 05 20</c:v>
                </c:pt>
                <c:pt idx="65">
                  <c:v>14 05 20</c:v>
                </c:pt>
                <c:pt idx="66">
                  <c:v>15 05 20</c:v>
                </c:pt>
                <c:pt idx="67">
                  <c:v>16 05 20</c:v>
                </c:pt>
                <c:pt idx="68">
                  <c:v>17 05 20</c:v>
                </c:pt>
                <c:pt idx="69">
                  <c:v>18 05 20</c:v>
                </c:pt>
                <c:pt idx="70">
                  <c:v>19 05 20</c:v>
                </c:pt>
                <c:pt idx="71">
                  <c:v>20 05 20</c:v>
                </c:pt>
                <c:pt idx="72">
                  <c:v>21 05 20</c:v>
                </c:pt>
                <c:pt idx="73">
                  <c:v>22 05 20</c:v>
                </c:pt>
                <c:pt idx="74">
                  <c:v>23 05 20</c:v>
                </c:pt>
                <c:pt idx="75">
                  <c:v>24 05 20</c:v>
                </c:pt>
                <c:pt idx="76">
                  <c:v>25 05 20</c:v>
                </c:pt>
                <c:pt idx="77">
                  <c:v>26 05 20</c:v>
                </c:pt>
                <c:pt idx="78">
                  <c:v>27 05 20</c:v>
                </c:pt>
                <c:pt idx="79">
                  <c:v>28 05 20</c:v>
                </c:pt>
                <c:pt idx="80">
                  <c:v>29 05 20</c:v>
                </c:pt>
                <c:pt idx="81">
                  <c:v>30 05 20</c:v>
                </c:pt>
                <c:pt idx="82">
                  <c:v>31 05 20</c:v>
                </c:pt>
                <c:pt idx="83">
                  <c:v>01 06 20</c:v>
                </c:pt>
                <c:pt idx="84">
                  <c:v>02 06 20</c:v>
                </c:pt>
                <c:pt idx="85">
                  <c:v>03 06 20</c:v>
                </c:pt>
                <c:pt idx="86">
                  <c:v>04 06 20</c:v>
                </c:pt>
                <c:pt idx="87">
                  <c:v>05 06 20</c:v>
                </c:pt>
                <c:pt idx="88">
                  <c:v>06 06 20</c:v>
                </c:pt>
                <c:pt idx="89">
                  <c:v>07 06 20</c:v>
                </c:pt>
                <c:pt idx="90">
                  <c:v>08 06 20</c:v>
                </c:pt>
                <c:pt idx="91">
                  <c:v>09 06 20</c:v>
                </c:pt>
                <c:pt idx="92">
                  <c:v>10 06 20</c:v>
                </c:pt>
                <c:pt idx="93">
                  <c:v>11 06 20</c:v>
                </c:pt>
                <c:pt idx="94">
                  <c:v>12 06 20</c:v>
                </c:pt>
                <c:pt idx="95">
                  <c:v>13 06 20</c:v>
                </c:pt>
                <c:pt idx="96">
                  <c:v>14 06 20</c:v>
                </c:pt>
                <c:pt idx="97">
                  <c:v>15 06 20</c:v>
                </c:pt>
                <c:pt idx="98">
                  <c:v>16 06 20</c:v>
                </c:pt>
                <c:pt idx="99">
                  <c:v>17 06 20</c:v>
                </c:pt>
                <c:pt idx="100">
                  <c:v>18 06 20</c:v>
                </c:pt>
                <c:pt idx="101">
                  <c:v>19 06 20</c:v>
                </c:pt>
                <c:pt idx="102">
                  <c:v>20 06 20</c:v>
                </c:pt>
                <c:pt idx="103">
                  <c:v>21 06 20</c:v>
                </c:pt>
                <c:pt idx="104">
                  <c:v>22 06 20</c:v>
                </c:pt>
                <c:pt idx="105">
                  <c:v>23 06 20</c:v>
                </c:pt>
                <c:pt idx="106">
                  <c:v>24 06 20</c:v>
                </c:pt>
                <c:pt idx="107">
                  <c:v>25 06 20</c:v>
                </c:pt>
                <c:pt idx="108">
                  <c:v>26 06 20</c:v>
                </c:pt>
                <c:pt idx="109">
                  <c:v>27 06 20</c:v>
                </c:pt>
                <c:pt idx="110">
                  <c:v>28 06 20</c:v>
                </c:pt>
                <c:pt idx="111">
                  <c:v>29 06 20</c:v>
                </c:pt>
                <c:pt idx="112">
                  <c:v>30 06 20</c:v>
                </c:pt>
                <c:pt idx="113">
                  <c:v>01 07 20</c:v>
                </c:pt>
                <c:pt idx="114">
                  <c:v>02 07 20</c:v>
                </c:pt>
                <c:pt idx="115">
                  <c:v>03 07 20</c:v>
                </c:pt>
                <c:pt idx="116">
                  <c:v>04 07 20</c:v>
                </c:pt>
                <c:pt idx="117">
                  <c:v>05 07 20</c:v>
                </c:pt>
                <c:pt idx="118">
                  <c:v>06 07 20</c:v>
                </c:pt>
                <c:pt idx="119">
                  <c:v>07 07 20</c:v>
                </c:pt>
                <c:pt idx="120">
                  <c:v>08 07 20</c:v>
                </c:pt>
                <c:pt idx="121">
                  <c:v>09 07 20</c:v>
                </c:pt>
                <c:pt idx="122">
                  <c:v>10 07 20</c:v>
                </c:pt>
                <c:pt idx="123">
                  <c:v>11 07 20</c:v>
                </c:pt>
                <c:pt idx="124">
                  <c:v>12 07 20</c:v>
                </c:pt>
                <c:pt idx="125">
                  <c:v>13 07 20</c:v>
                </c:pt>
                <c:pt idx="126">
                  <c:v>14 07 20</c:v>
                </c:pt>
                <c:pt idx="127">
                  <c:v>15 07 20</c:v>
                </c:pt>
                <c:pt idx="128">
                  <c:v>16 07 20</c:v>
                </c:pt>
                <c:pt idx="129">
                  <c:v>17 07 20</c:v>
                </c:pt>
                <c:pt idx="130">
                  <c:v>18 07 20</c:v>
                </c:pt>
                <c:pt idx="131">
                  <c:v>19 07 20</c:v>
                </c:pt>
                <c:pt idx="132">
                  <c:v>20 07 20</c:v>
                </c:pt>
                <c:pt idx="133">
                  <c:v>21 07 20</c:v>
                </c:pt>
                <c:pt idx="134">
                  <c:v>22 07 20</c:v>
                </c:pt>
                <c:pt idx="135">
                  <c:v>23 07 20</c:v>
                </c:pt>
                <c:pt idx="136">
                  <c:v>24 07 20</c:v>
                </c:pt>
                <c:pt idx="137">
                  <c:v>25 07 20</c:v>
                </c:pt>
                <c:pt idx="138">
                  <c:v>26 07 20</c:v>
                </c:pt>
                <c:pt idx="139">
                  <c:v>27 07 20</c:v>
                </c:pt>
                <c:pt idx="140">
                  <c:v>28 07 20</c:v>
                </c:pt>
                <c:pt idx="141">
                  <c:v>29 07 20</c:v>
                </c:pt>
                <c:pt idx="142">
                  <c:v>30 07 20</c:v>
                </c:pt>
                <c:pt idx="143">
                  <c:v>31 07 20</c:v>
                </c:pt>
                <c:pt idx="144">
                  <c:v>01 08 20</c:v>
                </c:pt>
                <c:pt idx="145">
                  <c:v>02 08 20</c:v>
                </c:pt>
                <c:pt idx="146">
                  <c:v>03 08 20</c:v>
                </c:pt>
                <c:pt idx="147">
                  <c:v>04 08 20</c:v>
                </c:pt>
                <c:pt idx="148">
                  <c:v>05 08 20</c:v>
                </c:pt>
                <c:pt idx="149">
                  <c:v>06 08 20</c:v>
                </c:pt>
                <c:pt idx="150">
                  <c:v>07 08 20</c:v>
                </c:pt>
                <c:pt idx="151">
                  <c:v>08 08 20</c:v>
                </c:pt>
                <c:pt idx="152">
                  <c:v>09 08 20</c:v>
                </c:pt>
                <c:pt idx="153">
                  <c:v>10 08 20</c:v>
                </c:pt>
                <c:pt idx="154">
                  <c:v>11 08 20</c:v>
                </c:pt>
                <c:pt idx="155">
                  <c:v>12 08 20</c:v>
                </c:pt>
                <c:pt idx="156">
                  <c:v>13 08 20</c:v>
                </c:pt>
                <c:pt idx="157">
                  <c:v>14 08 20</c:v>
                </c:pt>
                <c:pt idx="158">
                  <c:v>15 08 20</c:v>
                </c:pt>
                <c:pt idx="159">
                  <c:v>16 08 20</c:v>
                </c:pt>
                <c:pt idx="160">
                  <c:v>17 08 20</c:v>
                </c:pt>
                <c:pt idx="161">
                  <c:v>18 08 20</c:v>
                </c:pt>
                <c:pt idx="162">
                  <c:v>19 08 20</c:v>
                </c:pt>
                <c:pt idx="163">
                  <c:v>20 08 20</c:v>
                </c:pt>
                <c:pt idx="164">
                  <c:v>21 08 20</c:v>
                </c:pt>
                <c:pt idx="165">
                  <c:v>22 08 20</c:v>
                </c:pt>
                <c:pt idx="166">
                  <c:v>23 08 20</c:v>
                </c:pt>
                <c:pt idx="167">
                  <c:v>24 08 20</c:v>
                </c:pt>
                <c:pt idx="168">
                  <c:v>25 08 20</c:v>
                </c:pt>
                <c:pt idx="169">
                  <c:v>26 08 20</c:v>
                </c:pt>
                <c:pt idx="170">
                  <c:v>27 08 20</c:v>
                </c:pt>
                <c:pt idx="171">
                  <c:v>28 08 20</c:v>
                </c:pt>
                <c:pt idx="172">
                  <c:v>29 08 20</c:v>
                </c:pt>
                <c:pt idx="173">
                  <c:v>30 08 20</c:v>
                </c:pt>
                <c:pt idx="174">
                  <c:v>31 08 20</c:v>
                </c:pt>
                <c:pt idx="175">
                  <c:v>01 09 20</c:v>
                </c:pt>
                <c:pt idx="176">
                  <c:v>02 09 20</c:v>
                </c:pt>
                <c:pt idx="177">
                  <c:v>03 09 20</c:v>
                </c:pt>
                <c:pt idx="178">
                  <c:v>04 09 20</c:v>
                </c:pt>
                <c:pt idx="179">
                  <c:v>05 09 20</c:v>
                </c:pt>
                <c:pt idx="180">
                  <c:v>06 09 20</c:v>
                </c:pt>
                <c:pt idx="181">
                  <c:v>07 09 20</c:v>
                </c:pt>
                <c:pt idx="182">
                  <c:v>08 09 20</c:v>
                </c:pt>
                <c:pt idx="183">
                  <c:v>09 09 20</c:v>
                </c:pt>
                <c:pt idx="184">
                  <c:v>10 09 20</c:v>
                </c:pt>
                <c:pt idx="185">
                  <c:v>11 09 20</c:v>
                </c:pt>
                <c:pt idx="186">
                  <c:v>12 09 20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01 10 20</c:v>
                </c:pt>
                <c:pt idx="206">
                  <c:v>02 10 20</c:v>
                </c:pt>
                <c:pt idx="207">
                  <c:v>03 10 20</c:v>
                </c:pt>
                <c:pt idx="208">
                  <c:v>04 10 20</c:v>
                </c:pt>
                <c:pt idx="209">
                  <c:v>05 10 20</c:v>
                </c:pt>
                <c:pt idx="210">
                  <c:v>06 10 20</c:v>
                </c:pt>
                <c:pt idx="211">
                  <c:v>07 10 20</c:v>
                </c:pt>
                <c:pt idx="212">
                  <c:v>08 10 20</c:v>
                </c:pt>
                <c:pt idx="213">
                  <c:v>09 10 20</c:v>
                </c:pt>
                <c:pt idx="214">
                  <c:v>10 10 20</c:v>
                </c:pt>
                <c:pt idx="215">
                  <c:v>10 11 20</c:v>
                </c:pt>
                <c:pt idx="216">
                  <c:v>10 12 20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01 11 20</c:v>
                </c:pt>
                <c:pt idx="237">
                  <c:v>02 11 20</c:v>
                </c:pt>
                <c:pt idx="238">
                  <c:v>11 03 20</c:v>
                </c:pt>
                <c:pt idx="239">
                  <c:v>11 04 20</c:v>
                </c:pt>
                <c:pt idx="240">
                  <c:v>11 05 20</c:v>
                </c:pt>
                <c:pt idx="241">
                  <c:v>11 06 20</c:v>
                </c:pt>
                <c:pt idx="242">
                  <c:v>11 07 20</c:v>
                </c:pt>
                <c:pt idx="243">
                  <c:v>11 08 20</c:v>
                </c:pt>
                <c:pt idx="244">
                  <c:v>11 09 20</c:v>
                </c:pt>
                <c:pt idx="245">
                  <c:v>11 10 20</c:v>
                </c:pt>
                <c:pt idx="246">
                  <c:v>11 11 20</c:v>
                </c:pt>
                <c:pt idx="247">
                  <c:v>11 12 20</c:v>
                </c:pt>
                <c:pt idx="248">
                  <c:v>13 11 20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24 11 20</c:v>
                </c:pt>
                <c:pt idx="260">
                  <c:v>25 11 20</c:v>
                </c:pt>
                <c:pt idx="261">
                  <c:v>26 11 20</c:v>
                </c:pt>
                <c:pt idx="262">
                  <c:v>27 11 20</c:v>
                </c:pt>
                <c:pt idx="263">
                  <c:v>28 11 20</c:v>
                </c:pt>
                <c:pt idx="264">
                  <c:v>29 11 20</c:v>
                </c:pt>
                <c:pt idx="265">
                  <c:v>30 11 20</c:v>
                </c:pt>
                <c:pt idx="266">
                  <c:v>01 12 20</c:v>
                </c:pt>
                <c:pt idx="267">
                  <c:v>02 12 20</c:v>
                </c:pt>
                <c:pt idx="268">
                  <c:v>12 03 20</c:v>
                </c:pt>
                <c:pt idx="269">
                  <c:v>12 04 20</c:v>
                </c:pt>
                <c:pt idx="270">
                  <c:v>12 05 20</c:v>
                </c:pt>
                <c:pt idx="271">
                  <c:v>12 06 20</c:v>
                </c:pt>
                <c:pt idx="272">
                  <c:v>12 07 20</c:v>
                </c:pt>
                <c:pt idx="273">
                  <c:v>12 08 20</c:v>
                </c:pt>
                <c:pt idx="274">
                  <c:v>12 09 20</c:v>
                </c:pt>
                <c:pt idx="275">
                  <c:v>12 10 20</c:v>
                </c:pt>
                <c:pt idx="276">
                  <c:v>12 11 20</c:v>
                </c:pt>
                <c:pt idx="277">
                  <c:v>12 12 20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05 01 21</c:v>
                </c:pt>
                <c:pt idx="302">
                  <c:v>06 01 21</c:v>
                </c:pt>
                <c:pt idx="303">
                  <c:v>07 01 21</c:v>
                </c:pt>
                <c:pt idx="304">
                  <c:v>08 01 21</c:v>
                </c:pt>
                <c:pt idx="305">
                  <c:v>09 01 21</c:v>
                </c:pt>
                <c:pt idx="306">
                  <c:v>10 01 21</c:v>
                </c:pt>
                <c:pt idx="307">
                  <c:v>11 01 21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14 01 21</c:v>
                </c:pt>
                <c:pt idx="311">
                  <c:v>15 01 21</c:v>
                </c:pt>
                <c:pt idx="312">
                  <c:v>16 01 21</c:v>
                </c:pt>
                <c:pt idx="313">
                  <c:v>17 01 21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26 01 21</c:v>
                </c:pt>
                <c:pt idx="323">
                  <c:v>27.01.2021</c:v>
                </c:pt>
              </c:strCache>
            </c:strRef>
          </c:cat>
          <c:val>
            <c:numRef>
              <c:f>Лист1!$B$3:$B$326</c:f>
              <c:numCache>
                <c:formatCode>General</c:formatCode>
                <c:ptCount val="32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2538368"/>
        <c:axId val="257966080"/>
      </c:barChart>
      <c:catAx>
        <c:axId val="252538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57966080"/>
        <c:crosses val="autoZero"/>
        <c:auto val="1"/>
        <c:lblAlgn val="ctr"/>
        <c:lblOffset val="100"/>
        <c:tickLblSkip val="1"/>
        <c:noMultiLvlLbl val="1"/>
      </c:catAx>
      <c:valAx>
        <c:axId val="2579660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525383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Лист1!$A$4:$A$272</c:f>
              <c:strCache>
                <c:ptCount val="269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</c:strCache>
            </c:strRef>
          </c:cat>
          <c:val>
            <c:numRef>
              <c:f>Лист1!$B$4:$B$272</c:f>
              <c:numCache>
                <c:formatCode>General</c:formatCode>
                <c:ptCount val="269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3319168"/>
        <c:axId val="257968384"/>
      </c:barChart>
      <c:catAx>
        <c:axId val="253319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57968384"/>
        <c:crosses val="autoZero"/>
        <c:auto val="1"/>
        <c:lblAlgn val="ctr"/>
        <c:lblOffset val="100"/>
        <c:tickLblSkip val="1"/>
        <c:noMultiLvlLbl val="1"/>
      </c:catAx>
      <c:valAx>
        <c:axId val="2579683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533191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International!$A$2:$A$42</c:f>
              <c:strCache>
                <c:ptCount val="40"/>
                <c:pt idx="0">
                  <c:v>Andorra</c:v>
                </c:pt>
                <c:pt idx="1">
                  <c:v>Muntenegru</c:v>
                </c:pt>
                <c:pt idx="2">
                  <c:v>Cehia</c:v>
                </c:pt>
                <c:pt idx="3">
                  <c:v>Luxemburg</c:v>
                </c:pt>
                <c:pt idx="4">
                  <c:v>Slovenia</c:v>
                </c:pt>
                <c:pt idx="5">
                  <c:v>Lituania</c:v>
                </c:pt>
                <c:pt idx="6">
                  <c:v>Portugalia</c:v>
                </c:pt>
                <c:pt idx="7">
                  <c:v>Belgia</c:v>
                </c:pt>
                <c:pt idx="8">
                  <c:v>Elveţia</c:v>
                </c:pt>
                <c:pt idx="9">
                  <c:v>Croaţia</c:v>
                </c:pt>
                <c:pt idx="10">
                  <c:v>Spania</c:v>
                </c:pt>
                <c:pt idx="11">
                  <c:v>Olanda</c:v>
                </c:pt>
                <c:pt idx="12">
                  <c:v>Suedia</c:v>
                </c:pt>
                <c:pt idx="13">
                  <c:v>Regatul Unit</c:v>
                </c:pt>
                <c:pt idx="14">
                  <c:v>Franţa</c:v>
                </c:pt>
                <c:pt idx="15">
                  <c:v>Republica Moldova</c:v>
                </c:pt>
                <c:pt idx="16">
                  <c:v>Austria</c:v>
                </c:pt>
                <c:pt idx="17">
                  <c:v>Serbia</c:v>
                </c:pt>
                <c:pt idx="18">
                  <c:v>Macedonia de Nord</c:v>
                </c:pt>
                <c:pt idx="19">
                  <c:v>Slovacia</c:v>
                </c:pt>
                <c:pt idx="20">
                  <c:v>Italia</c:v>
                </c:pt>
                <c:pt idx="21">
                  <c:v>Polonia</c:v>
                </c:pt>
                <c:pt idx="22">
                  <c:v>Malta</c:v>
                </c:pt>
                <c:pt idx="23">
                  <c:v>Irlanda</c:v>
                </c:pt>
                <c:pt idx="24">
                  <c:v>Ungaria</c:v>
                </c:pt>
                <c:pt idx="25">
                  <c:v>România</c:v>
                </c:pt>
                <c:pt idx="26">
                  <c:v>Bosnia si Hertegovina</c:v>
                </c:pt>
                <c:pt idx="27">
                  <c:v>Danemarca</c:v>
                </c:pt>
                <c:pt idx="28">
                  <c:v>Letonia</c:v>
                </c:pt>
                <c:pt idx="29">
                  <c:v>Bulgaria</c:v>
                </c:pt>
                <c:pt idx="30">
                  <c:v>Estonia</c:v>
                </c:pt>
                <c:pt idx="31">
                  <c:v>Ucraina</c:v>
                </c:pt>
                <c:pt idx="32">
                  <c:v>Germania</c:v>
                </c:pt>
                <c:pt idx="33">
                  <c:v>Rusia</c:v>
                </c:pt>
                <c:pt idx="34">
                  <c:v>Bielorusia</c:v>
                </c:pt>
                <c:pt idx="35">
                  <c:v>Albania</c:v>
                </c:pt>
                <c:pt idx="36">
                  <c:v>Islanda</c:v>
                </c:pt>
                <c:pt idx="37">
                  <c:v>Grecia</c:v>
                </c:pt>
                <c:pt idx="38">
                  <c:v>Norvegia</c:v>
                </c:pt>
                <c:pt idx="39">
                  <c:v>Finlanda</c:v>
                </c:pt>
              </c:strCache>
            </c:strRef>
          </c:cat>
          <c:val>
            <c:numRef>
              <c:f>International!$D$2:$D$42</c:f>
              <c:numCache>
                <c:formatCode>General</c:formatCode>
                <c:ptCount val="41"/>
                <c:pt idx="0">
                  <c:v>122829</c:v>
                </c:pt>
                <c:pt idx="1">
                  <c:v>92227</c:v>
                </c:pt>
                <c:pt idx="2">
                  <c:v>87462</c:v>
                </c:pt>
                <c:pt idx="3">
                  <c:v>78490</c:v>
                </c:pt>
                <c:pt idx="4">
                  <c:v>75913</c:v>
                </c:pt>
                <c:pt idx="5">
                  <c:v>65401</c:v>
                </c:pt>
                <c:pt idx="6">
                  <c:v>62495</c:v>
                </c:pt>
                <c:pt idx="7">
                  <c:v>59550</c:v>
                </c:pt>
                <c:pt idx="8">
                  <c:v>58603</c:v>
                </c:pt>
                <c:pt idx="9">
                  <c:v>55959</c:v>
                </c:pt>
                <c:pt idx="10">
                  <c:v>55671</c:v>
                </c:pt>
                <c:pt idx="11">
                  <c:v>55026</c:v>
                </c:pt>
                <c:pt idx="12">
                  <c:v>53989</c:v>
                </c:pt>
                <c:pt idx="13">
                  <c:v>53570</c:v>
                </c:pt>
                <c:pt idx="14">
                  <c:v>46441</c:v>
                </c:pt>
                <c:pt idx="15">
                  <c:v>44898</c:v>
                </c:pt>
                <c:pt idx="16">
                  <c:v>44792</c:v>
                </c:pt>
                <c:pt idx="17">
                  <c:v>44004</c:v>
                </c:pt>
                <c:pt idx="18">
                  <c:v>43514</c:v>
                </c:pt>
                <c:pt idx="19">
                  <c:v>43302</c:v>
                </c:pt>
                <c:pt idx="20">
                  <c:v>40834</c:v>
                </c:pt>
                <c:pt idx="21">
                  <c:v>39009</c:v>
                </c:pt>
                <c:pt idx="22">
                  <c:v>37670</c:v>
                </c:pt>
                <c:pt idx="23">
                  <c:v>37471</c:v>
                </c:pt>
                <c:pt idx="24">
                  <c:v>37275</c:v>
                </c:pt>
                <c:pt idx="25">
                  <c:v>37100</c:v>
                </c:pt>
                <c:pt idx="26">
                  <c:v>36529</c:v>
                </c:pt>
                <c:pt idx="27">
                  <c:v>33542</c:v>
                </c:pt>
                <c:pt idx="28">
                  <c:v>32549</c:v>
                </c:pt>
                <c:pt idx="29">
                  <c:v>31031</c:v>
                </c:pt>
                <c:pt idx="30">
                  <c:v>30682</c:v>
                </c:pt>
                <c:pt idx="31">
                  <c:v>27345</c:v>
                </c:pt>
                <c:pt idx="32">
                  <c:v>25493</c:v>
                </c:pt>
                <c:pt idx="33">
                  <c:v>25481</c:v>
                </c:pt>
                <c:pt idx="34">
                  <c:v>25151</c:v>
                </c:pt>
                <c:pt idx="35">
                  <c:v>24840</c:v>
                </c:pt>
                <c:pt idx="36">
                  <c:v>17463</c:v>
                </c:pt>
                <c:pt idx="37">
                  <c:v>14590</c:v>
                </c:pt>
                <c:pt idx="38">
                  <c:v>11195</c:v>
                </c:pt>
                <c:pt idx="39">
                  <c:v>7678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8A0-6C4D-ABEF-CC0C7C688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3622016"/>
        <c:axId val="33103872"/>
      </c:barChart>
      <c:catAx>
        <c:axId val="233622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03872"/>
        <c:crosses val="autoZero"/>
        <c:auto val="1"/>
        <c:lblAlgn val="ctr"/>
        <c:lblOffset val="100"/>
        <c:noMultiLvlLbl val="0"/>
      </c:catAx>
      <c:valAx>
        <c:axId val="33103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622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Mortalitate!$A$2:$A$41</c:f>
              <c:strCache>
                <c:ptCount val="40"/>
                <c:pt idx="0">
                  <c:v>Belgia</c:v>
                </c:pt>
                <c:pt idx="1">
                  <c:v>Slovenia</c:v>
                </c:pt>
                <c:pt idx="2">
                  <c:v>Regatul Unit</c:v>
                </c:pt>
                <c:pt idx="3">
                  <c:v>Cehia</c:v>
                </c:pt>
                <c:pt idx="4">
                  <c:v>Italia</c:v>
                </c:pt>
                <c:pt idx="5">
                  <c:v>Bosnia si Hertegovina</c:v>
                </c:pt>
                <c:pt idx="6">
                  <c:v>Macedonia de Nord</c:v>
                </c:pt>
                <c:pt idx="7">
                  <c:v>Bulgaria</c:v>
                </c:pt>
                <c:pt idx="8">
                  <c:v>Ungaria</c:v>
                </c:pt>
                <c:pt idx="9">
                  <c:v>Andorra</c:v>
                </c:pt>
                <c:pt idx="10">
                  <c:v>Muntenegru</c:v>
                </c:pt>
                <c:pt idx="11">
                  <c:v>Spania</c:v>
                </c:pt>
                <c:pt idx="12">
                  <c:v>Croaţia</c:v>
                </c:pt>
                <c:pt idx="13">
                  <c:v>Franţa</c:v>
                </c:pt>
                <c:pt idx="14">
                  <c:v>Suedia</c:v>
                </c:pt>
                <c:pt idx="15">
                  <c:v>Elveţia</c:v>
                </c:pt>
                <c:pt idx="16">
                  <c:v>Portugalia</c:v>
                </c:pt>
                <c:pt idx="17">
                  <c:v>Lituania</c:v>
                </c:pt>
                <c:pt idx="18">
                  <c:v>Republica Moldova</c:v>
                </c:pt>
                <c:pt idx="19">
                  <c:v>Polonia</c:v>
                </c:pt>
                <c:pt idx="20">
                  <c:v>România</c:v>
                </c:pt>
                <c:pt idx="21">
                  <c:v>Luxemburg</c:v>
                </c:pt>
                <c:pt idx="22">
                  <c:v>Austria</c:v>
                </c:pt>
                <c:pt idx="23">
                  <c:v>Olanda</c:v>
                </c:pt>
                <c:pt idx="24">
                  <c:v>Slovacia</c:v>
                </c:pt>
                <c:pt idx="25">
                  <c:v>Germania</c:v>
                </c:pt>
                <c:pt idx="26">
                  <c:v>Irlanda</c:v>
                </c:pt>
                <c:pt idx="27">
                  <c:v>Letonia</c:v>
                </c:pt>
                <c:pt idx="28">
                  <c:v>Malta</c:v>
                </c:pt>
                <c:pt idx="29">
                  <c:v>Grecia</c:v>
                </c:pt>
                <c:pt idx="30">
                  <c:v>Ucraina</c:v>
                </c:pt>
                <c:pt idx="31">
                  <c:v>Rusia</c:v>
                </c:pt>
                <c:pt idx="32">
                  <c:v>Albania</c:v>
                </c:pt>
                <c:pt idx="33">
                  <c:v>Serbia</c:v>
                </c:pt>
                <c:pt idx="34">
                  <c:v>Danemarca</c:v>
                </c:pt>
                <c:pt idx="35">
                  <c:v>Estonia</c:v>
                </c:pt>
                <c:pt idx="36">
                  <c:v>Bielorusia</c:v>
                </c:pt>
                <c:pt idx="37">
                  <c:v>Finlanda</c:v>
                </c:pt>
                <c:pt idx="38">
                  <c:v>Norvegia</c:v>
                </c:pt>
                <c:pt idx="39">
                  <c:v>Islanda</c:v>
                </c:pt>
              </c:strCache>
            </c:strRef>
          </c:cat>
          <c:val>
            <c:numRef>
              <c:f>Mortalitate!$E$2:$E$41</c:f>
              <c:numCache>
                <c:formatCode>General</c:formatCode>
                <c:ptCount val="40"/>
                <c:pt idx="0">
                  <c:v>1784</c:v>
                </c:pt>
                <c:pt idx="1">
                  <c:v>1616</c:v>
                </c:pt>
                <c:pt idx="2">
                  <c:v>1438</c:v>
                </c:pt>
                <c:pt idx="3">
                  <c:v>1434</c:v>
                </c:pt>
                <c:pt idx="4">
                  <c:v>1415</c:v>
                </c:pt>
                <c:pt idx="5">
                  <c:v>1393</c:v>
                </c:pt>
                <c:pt idx="6">
                  <c:v>1337</c:v>
                </c:pt>
                <c:pt idx="7">
                  <c:v>1274</c:v>
                </c:pt>
                <c:pt idx="8">
                  <c:v>1241</c:v>
                </c:pt>
                <c:pt idx="9">
                  <c:v>1241</c:v>
                </c:pt>
                <c:pt idx="10">
                  <c:v>1220</c:v>
                </c:pt>
                <c:pt idx="11">
                  <c:v>1186</c:v>
                </c:pt>
                <c:pt idx="12">
                  <c:v>1180</c:v>
                </c:pt>
                <c:pt idx="13">
                  <c:v>1115</c:v>
                </c:pt>
                <c:pt idx="14">
                  <c:v>1086</c:v>
                </c:pt>
                <c:pt idx="15">
                  <c:v>1043</c:v>
                </c:pt>
                <c:pt idx="16">
                  <c:v>1028</c:v>
                </c:pt>
                <c:pt idx="17">
                  <c:v>981</c:v>
                </c:pt>
                <c:pt idx="18">
                  <c:v>966</c:v>
                </c:pt>
                <c:pt idx="19">
                  <c:v>935</c:v>
                </c:pt>
                <c:pt idx="20">
                  <c:v>928</c:v>
                </c:pt>
                <c:pt idx="21">
                  <c:v>893</c:v>
                </c:pt>
                <c:pt idx="22">
                  <c:v>821</c:v>
                </c:pt>
                <c:pt idx="23">
                  <c:v>787</c:v>
                </c:pt>
                <c:pt idx="24">
                  <c:v>745</c:v>
                </c:pt>
                <c:pt idx="25">
                  <c:v>626</c:v>
                </c:pt>
                <c:pt idx="26">
                  <c:v>593</c:v>
                </c:pt>
                <c:pt idx="27">
                  <c:v>593</c:v>
                </c:pt>
                <c:pt idx="28">
                  <c:v>568</c:v>
                </c:pt>
                <c:pt idx="29">
                  <c:v>541</c:v>
                </c:pt>
                <c:pt idx="30">
                  <c:v>502</c:v>
                </c:pt>
                <c:pt idx="31">
                  <c:v>476</c:v>
                </c:pt>
                <c:pt idx="32">
                  <c:v>455</c:v>
                </c:pt>
                <c:pt idx="33">
                  <c:v>446</c:v>
                </c:pt>
                <c:pt idx="34">
                  <c:v>342</c:v>
                </c:pt>
                <c:pt idx="35">
                  <c:v>283</c:v>
                </c:pt>
                <c:pt idx="36">
                  <c:v>175</c:v>
                </c:pt>
                <c:pt idx="37">
                  <c:v>116</c:v>
                </c:pt>
                <c:pt idx="38">
                  <c:v>100</c:v>
                </c:pt>
                <c:pt idx="39">
                  <c:v>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0FD-2744-A7BB-556DB7E921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4378752"/>
        <c:axId val="136672320"/>
      </c:barChart>
      <c:catAx>
        <c:axId val="234378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672320"/>
        <c:crosses val="autoZero"/>
        <c:auto val="1"/>
        <c:lblAlgn val="ctr"/>
        <c:lblOffset val="100"/>
        <c:noMultiLvlLbl val="0"/>
      </c:catAx>
      <c:valAx>
        <c:axId val="136672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378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1"/>
              <c:layout/>
              <c:tx>
                <c:rich>
                  <a:bodyPr/>
                  <a:lstStyle/>
                  <a:p>
                    <a:r>
                      <a:rPr lang="en-US"/>
                      <a:t>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D87-214C-A093-2E83AD61DB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RF!$A$2:$A$41</c:f>
              <c:strCache>
                <c:ptCount val="40"/>
                <c:pt idx="0">
                  <c:v>Bulgaria</c:v>
                </c:pt>
                <c:pt idx="1">
                  <c:v>Bosnia si Hertegovina</c:v>
                </c:pt>
                <c:pt idx="2">
                  <c:v>Grecia</c:v>
                </c:pt>
                <c:pt idx="3">
                  <c:v>Italia</c:v>
                </c:pt>
                <c:pt idx="4">
                  <c:v>Ungaria</c:v>
                </c:pt>
                <c:pt idx="5">
                  <c:v>Macedonia de Nord</c:v>
                </c:pt>
                <c:pt idx="6">
                  <c:v>Belgia</c:v>
                </c:pt>
                <c:pt idx="7">
                  <c:v>Regatul Unit</c:v>
                </c:pt>
                <c:pt idx="8">
                  <c:v>România</c:v>
                </c:pt>
                <c:pt idx="9">
                  <c:v>Germania</c:v>
                </c:pt>
                <c:pt idx="10">
                  <c:v>Franţa</c:v>
                </c:pt>
                <c:pt idx="11">
                  <c:v>Polonia</c:v>
                </c:pt>
                <c:pt idx="12">
                  <c:v>Republica Moldova</c:v>
                </c:pt>
                <c:pt idx="13">
                  <c:v>Spania</c:v>
                </c:pt>
                <c:pt idx="14">
                  <c:v>Slovenia</c:v>
                </c:pt>
                <c:pt idx="15">
                  <c:v>Croaţia</c:v>
                </c:pt>
                <c:pt idx="16">
                  <c:v>Suedia</c:v>
                </c:pt>
                <c:pt idx="17">
                  <c:v>Rusia</c:v>
                </c:pt>
                <c:pt idx="18">
                  <c:v>Ucraina</c:v>
                </c:pt>
                <c:pt idx="19">
                  <c:v>Albania</c:v>
                </c:pt>
                <c:pt idx="20">
                  <c:v>Austria</c:v>
                </c:pt>
                <c:pt idx="21">
                  <c:v>Letonia</c:v>
                </c:pt>
                <c:pt idx="22">
                  <c:v>Elveţia</c:v>
                </c:pt>
                <c:pt idx="23">
                  <c:v>Slovacia</c:v>
                </c:pt>
                <c:pt idx="24">
                  <c:v>Portugalia</c:v>
                </c:pt>
                <c:pt idx="25">
                  <c:v>Cehia</c:v>
                </c:pt>
                <c:pt idx="26">
                  <c:v>Irlanda</c:v>
                </c:pt>
                <c:pt idx="27">
                  <c:v>Finlanda</c:v>
                </c:pt>
                <c:pt idx="28">
                  <c:v>Malta</c:v>
                </c:pt>
                <c:pt idx="29">
                  <c:v>Lituania</c:v>
                </c:pt>
                <c:pt idx="30">
                  <c:v>Olanda</c:v>
                </c:pt>
                <c:pt idx="31">
                  <c:v>Muntenegru</c:v>
                </c:pt>
                <c:pt idx="32">
                  <c:v>Luxemburg</c:v>
                </c:pt>
                <c:pt idx="33">
                  <c:v>Danemarca</c:v>
                </c:pt>
                <c:pt idx="34">
                  <c:v>Serbia</c:v>
                </c:pt>
                <c:pt idx="35">
                  <c:v>Andorra</c:v>
                </c:pt>
                <c:pt idx="36">
                  <c:v>Estonia</c:v>
                </c:pt>
                <c:pt idx="37">
                  <c:v>Norvegia</c:v>
                </c:pt>
                <c:pt idx="38">
                  <c:v>Bielorusia</c:v>
                </c:pt>
                <c:pt idx="39">
                  <c:v>Islanda</c:v>
                </c:pt>
              </c:strCache>
            </c:strRef>
          </c:cat>
          <c:val>
            <c:numRef>
              <c:f>RF!$F$2:$F$41</c:f>
              <c:numCache>
                <c:formatCode>0.0</c:formatCode>
                <c:ptCount val="40"/>
                <c:pt idx="0">
                  <c:v>4.103942318440958</c:v>
                </c:pt>
                <c:pt idx="1">
                  <c:v>3.8142689666722491</c:v>
                </c:pt>
                <c:pt idx="2">
                  <c:v>3.7073183598644213</c:v>
                </c:pt>
                <c:pt idx="3">
                  <c:v>3.4644296101893417</c:v>
                </c:pt>
                <c:pt idx="4">
                  <c:v>3.3283830310311644</c:v>
                </c:pt>
                <c:pt idx="5">
                  <c:v>3.0721203697575397</c:v>
                </c:pt>
                <c:pt idx="6">
                  <c:v>2.9957187499096634</c:v>
                </c:pt>
                <c:pt idx="7">
                  <c:v>2.6851266208869013</c:v>
                </c:pt>
                <c:pt idx="8">
                  <c:v>2.5001054837484706</c:v>
                </c:pt>
                <c:pt idx="9">
                  <c:v>2.4572313047314518</c:v>
                </c:pt>
                <c:pt idx="10">
                  <c:v>2.4010759160656319</c:v>
                </c:pt>
                <c:pt idx="11">
                  <c:v>2.3967684325745791</c:v>
                </c:pt>
                <c:pt idx="12">
                  <c:v>2.1517010025479828</c:v>
                </c:pt>
                <c:pt idx="13">
                  <c:v>2.1295024490372856</c:v>
                </c:pt>
                <c:pt idx="14">
                  <c:v>2.1288728378635242</c:v>
                </c:pt>
                <c:pt idx="15">
                  <c:v>2.1085968897431417</c:v>
                </c:pt>
                <c:pt idx="16">
                  <c:v>2.011272630243838</c:v>
                </c:pt>
                <c:pt idx="17">
                  <c:v>1.8675592837554444</c:v>
                </c:pt>
                <c:pt idx="18">
                  <c:v>1.8342658070232554</c:v>
                </c:pt>
                <c:pt idx="19">
                  <c:v>1.8336809395165239</c:v>
                </c:pt>
                <c:pt idx="20">
                  <c:v>1.8328992819620769</c:v>
                </c:pt>
                <c:pt idx="21">
                  <c:v>1.821072646210333</c:v>
                </c:pt>
                <c:pt idx="22">
                  <c:v>1.7797710096037731</c:v>
                </c:pt>
                <c:pt idx="23">
                  <c:v>1.7202591383480774</c:v>
                </c:pt>
                <c:pt idx="24">
                  <c:v>1.6455775790251339</c:v>
                </c:pt>
                <c:pt idx="25">
                  <c:v>1.6391554334019114</c:v>
                </c:pt>
                <c:pt idx="26">
                  <c:v>1.5828427791861814</c:v>
                </c:pt>
                <c:pt idx="27">
                  <c:v>1.5124471582902772</c:v>
                </c:pt>
                <c:pt idx="28">
                  <c:v>1.5067835274342658</c:v>
                </c:pt>
                <c:pt idx="29">
                  <c:v>1.4997961771899628</c:v>
                </c:pt>
                <c:pt idx="30">
                  <c:v>1.4310803968467505</c:v>
                </c:pt>
                <c:pt idx="31">
                  <c:v>1.3223083429715687</c:v>
                </c:pt>
                <c:pt idx="32">
                  <c:v>1.1375325225388759</c:v>
                </c:pt>
                <c:pt idx="33">
                  <c:v>1.0186417083181367</c:v>
                </c:pt>
                <c:pt idx="34">
                  <c:v>1.0130264883225626</c:v>
                </c:pt>
                <c:pt idx="35">
                  <c:v>1.0106326981787557</c:v>
                </c:pt>
                <c:pt idx="36">
                  <c:v>0.92346988898713034</c:v>
                </c:pt>
                <c:pt idx="37">
                  <c:v>0.89243237035943368</c:v>
                </c:pt>
                <c:pt idx="38">
                  <c:v>0.69399143979024547</c:v>
                </c:pt>
                <c:pt idx="39">
                  <c:v>0.48486875104497579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D87-214C-A093-2E83AD61DB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4377728"/>
        <c:axId val="167967488"/>
      </c:barChart>
      <c:catAx>
        <c:axId val="234377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967488"/>
        <c:crosses val="autoZero"/>
        <c:auto val="1"/>
        <c:lblAlgn val="ctr"/>
        <c:lblOffset val="100"/>
        <c:noMultiLvlLbl val="0"/>
      </c:catAx>
      <c:valAx>
        <c:axId val="167967488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377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Incidența</a:t>
            </a:r>
            <a:r>
              <a:rPr lang="en-GB" dirty="0"/>
              <a:t> </a:t>
            </a:r>
            <a:r>
              <a:rPr lang="en-GB" dirty="0" err="1"/>
              <a:t>cazurilor</a:t>
            </a:r>
            <a:r>
              <a:rPr lang="en-GB" dirty="0"/>
              <a:t> la 1 </a:t>
            </a:r>
            <a:r>
              <a:rPr lang="en-GB" dirty="0" err="1"/>
              <a:t>mln</a:t>
            </a:r>
            <a:r>
              <a:rPr lang="en-GB" dirty="0"/>
              <a:t> de </a:t>
            </a:r>
            <a:r>
              <a:rPr lang="en-GB" dirty="0" err="1"/>
              <a:t>populație</a:t>
            </a:r>
            <a:r>
              <a:rPr lang="en-GB" dirty="0"/>
              <a:t> </a:t>
            </a:r>
            <a:r>
              <a:rPr lang="en-GB" dirty="0" err="1"/>
              <a:t>reprezintă</a:t>
            </a:r>
            <a:r>
              <a:rPr lang="en-GB" dirty="0"/>
              <a:t> un indicator important de </a:t>
            </a:r>
            <a:r>
              <a:rPr lang="en-GB" dirty="0" err="1"/>
              <a:t>prezentarea</a:t>
            </a:r>
            <a:r>
              <a:rPr lang="en-GB" dirty="0"/>
              <a:t> a </a:t>
            </a:r>
            <a:r>
              <a:rPr lang="en-GB" dirty="0" err="1"/>
              <a:t>datelor</a:t>
            </a:r>
            <a:r>
              <a:rPr lang="en-GB" dirty="0"/>
              <a:t> </a:t>
            </a:r>
            <a:r>
              <a:rPr lang="en-GB" dirty="0" err="1"/>
              <a:t>fiind</a:t>
            </a:r>
            <a:r>
              <a:rPr lang="en-GB" dirty="0"/>
              <a:t> </a:t>
            </a:r>
            <a:r>
              <a:rPr lang="en-GB" dirty="0" err="1"/>
              <a:t>ajustată</a:t>
            </a:r>
            <a:r>
              <a:rPr lang="en-GB" dirty="0"/>
              <a:t> la </a:t>
            </a:r>
            <a:r>
              <a:rPr lang="en-GB" dirty="0" err="1"/>
              <a:t>numărul</a:t>
            </a:r>
            <a:r>
              <a:rPr lang="en-GB" dirty="0"/>
              <a:t> de </a:t>
            </a:r>
            <a:r>
              <a:rPr lang="en-GB" dirty="0" err="1"/>
              <a:t>populație</a:t>
            </a:r>
            <a:r>
              <a:rPr lang="en-GB" dirty="0"/>
              <a:t> al </a:t>
            </a:r>
            <a:r>
              <a:rPr lang="en-GB" dirty="0" err="1"/>
              <a:t>țării</a:t>
            </a:r>
            <a:r>
              <a:rPr lang="en-GB" dirty="0"/>
              <a:t> </a:t>
            </a:r>
            <a:r>
              <a:rPr lang="en-GB" dirty="0" err="1"/>
              <a:t>sau</a:t>
            </a:r>
            <a:r>
              <a:rPr lang="en-GB" dirty="0"/>
              <a:t> </a:t>
            </a:r>
            <a:r>
              <a:rPr lang="en-GB" dirty="0" err="1"/>
              <a:t>teritoriului</a:t>
            </a:r>
            <a:r>
              <a:rPr lang="en-GB" dirty="0"/>
              <a:t>. 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015072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Mortalitatea</a:t>
            </a:r>
            <a:r>
              <a:rPr lang="en-GB" dirty="0"/>
              <a:t>  </a:t>
            </a:r>
            <a:r>
              <a:rPr lang="en-GB" dirty="0" err="1"/>
              <a:t>reprezintă</a:t>
            </a:r>
            <a:r>
              <a:rPr lang="en-GB" dirty="0"/>
              <a:t> </a:t>
            </a:r>
            <a:r>
              <a:rPr lang="en-GB" dirty="0" err="1"/>
              <a:t>numărul</a:t>
            </a:r>
            <a:r>
              <a:rPr lang="en-GB" dirty="0"/>
              <a:t> de </a:t>
            </a:r>
            <a:r>
              <a:rPr lang="en-GB" dirty="0" err="1"/>
              <a:t>decese</a:t>
            </a:r>
            <a:r>
              <a:rPr lang="en-GB" dirty="0"/>
              <a:t> la 1 </a:t>
            </a:r>
            <a:r>
              <a:rPr lang="en-GB" dirty="0" err="1"/>
              <a:t>mln</a:t>
            </a:r>
            <a:r>
              <a:rPr lang="en-GB" dirty="0"/>
              <a:t> de </a:t>
            </a:r>
            <a:r>
              <a:rPr lang="en-GB" dirty="0" err="1"/>
              <a:t>populație</a:t>
            </a:r>
            <a:r>
              <a:rPr lang="en-GB" dirty="0"/>
              <a:t> </a:t>
            </a:r>
            <a:r>
              <a:rPr lang="en-GB" dirty="0" err="1"/>
              <a:t>fiind</a:t>
            </a:r>
            <a:r>
              <a:rPr lang="en-GB" dirty="0"/>
              <a:t> </a:t>
            </a:r>
            <a:r>
              <a:rPr lang="en-GB" dirty="0" err="1"/>
              <a:t>ajustat</a:t>
            </a:r>
            <a:r>
              <a:rPr lang="en-GB" dirty="0"/>
              <a:t> la </a:t>
            </a:r>
            <a:r>
              <a:rPr lang="en-GB" dirty="0" err="1"/>
              <a:t>numărul</a:t>
            </a:r>
            <a:r>
              <a:rPr lang="en-GB" dirty="0"/>
              <a:t> de </a:t>
            </a:r>
            <a:r>
              <a:rPr lang="en-GB" dirty="0" err="1"/>
              <a:t>populație</a:t>
            </a:r>
            <a:r>
              <a:rPr lang="en-GB" dirty="0"/>
              <a:t> al </a:t>
            </a:r>
            <a:r>
              <a:rPr lang="en-GB" dirty="0" err="1"/>
              <a:t>țării</a:t>
            </a:r>
            <a:r>
              <a:rPr lang="en-GB" dirty="0"/>
              <a:t>, RM </a:t>
            </a:r>
            <a:r>
              <a:rPr lang="en-GB" dirty="0" err="1"/>
              <a:t>înregistrând</a:t>
            </a:r>
            <a:r>
              <a:rPr lang="en-GB" dirty="0"/>
              <a:t> 790 </a:t>
            </a:r>
            <a:r>
              <a:rPr lang="en-GB" dirty="0" err="1"/>
              <a:t>decese</a:t>
            </a:r>
            <a:r>
              <a:rPr lang="en-GB" dirty="0"/>
              <a:t> la 1 </a:t>
            </a:r>
            <a:r>
              <a:rPr lang="en-GB" dirty="0" err="1"/>
              <a:t>mln</a:t>
            </a:r>
            <a:r>
              <a:rPr lang="en-GB" dirty="0"/>
              <a:t> de </a:t>
            </a:r>
            <a:r>
              <a:rPr lang="en-GB" dirty="0" err="1"/>
              <a:t>cazuri</a:t>
            </a:r>
            <a:r>
              <a:rPr lang="en-GB" dirty="0"/>
              <a:t>,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006378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rata </a:t>
            </a:r>
            <a:r>
              <a:rPr lang="en-GB" dirty="0" err="1"/>
              <a:t>fatalității</a:t>
            </a:r>
            <a:r>
              <a:rPr lang="en-GB" dirty="0"/>
              <a:t> </a:t>
            </a:r>
            <a:r>
              <a:rPr lang="en-GB" dirty="0" err="1"/>
              <a:t>reprezintă</a:t>
            </a:r>
            <a:r>
              <a:rPr lang="en-GB" dirty="0"/>
              <a:t> rata de </a:t>
            </a:r>
            <a:r>
              <a:rPr lang="en-GB" dirty="0" err="1"/>
              <a:t>deces</a:t>
            </a:r>
            <a:r>
              <a:rPr lang="en-GB" dirty="0"/>
              <a:t> </a:t>
            </a:r>
            <a:r>
              <a:rPr lang="en-GB" dirty="0" err="1"/>
              <a:t>printre</a:t>
            </a:r>
            <a:r>
              <a:rPr lang="en-GB" dirty="0"/>
              <a:t> </a:t>
            </a:r>
            <a:r>
              <a:rPr lang="en-GB" dirty="0" err="1"/>
              <a:t>cazurile</a:t>
            </a:r>
            <a:r>
              <a:rPr lang="en-GB" dirty="0"/>
              <a:t> </a:t>
            </a:r>
            <a:r>
              <a:rPr lang="en-GB" dirty="0" err="1"/>
              <a:t>confirmate</a:t>
            </a:r>
            <a:r>
              <a:rPr lang="en-GB" dirty="0"/>
              <a:t> de COVID-19, RM </a:t>
            </a:r>
            <a:r>
              <a:rPr lang="en-GB" dirty="0" err="1"/>
              <a:t>fiind</a:t>
            </a:r>
            <a:r>
              <a:rPr lang="en-GB" dirty="0"/>
              <a:t> o </a:t>
            </a:r>
            <a:r>
              <a:rPr lang="en-GB" dirty="0" err="1"/>
              <a:t>țară</a:t>
            </a:r>
            <a:r>
              <a:rPr lang="en-GB" dirty="0"/>
              <a:t> cu una din </a:t>
            </a:r>
            <a:r>
              <a:rPr lang="en-GB" dirty="0" err="1"/>
              <a:t>cele</a:t>
            </a:r>
            <a:r>
              <a:rPr lang="en-GB" dirty="0"/>
              <a:t> </a:t>
            </a:r>
            <a:r>
              <a:rPr lang="en-GB" dirty="0" err="1"/>
              <a:t>mai</a:t>
            </a:r>
            <a:r>
              <a:rPr lang="en-GB" dirty="0"/>
              <a:t> </a:t>
            </a:r>
            <a:r>
              <a:rPr lang="en-GB" dirty="0" err="1"/>
              <a:t>mici</a:t>
            </a:r>
            <a:r>
              <a:rPr lang="en-GB" dirty="0"/>
              <a:t> rate de 2 % </a:t>
            </a:r>
            <a:r>
              <a:rPr lang="en-GB" dirty="0" err="1"/>
              <a:t>ce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însemna</a:t>
            </a:r>
            <a:r>
              <a:rPr lang="en-GB" dirty="0"/>
              <a:t> </a:t>
            </a:r>
            <a:r>
              <a:rPr lang="en-GB" dirty="0" err="1"/>
              <a:t>că</a:t>
            </a:r>
            <a:r>
              <a:rPr lang="en-GB" dirty="0"/>
              <a:t> 2  </a:t>
            </a:r>
            <a:r>
              <a:rPr lang="en-GB" dirty="0" err="1"/>
              <a:t>persoane</a:t>
            </a:r>
            <a:r>
              <a:rPr lang="en-GB" dirty="0"/>
              <a:t> </a:t>
            </a:r>
            <a:r>
              <a:rPr lang="en-GB" dirty="0" err="1"/>
              <a:t>decedează</a:t>
            </a:r>
            <a:r>
              <a:rPr lang="en-GB" dirty="0"/>
              <a:t> din 100 </a:t>
            </a:r>
            <a:r>
              <a:rPr lang="en-GB" dirty="0" err="1"/>
              <a:t>infectate</a:t>
            </a:r>
            <a:r>
              <a:rPr lang="en-GB" dirty="0"/>
              <a:t> </a:t>
            </a:r>
            <a:r>
              <a:rPr lang="en-GB" dirty="0" err="1"/>
              <a:t>și</a:t>
            </a:r>
            <a:r>
              <a:rPr lang="en-GB" dirty="0"/>
              <a:t> </a:t>
            </a:r>
            <a:r>
              <a:rPr lang="en-GB" dirty="0" err="1"/>
              <a:t>reprezintă</a:t>
            </a:r>
            <a:r>
              <a:rPr lang="en-GB" dirty="0"/>
              <a:t> un indicator </a:t>
            </a:r>
            <a:r>
              <a:rPr lang="en-GB" dirty="0" err="1"/>
              <a:t>extrem</a:t>
            </a:r>
            <a:r>
              <a:rPr lang="en-GB" dirty="0"/>
              <a:t> de important </a:t>
            </a:r>
            <a:r>
              <a:rPr lang="en-GB" dirty="0" err="1"/>
              <a:t>în</a:t>
            </a:r>
            <a:r>
              <a:rPr lang="en-GB" dirty="0"/>
              <a:t> </a:t>
            </a:r>
            <a:r>
              <a:rPr lang="en-GB" dirty="0" err="1"/>
              <a:t>demonstrarea</a:t>
            </a:r>
            <a:r>
              <a:rPr lang="en-GB" dirty="0"/>
              <a:t> </a:t>
            </a:r>
            <a:r>
              <a:rPr lang="en-GB" dirty="0" err="1"/>
              <a:t>gestiunii</a:t>
            </a:r>
            <a:r>
              <a:rPr lang="en-GB" dirty="0"/>
              <a:t> </a:t>
            </a:r>
            <a:r>
              <a:rPr lang="en-GB" dirty="0" err="1"/>
              <a:t>cazurilor</a:t>
            </a:r>
            <a:r>
              <a:rPr lang="en-GB" dirty="0"/>
              <a:t> de </a:t>
            </a:r>
            <a:r>
              <a:rPr lang="en-GB" dirty="0" err="1"/>
              <a:t>infectare</a:t>
            </a:r>
            <a:r>
              <a:rPr lang="en-GB" dirty="0"/>
              <a:t> </a:t>
            </a:r>
            <a:r>
              <a:rPr lang="en-GB" dirty="0" err="1"/>
              <a:t>și</a:t>
            </a:r>
            <a:r>
              <a:rPr lang="en-GB" dirty="0"/>
              <a:t> </a:t>
            </a:r>
            <a:r>
              <a:rPr lang="en-GB" dirty="0" err="1"/>
              <a:t>tratării</a:t>
            </a:r>
            <a:r>
              <a:rPr lang="en-GB" dirty="0"/>
              <a:t> </a:t>
            </a:r>
            <a:r>
              <a:rPr lang="en-GB" dirty="0" err="1"/>
              <a:t>acestora</a:t>
            </a:r>
            <a:r>
              <a:rPr lang="en-GB" dirty="0"/>
              <a:t>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018039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499039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987071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835026" y="0"/>
            <a:ext cx="25168228" cy="13706476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1600288" y="3399179"/>
            <a:ext cx="7348952" cy="6940842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7263" y="4699850"/>
            <a:ext cx="6997958" cy="491288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6895" y="1606372"/>
            <a:ext cx="12563746" cy="10497244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09344" y="640080"/>
            <a:ext cx="7315200" cy="640080"/>
          </a:xfrm>
          <a:prstGeom prst="rect">
            <a:avLst/>
          </a:prstGeom>
        </p:spPr>
        <p:txBody>
          <a:bodyPr/>
          <a:lstStyle/>
          <a:p>
            <a:fld id="{48A87A34-81AB-432B-8DAE-1953F412C126}" type="datetimeFigureOut">
              <a:rPr lang="en-US" smtClean="0"/>
              <a:t>Wed 27.01.21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9344" y="12454128"/>
            <a:ext cx="21177504" cy="6400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4941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835026" y="0"/>
            <a:ext cx="25168228" cy="13706476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1600288" y="3399179"/>
            <a:ext cx="7348952" cy="6940842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7264" y="4699850"/>
            <a:ext cx="7002392" cy="491288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09344" y="640080"/>
            <a:ext cx="7315200" cy="640080"/>
          </a:xfrm>
          <a:prstGeom prst="rect">
            <a:avLst/>
          </a:prstGeom>
        </p:spPr>
        <p:txBody>
          <a:bodyPr/>
          <a:lstStyle/>
          <a:p>
            <a:fld id="{48A87A34-81AB-432B-8DAE-1953F412C126}" type="datetimeFigureOut">
              <a:rPr lang="en-US" smtClean="0"/>
              <a:t>Wed 27.01.21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9344" y="12454128"/>
            <a:ext cx="21177504" cy="6400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9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  <p:sldLayoutId id="2147483668" r:id="rId18"/>
    <p:sldLayoutId id="2147483669" r:id="rId19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27</a:t>
            </a:r>
            <a:r>
              <a:rPr lang="ro-RO" dirty="0"/>
              <a:t>.</a:t>
            </a:r>
            <a:r>
              <a:rPr lang="en-US" dirty="0"/>
              <a:t>01</a:t>
            </a:r>
            <a:r>
              <a:rPr lang="ro-RO" dirty="0"/>
              <a:t>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.3</a:t>
                </a:r>
                <a:r>
                  <a:rPr lang="en-US" b="1" dirty="0">
                    <a:solidFill>
                      <a:schemeClr val="bg1"/>
                    </a:solidFill>
                  </a:rPr>
                  <a:t>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r>
                  <a:rPr lang="en-US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6DB03AD-49CD-3249-9CF8-32005526D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dirty="0"/>
              <a:t>Indicatori COVID</a:t>
            </a:r>
            <a:br>
              <a:rPr lang="x-none" dirty="0"/>
            </a:br>
            <a:r>
              <a:rPr lang="x-none" dirty="0">
                <a:solidFill>
                  <a:schemeClr val="bg1"/>
                </a:solidFill>
              </a:rPr>
              <a:t>24.01.2021</a:t>
            </a: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1F11ADA-3820-3543-A292-C7E3A49C3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0508" y="685801"/>
            <a:ext cx="15083492" cy="12472746"/>
          </a:xfrm>
        </p:spPr>
        <p:txBody>
          <a:bodyPr>
            <a:normAutofit fontScale="62500" lnSpcReduction="20000"/>
          </a:bodyPr>
          <a:lstStyle/>
          <a:p>
            <a:r>
              <a:rPr lang="x-none" dirty="0"/>
              <a:t>Incidența ultimele 14 zile – 196 cazuri la 100 mii persoane</a:t>
            </a:r>
          </a:p>
          <a:p>
            <a:r>
              <a:rPr lang="x-none" dirty="0"/>
              <a:t>Incidența totală – 4.489 cazuri la 100 mii persoane</a:t>
            </a:r>
          </a:p>
          <a:p>
            <a:r>
              <a:rPr lang="x-none" dirty="0"/>
              <a:t>Mortalitatea ultimele 14 zile – 6.4 decese la 100 mii persoane</a:t>
            </a:r>
          </a:p>
          <a:p>
            <a:r>
              <a:rPr lang="x-none" dirty="0"/>
              <a:t>Mortalitatea totală – 96.6 decese la 100 mii persoane</a:t>
            </a:r>
          </a:p>
          <a:p>
            <a:r>
              <a:rPr lang="x-none" dirty="0"/>
              <a:t>Rata fatalității ultimele 14 zile – 3.3 decese la 100 de cazuri</a:t>
            </a:r>
          </a:p>
          <a:p>
            <a:r>
              <a:rPr lang="x-none" dirty="0"/>
              <a:t>Rata fatalității totală – 2.2 decese la 100 de cazuri</a:t>
            </a:r>
          </a:p>
          <a:p>
            <a:r>
              <a:rPr lang="x-none" dirty="0"/>
              <a:t>Forme grave – 12.8 %</a:t>
            </a:r>
          </a:p>
          <a:p>
            <a:r>
              <a:rPr lang="x-none" dirty="0"/>
              <a:t>Forme medii – 17.5%</a:t>
            </a:r>
          </a:p>
          <a:p>
            <a:r>
              <a:rPr lang="x-none" dirty="0"/>
              <a:t>Forme ușoare și asimptomatici – 69.7%</a:t>
            </a:r>
          </a:p>
          <a:p>
            <a:r>
              <a:rPr lang="x-none" dirty="0"/>
              <a:t>Media cazurilor ultimele 14 zile – 478 cazuri</a:t>
            </a:r>
          </a:p>
          <a:p>
            <a:r>
              <a:rPr lang="x-none" b="1" dirty="0"/>
              <a:t>Rt ultimele 14 zile </a:t>
            </a:r>
            <a:r>
              <a:rPr lang="x-none" dirty="0"/>
              <a:t>(numărul de reproducție efectiv/rata de contagiozitate) </a:t>
            </a:r>
            <a:r>
              <a:rPr lang="x-none" b="1" dirty="0"/>
              <a:t>– 1.06</a:t>
            </a:r>
          </a:p>
          <a:p>
            <a:endParaRPr lang="x-none" dirty="0"/>
          </a:p>
          <a:p>
            <a:endParaRPr lang="x-none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BABDD2E-4291-8A4F-A078-14E160ECBBCF}"/>
              </a:ext>
            </a:extLst>
          </p:cNvPr>
          <p:cNvSpPr txBox="1"/>
          <p:nvPr/>
        </p:nvSpPr>
        <p:spPr>
          <a:xfrm>
            <a:off x="3048001" y="3570517"/>
            <a:ext cx="4659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hangingPunct="1"/>
            <a:r>
              <a:rPr lang="x-none" sz="3600" b="0" kern="1200" dirty="0">
                <a:solidFill>
                  <a:prstClr val="white"/>
                </a:solidFill>
                <a:latin typeface="Rockwell" panose="02060603020205020403"/>
                <a:ea typeface="+mn-ea"/>
                <a:cs typeface="+mn-cs"/>
              </a:rPr>
              <a:t>24.01.2021</a:t>
            </a:r>
          </a:p>
        </p:txBody>
      </p:sp>
    </p:spTree>
    <p:extLst>
      <p:ext uri="{BB962C8B-B14F-4D97-AF65-F5344CB8AC3E}">
        <p14:creationId xmlns:p14="http://schemas.microsoft.com/office/powerpoint/2010/main" val="259492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="" xmlns:a16="http://schemas.microsoft.com/office/drawing/2014/main" id="{A78063E7-2987-9248-BBC7-A99DCA410E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3477349"/>
              </p:ext>
            </p:extLst>
          </p:nvPr>
        </p:nvGraphicFramePr>
        <p:xfrm>
          <a:off x="914424" y="3666064"/>
          <a:ext cx="22920936" cy="907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>
            <a:extLst>
              <a:ext uri="{FF2B5EF4-FFF2-40B4-BE49-F238E27FC236}">
                <a16:creationId xmlns="" xmlns:a16="http://schemas.microsoft.com/office/drawing/2014/main" id="{508E265C-E344-424D-99F3-EFC3C9C236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" y="410704"/>
            <a:ext cx="24383999" cy="14414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sz="5500" b="1" dirty="0">
                <a:solidFill>
                  <a:srgbClr val="000000"/>
                </a:solidFill>
                <a:latin typeface="Open Sans"/>
              </a:rPr>
              <a:t>Incidența </a:t>
            </a:r>
            <a:r>
              <a:rPr lang="ro-RO" sz="5500" b="1" dirty="0">
                <a:solidFill>
                  <a:srgbClr val="1D46F3"/>
                </a:solidFill>
                <a:latin typeface="Open Sans"/>
              </a:rPr>
              <a:t>COVID-19</a:t>
            </a:r>
            <a:r>
              <a:rPr lang="ro-RO" sz="5500" b="1" dirty="0">
                <a:solidFill>
                  <a:srgbClr val="000000"/>
                </a:solidFill>
                <a:latin typeface="Open Sans"/>
              </a:rPr>
              <a:t> la 1 </a:t>
            </a:r>
            <a:r>
              <a:rPr lang="ro-RO" sz="5500" b="1" dirty="0" err="1">
                <a:solidFill>
                  <a:srgbClr val="000000"/>
                </a:solidFill>
                <a:latin typeface="Open Sans"/>
              </a:rPr>
              <a:t>mln</a:t>
            </a:r>
            <a:r>
              <a:rPr lang="ro-RO" sz="5500" b="1" dirty="0">
                <a:solidFill>
                  <a:srgbClr val="000000"/>
                </a:solidFill>
                <a:latin typeface="Open Sans"/>
              </a:rPr>
              <a:t>. de persoane, comparativ cu alte state.</a:t>
            </a:r>
            <a:br>
              <a:rPr lang="ro-RO" sz="5500" b="1" dirty="0">
                <a:solidFill>
                  <a:srgbClr val="000000"/>
                </a:solidFill>
                <a:latin typeface="Open Sans"/>
              </a:rPr>
            </a:br>
            <a:endParaRPr sz="5500" b="1" dirty="0">
              <a:latin typeface="Open San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FFA10AD2-85A4-0A44-9A63-18169135F4D3}"/>
              </a:ext>
            </a:extLst>
          </p:cNvPr>
          <p:cNvCxnSpPr>
            <a:cxnSpLocks/>
          </p:cNvCxnSpPr>
          <p:nvPr/>
        </p:nvCxnSpPr>
        <p:spPr>
          <a:xfrm>
            <a:off x="10345777" y="5140960"/>
            <a:ext cx="0" cy="1717040"/>
          </a:xfrm>
          <a:prstGeom prst="straightConnector1">
            <a:avLst/>
          </a:prstGeom>
          <a:noFill/>
          <a:ln w="120650" cap="flat">
            <a:solidFill>
              <a:srgbClr val="C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12FA4D5F-6A3B-DC48-9551-C9D68A1AE403}"/>
              </a:ext>
            </a:extLst>
          </p:cNvPr>
          <p:cNvSpPr txBox="1"/>
          <p:nvPr/>
        </p:nvSpPr>
        <p:spPr>
          <a:xfrm>
            <a:off x="8191502" y="2640142"/>
            <a:ext cx="8000995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x-none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Total = 156.202</a:t>
            </a:r>
            <a:r>
              <a:rPr lang="x-none" dirty="0"/>
              <a:t> </a:t>
            </a:r>
            <a:r>
              <a:rPr kumimoji="0" lang="x-none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cazuri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x-none" dirty="0"/>
              <a:t>Incidența = 44.898 cazuri la 1 mln populație</a:t>
            </a:r>
            <a:endParaRPr kumimoji="0" lang="x-none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64100861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="" xmlns:a16="http://schemas.microsoft.com/office/drawing/2014/main" id="{F743A383-7D44-A245-B86C-84E87ABC7A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7642426"/>
              </p:ext>
            </p:extLst>
          </p:nvPr>
        </p:nvGraphicFramePr>
        <p:xfrm>
          <a:off x="426720" y="4643366"/>
          <a:ext cx="23347679" cy="8661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>
            <a:extLst>
              <a:ext uri="{FF2B5EF4-FFF2-40B4-BE49-F238E27FC236}">
                <a16:creationId xmlns="" xmlns:a16="http://schemas.microsoft.com/office/drawing/2014/main" id="{508E265C-E344-424D-99F3-EFC3C9C236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" y="410704"/>
            <a:ext cx="24383999" cy="14414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sz="5500" b="1" dirty="0">
                <a:solidFill>
                  <a:srgbClr val="000000"/>
                </a:solidFill>
                <a:latin typeface="Open Sans"/>
              </a:rPr>
              <a:t>Mortalitatea </a:t>
            </a:r>
            <a:r>
              <a:rPr lang="ro-RO" sz="5500" b="1" dirty="0">
                <a:solidFill>
                  <a:srgbClr val="1D46F3"/>
                </a:solidFill>
                <a:latin typeface="Open Sans"/>
              </a:rPr>
              <a:t>COVID-19</a:t>
            </a:r>
            <a:r>
              <a:rPr lang="ro-RO" sz="5500" b="1" dirty="0">
                <a:solidFill>
                  <a:srgbClr val="000000"/>
                </a:solidFill>
                <a:latin typeface="Open Sans"/>
              </a:rPr>
              <a:t> la 1 </a:t>
            </a:r>
            <a:r>
              <a:rPr lang="ro-RO" sz="5500" b="1" dirty="0" err="1">
                <a:solidFill>
                  <a:srgbClr val="000000"/>
                </a:solidFill>
                <a:latin typeface="Open Sans"/>
              </a:rPr>
              <a:t>mln</a:t>
            </a:r>
            <a:r>
              <a:rPr lang="ro-RO" sz="5500" b="1" dirty="0">
                <a:solidFill>
                  <a:srgbClr val="000000"/>
                </a:solidFill>
                <a:latin typeface="Open Sans"/>
              </a:rPr>
              <a:t> de persoane, comparativ cu alte state</a:t>
            </a:r>
            <a:br>
              <a:rPr lang="ro-RO" sz="5500" b="1" dirty="0">
                <a:solidFill>
                  <a:srgbClr val="000000"/>
                </a:solidFill>
                <a:latin typeface="Open Sans"/>
              </a:rPr>
            </a:br>
            <a:r>
              <a:rPr lang="ro-RO" sz="5500" b="1" dirty="0">
                <a:solidFill>
                  <a:srgbClr val="000000"/>
                </a:solidFill>
                <a:latin typeface="Open Sans"/>
              </a:rPr>
              <a:t> </a:t>
            </a:r>
            <a:endParaRPr sz="5500" b="1" dirty="0">
              <a:latin typeface="Open Sans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="" xmlns:a16="http://schemas.microsoft.com/office/drawing/2014/main" id="{EF1E4964-28E6-054C-87B7-50BD8EA44C26}"/>
              </a:ext>
            </a:extLst>
          </p:cNvPr>
          <p:cNvCxnSpPr>
            <a:cxnSpLocks/>
          </p:cNvCxnSpPr>
          <p:nvPr/>
        </p:nvCxnSpPr>
        <p:spPr>
          <a:xfrm>
            <a:off x="11351930" y="5156200"/>
            <a:ext cx="0" cy="1701800"/>
          </a:xfrm>
          <a:prstGeom prst="straightConnector1">
            <a:avLst/>
          </a:prstGeom>
          <a:noFill/>
          <a:ln w="120650" cap="flat">
            <a:solidFill>
              <a:schemeClr val="tx1">
                <a:lumMod val="75000"/>
                <a:lumOff val="2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6A1F9405-FA6F-AF4E-959B-5CCADDA96E65}"/>
              </a:ext>
            </a:extLst>
          </p:cNvPr>
          <p:cNvSpPr txBox="1"/>
          <p:nvPr/>
        </p:nvSpPr>
        <p:spPr>
          <a:xfrm>
            <a:off x="9292774" y="2734819"/>
            <a:ext cx="8537301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x-none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Total =  </a:t>
            </a:r>
            <a:r>
              <a:rPr lang="x-none" dirty="0"/>
              <a:t>3.361 </a:t>
            </a:r>
            <a:r>
              <a:rPr kumimoji="0" lang="x-none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decese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x-none" dirty="0"/>
              <a:t>Mortalitatea =  966 decese la 1 mln populație</a:t>
            </a:r>
            <a:endParaRPr kumimoji="0" lang="x-none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1913134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="" xmlns:a16="http://schemas.microsoft.com/office/drawing/2014/main" id="{DDDB689F-6909-D149-96AA-F17DCB45DD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3756442"/>
              </p:ext>
            </p:extLst>
          </p:nvPr>
        </p:nvGraphicFramePr>
        <p:xfrm>
          <a:off x="975360" y="3924799"/>
          <a:ext cx="22860000" cy="9380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>
            <a:extLst>
              <a:ext uri="{FF2B5EF4-FFF2-40B4-BE49-F238E27FC236}">
                <a16:creationId xmlns="" xmlns:a16="http://schemas.microsoft.com/office/drawing/2014/main" id="{508E265C-E344-424D-99F3-EFC3C9C236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" y="410704"/>
            <a:ext cx="24383999" cy="14414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sz="5500" b="1" dirty="0">
                <a:solidFill>
                  <a:srgbClr val="000000"/>
                </a:solidFill>
                <a:latin typeface="Open Sans"/>
              </a:rPr>
              <a:t>Rata fatalității </a:t>
            </a:r>
            <a:r>
              <a:rPr lang="ro-RO" sz="5500" b="1" dirty="0">
                <a:solidFill>
                  <a:srgbClr val="1D46F3"/>
                </a:solidFill>
                <a:latin typeface="Open Sans"/>
              </a:rPr>
              <a:t>COVID-19,</a:t>
            </a:r>
            <a:r>
              <a:rPr lang="ro-RO" sz="5500" b="1" dirty="0">
                <a:solidFill>
                  <a:srgbClr val="000000"/>
                </a:solidFill>
                <a:latin typeface="Open Sans"/>
              </a:rPr>
              <a:t> comparativ cu alte state</a:t>
            </a:r>
            <a:br>
              <a:rPr lang="ro-RO" sz="5500" b="1" dirty="0">
                <a:solidFill>
                  <a:srgbClr val="000000"/>
                </a:solidFill>
                <a:latin typeface="Open Sans"/>
              </a:rPr>
            </a:br>
            <a:r>
              <a:rPr lang="ro-RO" sz="5500" b="1" dirty="0">
                <a:solidFill>
                  <a:srgbClr val="000000"/>
                </a:solidFill>
                <a:latin typeface="Open Sans"/>
              </a:rPr>
              <a:t> </a:t>
            </a:r>
            <a:endParaRPr sz="5500" b="1" dirty="0">
              <a:latin typeface="Open Sans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83539C4A-3314-5F46-AE7F-DC826F587468}"/>
              </a:ext>
            </a:extLst>
          </p:cNvPr>
          <p:cNvCxnSpPr>
            <a:cxnSpLocks/>
          </p:cNvCxnSpPr>
          <p:nvPr/>
        </p:nvCxnSpPr>
        <p:spPr>
          <a:xfrm>
            <a:off x="8672413" y="5791200"/>
            <a:ext cx="0" cy="1066800"/>
          </a:xfrm>
          <a:prstGeom prst="straightConnector1">
            <a:avLst/>
          </a:prstGeom>
          <a:noFill/>
          <a:ln w="120650" cap="flat">
            <a:solidFill>
              <a:schemeClr val="tx1">
                <a:lumMod val="85000"/>
                <a:lumOff val="1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2123A43-0382-1B40-B108-6135B46F6430}"/>
              </a:ext>
            </a:extLst>
          </p:cNvPr>
          <p:cNvSpPr txBox="1"/>
          <p:nvPr/>
        </p:nvSpPr>
        <p:spPr>
          <a:xfrm>
            <a:off x="7454529" y="3924799"/>
            <a:ext cx="8537301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x-none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Total =  </a:t>
            </a:r>
            <a:r>
              <a:rPr lang="x-none" dirty="0"/>
              <a:t>3.361 </a:t>
            </a:r>
            <a:r>
              <a:rPr kumimoji="0" lang="x-none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decese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x-none" dirty="0"/>
              <a:t>Rata fatalității = 2.2 %</a:t>
            </a:r>
            <a:endParaRPr kumimoji="0" lang="x-none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86648110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1044197" y="7010475"/>
            <a:ext cx="4672540" cy="4887835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6765483" y="7061038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2192000" y="7043062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Infirmier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295431"/>
            <a:ext cx="24384000" cy="73838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1755490">
              <a:defRPr sz="9600" spc="-266"/>
            </a:lvl1pPr>
          </a:lstStyle>
          <a:p>
            <a:pPr algn="ctr"/>
            <a:r>
              <a:rPr lang="ro-RO" sz="6000" b="1" dirty="0">
                <a:solidFill>
                  <a:schemeClr val="tx1"/>
                </a:solidFill>
                <a:latin typeface="Open Sans"/>
              </a:rPr>
              <a:t>Personalul medical infectat cu </a:t>
            </a:r>
            <a:r>
              <a:rPr lang="ro-RO" sz="6000" b="1" dirty="0">
                <a:solidFill>
                  <a:srgbClr val="1D46F3"/>
                </a:solidFill>
                <a:latin typeface="Open Sans"/>
              </a:rPr>
              <a:t>COVID-19</a:t>
            </a:r>
            <a:endParaRPr sz="6000" b="1" dirty="0">
              <a:solidFill>
                <a:srgbClr val="1D46F3"/>
              </a:solidFill>
              <a:latin typeface="Open Sans"/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1422400" y="3790811"/>
            <a:ext cx="22256914" cy="1876245"/>
            <a:chOff x="0" y="-2"/>
            <a:chExt cx="17754128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54128" cy="2285416"/>
              <a:chOff x="0" y="-1"/>
              <a:chExt cx="17754127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267407" y="656715"/>
                <a:ext cx="11486720" cy="10497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sz="4400" dirty="0"/>
                  <a:t>C</a:t>
                </a:r>
                <a:r>
                  <a:rPr lang="en-US" sz="4400" dirty="0" err="1"/>
                  <a:t>azuri</a:t>
                </a:r>
                <a:r>
                  <a:rPr lang="en-US" sz="4400" dirty="0"/>
                  <a:t> de </a:t>
                </a:r>
                <a:r>
                  <a:rPr lang="en-US" sz="4400" dirty="0" err="1"/>
                  <a:t>infectare</a:t>
                </a:r>
                <a:r>
                  <a:rPr lang="en-US" sz="4400" dirty="0"/>
                  <a:t> </a:t>
                </a:r>
                <a:r>
                  <a:rPr lang="en-US" sz="4400" dirty="0" err="1"/>
                  <a:t>în</a:t>
                </a:r>
                <a:r>
                  <a:rPr lang="en-US" sz="4400" dirty="0"/>
                  <a:t> </a:t>
                </a:r>
                <a:r>
                  <a:rPr lang="en-US" sz="4400" dirty="0" err="1"/>
                  <a:t>rândul</a:t>
                </a:r>
                <a:r>
                  <a:rPr lang="en-US" sz="4400" dirty="0"/>
                  <a:t> </a:t>
                </a:r>
                <a:r>
                  <a:rPr lang="ro-RO" sz="4400" dirty="0"/>
                  <a:t>lucrătorilor din sistemul medical</a:t>
                </a:r>
                <a:endParaRPr lang="en-US" sz="4400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0" y="372665"/>
                <a:ext cx="5996999" cy="15370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7000" b="1" dirty="0"/>
                  <a:t>14.709</a:t>
                </a:r>
                <a:endParaRPr sz="7000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2192000" y="7079014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1019381" y="8212529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4.358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6798342" y="818021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6.147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2192000" y="8105337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1.988</a:t>
            </a:r>
            <a:endParaRPr b="1" dirty="0">
              <a:solidFill>
                <a:srgbClr val="1D46F3"/>
              </a:solidFill>
            </a:endParaRPr>
          </a:p>
        </p:txBody>
      </p:sp>
      <p:grpSp>
        <p:nvGrpSpPr>
          <p:cNvPr id="26" name="Group 32">
            <a:extLst>
              <a:ext uri="{FF2B5EF4-FFF2-40B4-BE49-F238E27FC236}">
                <a16:creationId xmlns="" xmlns:a16="http://schemas.microsoft.com/office/drawing/2014/main" id="{8F75F1C6-729B-0446-845F-47A1689B276A}"/>
              </a:ext>
            </a:extLst>
          </p:cNvPr>
          <p:cNvGrpSpPr/>
          <p:nvPr/>
        </p:nvGrpSpPr>
        <p:grpSpPr>
          <a:xfrm>
            <a:off x="17611479" y="6991428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7" name="Rectangle 33">
              <a:extLst>
                <a:ext uri="{FF2B5EF4-FFF2-40B4-BE49-F238E27FC236}">
                  <a16:creationId xmlns="" xmlns:a16="http://schemas.microsoft.com/office/drawing/2014/main" id="{1957D24A-C2A1-EA49-BD26-CA296265289C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8" name="Rectangle 34">
              <a:extLst>
                <a:ext uri="{FF2B5EF4-FFF2-40B4-BE49-F238E27FC236}">
                  <a16:creationId xmlns="" xmlns:a16="http://schemas.microsoft.com/office/drawing/2014/main" id="{595B3213-E140-C543-83BC-064DC12E883E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30" name="Rectangle 34">
            <a:extLst>
              <a:ext uri="{FF2B5EF4-FFF2-40B4-BE49-F238E27FC236}">
                <a16:creationId xmlns="" xmlns:a16="http://schemas.microsoft.com/office/drawing/2014/main" id="{EC18C20E-9B90-614E-970D-80210A6E98DD}"/>
              </a:ext>
            </a:extLst>
          </p:cNvPr>
          <p:cNvSpPr/>
          <p:nvPr/>
        </p:nvSpPr>
        <p:spPr>
          <a:xfrm flipV="1">
            <a:off x="17636295" y="7182278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31" name="+156">
            <a:extLst>
              <a:ext uri="{FF2B5EF4-FFF2-40B4-BE49-F238E27FC236}">
                <a16:creationId xmlns="" xmlns:a16="http://schemas.microsoft.com/office/drawing/2014/main" id="{1CA3F770-1D73-A847-A67D-3A81A6F8B2EC}"/>
              </a:ext>
            </a:extLst>
          </p:cNvPr>
          <p:cNvSpPr/>
          <p:nvPr/>
        </p:nvSpPr>
        <p:spPr>
          <a:xfrm>
            <a:off x="17636295" y="8005408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2.216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65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16</a:t>
            </a:fld>
            <a:endParaRPr dirty="0"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2188030" y="1299023"/>
            <a:ext cx="17438958" cy="249969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>
                <a:latin typeface="Open Sans"/>
              </a:rPr>
              <a:t>Testarea lucrătorilor medicali la </a:t>
            </a:r>
            <a:r>
              <a:rPr lang="ro-RO" sz="8000" b="1" dirty="0">
                <a:solidFill>
                  <a:srgbClr val="1D46F3"/>
                </a:solidFill>
                <a:latin typeface="Open Sans"/>
              </a:rPr>
              <a:t>COVID-19</a:t>
            </a:r>
            <a:br>
              <a:rPr lang="ro-RO" sz="8000" b="1" dirty="0">
                <a:solidFill>
                  <a:srgbClr val="1D46F3"/>
                </a:solidFill>
                <a:latin typeface="Open Sans"/>
              </a:rPr>
            </a:br>
            <a:endParaRPr sz="8000" b="1" dirty="0">
              <a:solidFill>
                <a:srgbClr val="1D46F3"/>
              </a:solidFill>
              <a:latin typeface="Open Sans"/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61055" y="7022625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72869"/>
                <a:ext cx="10585218" cy="10482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Lucrători medicali testați pozitiv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14.709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50552" y="3913906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Lucrători medicali investigați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42.124</a:t>
                </a:r>
                <a:endParaRPr b="1" dirty="0"/>
              </a:p>
            </p:txBody>
          </p:sp>
        </p:grpSp>
      </p:grpSp>
      <p:grpSp>
        <p:nvGrpSpPr>
          <p:cNvPr id="24" name="Group 8">
            <a:extLst>
              <a:ext uri="{FF2B5EF4-FFF2-40B4-BE49-F238E27FC236}">
                <a16:creationId xmlns="" xmlns:a16="http://schemas.microsoft.com/office/drawing/2014/main" id="{A7F1BD85-BD75-4CF5-B112-E393279768AD}"/>
              </a:ext>
            </a:extLst>
          </p:cNvPr>
          <p:cNvGrpSpPr/>
          <p:nvPr/>
        </p:nvGrpSpPr>
        <p:grpSpPr>
          <a:xfrm>
            <a:off x="4071558" y="10245029"/>
            <a:ext cx="17708410" cy="2285418"/>
            <a:chOff x="0" y="-2"/>
            <a:chExt cx="17708409" cy="2285416"/>
          </a:xfrm>
        </p:grpSpPr>
        <p:grpSp>
          <p:nvGrpSpPr>
            <p:cNvPr id="25" name="Rectangle 4">
              <a:extLst>
                <a:ext uri="{FF2B5EF4-FFF2-40B4-BE49-F238E27FC236}">
                  <a16:creationId xmlns="" xmlns:a16="http://schemas.microsoft.com/office/drawing/2014/main" id="{E98C9B18-454D-4EC9-888D-FF81CE14A2C1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9" name="Rectangle">
                <a:extLst>
                  <a:ext uri="{FF2B5EF4-FFF2-40B4-BE49-F238E27FC236}">
                    <a16:creationId xmlns="" xmlns:a16="http://schemas.microsoft.com/office/drawing/2014/main" id="{45E50E35-0138-4E49-BB99-3276C014A4A5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0" name="cazuri noi înregistrate astăzi">
                <a:extLst>
                  <a:ext uri="{FF2B5EF4-FFF2-40B4-BE49-F238E27FC236}">
                    <a16:creationId xmlns="" xmlns:a16="http://schemas.microsoft.com/office/drawing/2014/main" id="{797EAA35-7A07-451C-95DF-8B73AB11BD0F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Investigați în ultimele 7 zile</a:t>
                </a:r>
                <a:endParaRPr dirty="0"/>
              </a:p>
            </p:txBody>
          </p:sp>
        </p:grpSp>
        <p:grpSp>
          <p:nvGrpSpPr>
            <p:cNvPr id="26" name="Rectangle 5">
              <a:extLst>
                <a:ext uri="{FF2B5EF4-FFF2-40B4-BE49-F238E27FC236}">
                  <a16:creationId xmlns="" xmlns:a16="http://schemas.microsoft.com/office/drawing/2014/main" id="{DC4672D5-6216-4174-A7D0-471E5627F1C8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7" name="Rectangle">
                <a:extLst>
                  <a:ext uri="{FF2B5EF4-FFF2-40B4-BE49-F238E27FC236}">
                    <a16:creationId xmlns="" xmlns:a16="http://schemas.microsoft.com/office/drawing/2014/main" id="{6CFFF804-F494-4B93-9746-8A16BC10C36D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8" name="+156">
                <a:extLst>
                  <a:ext uri="{FF2B5EF4-FFF2-40B4-BE49-F238E27FC236}">
                    <a16:creationId xmlns="" xmlns:a16="http://schemas.microsoft.com/office/drawing/2014/main" id="{C9CC88DF-60F2-43EB-95D5-8C85D1318081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547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5633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7D8A619-C26C-914F-A29E-358BBDFF0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6400" dirty="0"/>
              <a:t>Rt – GIS</a:t>
            </a:r>
            <a:br>
              <a:rPr lang="x-none" sz="6400" dirty="0"/>
            </a:br>
            <a:r>
              <a:rPr lang="x-none" sz="4800" dirty="0"/>
              <a:t>Numărul de reproducție efectiv</a:t>
            </a:r>
            <a:br>
              <a:rPr lang="x-none" sz="4800" dirty="0"/>
            </a:br>
            <a:r>
              <a:rPr lang="x-none" sz="4800" dirty="0"/>
              <a:t>1.06</a:t>
            </a:r>
            <a:endParaRPr lang="x-none" sz="64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B4512216-C39A-894F-8BCF-9C047179813E}"/>
              </a:ext>
            </a:extLst>
          </p:cNvPr>
          <p:cNvSpPr txBox="1"/>
          <p:nvPr/>
        </p:nvSpPr>
        <p:spPr>
          <a:xfrm>
            <a:off x="3561349" y="3602601"/>
            <a:ext cx="4659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 hangingPunct="1"/>
            <a:r>
              <a:rPr lang="x-none" sz="3600" b="0" kern="1200" dirty="0">
                <a:solidFill>
                  <a:prstClr val="white"/>
                </a:solidFill>
                <a:latin typeface="Rockwell" panose="02060603020205020403"/>
                <a:ea typeface="+mn-ea"/>
                <a:cs typeface="+mn-cs"/>
              </a:rPr>
              <a:t>24.01.2021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57255290-3482-094F-9402-E32A8ACFF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2344" y="0"/>
            <a:ext cx="9804008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997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83216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</a:t>
                </a:r>
                <a:r>
                  <a:rPr lang="en-US" b="1" dirty="0">
                    <a:solidFill>
                      <a:schemeClr val="bg1"/>
                    </a:solidFill>
                  </a:rPr>
                  <a:t>.366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822884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r>
                  <a:rPr lang="en-US" b="1" dirty="0"/>
                  <a:t>57</a:t>
                </a:r>
                <a:r>
                  <a:rPr lang="x-none" b="1" dirty="0"/>
                  <a:t>.</a:t>
                </a:r>
                <a:r>
                  <a:rPr lang="en-US" b="1" dirty="0"/>
                  <a:t>626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=""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=""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=""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=""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=""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=""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=""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654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="" xmlns:a16="http://schemas.microsoft.com/office/drawing/2014/main" id="{B5CB009A-BD31-43F9-B7EF-6BA08B1DD18C}"/>
              </a:ext>
            </a:extLst>
          </p:cNvPr>
          <p:cNvGrpSpPr/>
          <p:nvPr/>
        </p:nvGrpSpPr>
        <p:grpSpPr>
          <a:xfrm>
            <a:off x="2955497" y="562552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="" xmlns:a16="http://schemas.microsoft.com/office/drawing/2014/main" id="{CE0B3FFB-4D9D-44AC-8B15-AAB41389D3E9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2B1C64B-57A4-4C3C-B333-A13E2EEAB0E6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="" xmlns:a16="http://schemas.microsoft.com/office/drawing/2014/main" id="{B26ACAE5-F23A-40EC-8C08-4164CAC64CBA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="" xmlns:a16="http://schemas.microsoft.com/office/drawing/2014/main" id="{59BB5DA6-E66E-499C-B802-6DFA056DCFF7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809CBADD-9390-4227-B05E-B66F2A1386F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88E21945-7B89-46C3-89F5-2E3C31A71C28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.746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</a:t>
                </a:r>
                <a:r>
                  <a:rPr lang="en-US" b="1" dirty="0"/>
                  <a:t>.953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618</a:t>
                </a:r>
                <a:r>
                  <a:rPr lang="ro-RO" b="1" dirty="0">
                    <a:solidFill>
                      <a:schemeClr val="bg1"/>
                    </a:solidFill>
                  </a:rPr>
                  <a:t>.2</a:t>
                </a:r>
                <a:r>
                  <a:rPr lang="en-US" b="1" dirty="0">
                    <a:solidFill>
                      <a:schemeClr val="bg1"/>
                    </a:solidFill>
                  </a:rPr>
                  <a:t>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3129777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3950084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147</a:t>
                </a:r>
                <a:r>
                  <a:rPr lang="ro-RO" b="1" dirty="0">
                    <a:solidFill>
                      <a:schemeClr val="bg1"/>
                    </a:solidFill>
                  </a:rPr>
                  <a:t> 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864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484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508085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33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=""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45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=""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232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7352</TotalTime>
  <Words>613</Words>
  <Application>Microsoft Office PowerPoint</Application>
  <PresentationFormat>Custom</PresentationFormat>
  <Paragraphs>204</Paragraphs>
  <Slides>18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Indicatori COVID 24.01.2021</vt:lpstr>
      <vt:lpstr>Incidența COVID-19 la 1 mln. de persoane, comparativ cu alte state. </vt:lpstr>
      <vt:lpstr>Mortalitatea COVID-19 la 1 mln de persoane, comparativ cu alte state  </vt:lpstr>
      <vt:lpstr>Rata fatalității COVID-19, comparativ cu alte state  </vt:lpstr>
      <vt:lpstr>Personalul medical infectat cu COVID-19</vt:lpstr>
      <vt:lpstr>Testarea lucrătorilor medicali la COVID-19 </vt:lpstr>
      <vt:lpstr>Rt – GIS Numărul de reproducție efectiv 1.06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894</cp:revision>
  <dcterms:modified xsi:type="dcterms:W3CDTF">2021-01-27T14:24:32Z</dcterms:modified>
</cp:coreProperties>
</file>