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2"/>
  </p:notesMasterIdLst>
  <p:sldIdLst>
    <p:sldId id="400" r:id="rId3"/>
    <p:sldId id="401" r:id="rId4"/>
    <p:sldId id="418" r:id="rId5"/>
    <p:sldId id="402" r:id="rId6"/>
    <p:sldId id="403" r:id="rId7"/>
    <p:sldId id="404" r:id="rId8"/>
    <p:sldId id="419" r:id="rId9"/>
    <p:sldId id="422" r:id="rId10"/>
    <p:sldId id="272" r:id="rId11"/>
    <p:sldId id="420" r:id="rId12"/>
    <p:sldId id="406" r:id="rId13"/>
    <p:sldId id="407" r:id="rId14"/>
    <p:sldId id="387" r:id="rId15"/>
    <p:sldId id="367" r:id="rId16"/>
    <p:sldId id="421" r:id="rId17"/>
    <p:sldId id="349" r:id="rId18"/>
    <p:sldId id="409" r:id="rId19"/>
    <p:sldId id="273" r:id="rId20"/>
    <p:sldId id="353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10"/>
    <a:srgbClr val="1D46F3"/>
    <a:srgbClr val="007949"/>
    <a:srgbClr val="FE0061"/>
    <a:srgbClr val="C8C8C8"/>
    <a:srgbClr val="ADA9BB"/>
    <a:srgbClr val="008E40"/>
    <a:srgbClr val="00B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11"/>
    <p:restoredTop sz="95958"/>
  </p:normalViewPr>
  <p:slideViewPr>
    <p:cSldViewPr snapToGrid="0">
      <p:cViewPr varScale="1">
        <p:scale>
          <a:sx n="32" d="100"/>
          <a:sy n="32" d="100"/>
        </p:scale>
        <p:origin x="588" y="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4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Ianuarie%202021\Saptaminal_COVID-07.02.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Covid%20raportare\Saptaminal_COVID-07.02.2021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Ianuarie%202021\Saptaminal_COVID-07.02.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Ianuarie%202021\Saptaminal_COVID-07.02.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Rata%20de%20contagiozitate\COVID_MDA_R0_AC_07.02.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ownloads\6%20Baza%20COVID-19%2007-02-202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Ianuarie%202021\Saptaminal_COVID-07.02.2021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lexei.ceban\Desktop\COVID-19\COVID%20Ianuarie%202021\Saptaminal_COVID-07.02.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International!$A$2:$A$42</c:f>
              <c:strCache>
                <c:ptCount val="40"/>
                <c:pt idx="0">
                  <c:v>Andorra</c:v>
                </c:pt>
                <c:pt idx="1">
                  <c:v>Muntenegru</c:v>
                </c:pt>
                <c:pt idx="2">
                  <c:v>Cehia</c:v>
                </c:pt>
                <c:pt idx="3">
                  <c:v>Slovenia</c:v>
                </c:pt>
                <c:pt idx="4">
                  <c:v>Luxemburg</c:v>
                </c:pt>
                <c:pt idx="5">
                  <c:v>Portugalia</c:v>
                </c:pt>
                <c:pt idx="6">
                  <c:v>Lituania</c:v>
                </c:pt>
                <c:pt idx="7">
                  <c:v>Spania</c:v>
                </c:pt>
                <c:pt idx="8">
                  <c:v>Belgia</c:v>
                </c:pt>
                <c:pt idx="9">
                  <c:v>Elveţia</c:v>
                </c:pt>
                <c:pt idx="10">
                  <c:v>Olanda</c:v>
                </c:pt>
                <c:pt idx="11">
                  <c:v>Suedia</c:v>
                </c:pt>
                <c:pt idx="12">
                  <c:v>Regatul Unit</c:v>
                </c:pt>
                <c:pt idx="13">
                  <c:v>Croaţia</c:v>
                </c:pt>
                <c:pt idx="14">
                  <c:v>Franţa</c:v>
                </c:pt>
                <c:pt idx="15">
                  <c:v>Slovacia</c:v>
                </c:pt>
                <c:pt idx="16">
                  <c:v>Moldova</c:v>
                </c:pt>
                <c:pt idx="17">
                  <c:v>Austria</c:v>
                </c:pt>
                <c:pt idx="18">
                  <c:v>Serbia</c:v>
                </c:pt>
                <c:pt idx="19">
                  <c:v>Macedonia de Nord</c:v>
                </c:pt>
                <c:pt idx="20">
                  <c:v>Italia</c:v>
                </c:pt>
                <c:pt idx="21">
                  <c:v>Malta</c:v>
                </c:pt>
                <c:pt idx="22">
                  <c:v>Polonia</c:v>
                </c:pt>
                <c:pt idx="23">
                  <c:v>Irlanda</c:v>
                </c:pt>
                <c:pt idx="24">
                  <c:v>Ungaria</c:v>
                </c:pt>
                <c:pt idx="25">
                  <c:v>România</c:v>
                </c:pt>
                <c:pt idx="26">
                  <c:v>Letonia</c:v>
                </c:pt>
                <c:pt idx="27">
                  <c:v>Bosnia si Hertegovina</c:v>
                </c:pt>
                <c:pt idx="28">
                  <c:v>Estonia</c:v>
                </c:pt>
                <c:pt idx="29">
                  <c:v>Danemarca</c:v>
                </c:pt>
                <c:pt idx="30">
                  <c:v>Bulgaria</c:v>
                </c:pt>
                <c:pt idx="31">
                  <c:v>Albania</c:v>
                </c:pt>
                <c:pt idx="32">
                  <c:v>Ucraina</c:v>
                </c:pt>
                <c:pt idx="33">
                  <c:v>Bielorusia</c:v>
                </c:pt>
                <c:pt idx="34">
                  <c:v>Germania</c:v>
                </c:pt>
                <c:pt idx="35">
                  <c:v>Rusia</c:v>
                </c:pt>
                <c:pt idx="36">
                  <c:v>Islanda</c:v>
                </c:pt>
                <c:pt idx="37">
                  <c:v>Grecia</c:v>
                </c:pt>
                <c:pt idx="38">
                  <c:v>Norvegia</c:v>
                </c:pt>
                <c:pt idx="39">
                  <c:v>Finlanda</c:v>
                </c:pt>
              </c:strCache>
            </c:strRef>
          </c:cat>
          <c:val>
            <c:numRef>
              <c:f>International!$D$2:$D$42</c:f>
              <c:numCache>
                <c:formatCode>General</c:formatCode>
                <c:ptCount val="41"/>
                <c:pt idx="0">
                  <c:v>131963</c:v>
                </c:pt>
                <c:pt idx="1">
                  <c:v>103846</c:v>
                </c:pt>
                <c:pt idx="2">
                  <c:v>96537</c:v>
                </c:pt>
                <c:pt idx="3">
                  <c:v>83546</c:v>
                </c:pt>
                <c:pt idx="4">
                  <c:v>82028</c:v>
                </c:pt>
                <c:pt idx="5">
                  <c:v>75198</c:v>
                </c:pt>
                <c:pt idx="6">
                  <c:v>69195</c:v>
                </c:pt>
                <c:pt idx="7">
                  <c:v>63549</c:v>
                </c:pt>
                <c:pt idx="8">
                  <c:v>62295</c:v>
                </c:pt>
                <c:pt idx="9">
                  <c:v>61186</c:v>
                </c:pt>
                <c:pt idx="10">
                  <c:v>58618</c:v>
                </c:pt>
                <c:pt idx="11">
                  <c:v>58010</c:v>
                </c:pt>
                <c:pt idx="12">
                  <c:v>57939</c:v>
                </c:pt>
                <c:pt idx="13">
                  <c:v>57557</c:v>
                </c:pt>
                <c:pt idx="14">
                  <c:v>51056</c:v>
                </c:pt>
                <c:pt idx="15">
                  <c:v>48217</c:v>
                </c:pt>
                <c:pt idx="16">
                  <c:v>47385</c:v>
                </c:pt>
                <c:pt idx="17">
                  <c:v>46899</c:v>
                </c:pt>
                <c:pt idx="18">
                  <c:v>46797</c:v>
                </c:pt>
                <c:pt idx="19">
                  <c:v>45503</c:v>
                </c:pt>
                <c:pt idx="20">
                  <c:v>43649</c:v>
                </c:pt>
                <c:pt idx="21">
                  <c:v>42229</c:v>
                </c:pt>
                <c:pt idx="22">
                  <c:v>40989</c:v>
                </c:pt>
                <c:pt idx="23">
                  <c:v>40952</c:v>
                </c:pt>
                <c:pt idx="24">
                  <c:v>39033</c:v>
                </c:pt>
                <c:pt idx="25">
                  <c:v>38900</c:v>
                </c:pt>
                <c:pt idx="26">
                  <c:v>38324</c:v>
                </c:pt>
                <c:pt idx="27">
                  <c:v>37765</c:v>
                </c:pt>
                <c:pt idx="28">
                  <c:v>36116</c:v>
                </c:pt>
                <c:pt idx="29">
                  <c:v>34735</c:v>
                </c:pt>
                <c:pt idx="30">
                  <c:v>32321</c:v>
                </c:pt>
                <c:pt idx="31">
                  <c:v>29673</c:v>
                </c:pt>
                <c:pt idx="32">
                  <c:v>28568</c:v>
                </c:pt>
                <c:pt idx="33">
                  <c:v>27382</c:v>
                </c:pt>
                <c:pt idx="34">
                  <c:v>27246</c:v>
                </c:pt>
                <c:pt idx="35">
                  <c:v>27178</c:v>
                </c:pt>
                <c:pt idx="36">
                  <c:v>17576</c:v>
                </c:pt>
                <c:pt idx="37">
                  <c:v>15776</c:v>
                </c:pt>
                <c:pt idx="38">
                  <c:v>11883</c:v>
                </c:pt>
                <c:pt idx="39">
                  <c:v>8586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1-B549-B222-81B7F919C4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249152"/>
        <c:axId val="1569715072"/>
      </c:barChart>
      <c:catAx>
        <c:axId val="155924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715072"/>
        <c:crosses val="autoZero"/>
        <c:auto val="1"/>
        <c:lblAlgn val="ctr"/>
        <c:lblOffset val="100"/>
        <c:noMultiLvlLbl val="0"/>
      </c:catAx>
      <c:valAx>
        <c:axId val="156971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24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B-E040-ADF7-5244A7C6B8A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B-E040-ADF7-5244A7C6B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B-E040-ADF7-5244A7C6B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Trimestrul I</c:v>
                </c:pt>
                <c:pt idx="1">
                  <c:v>Trimestrul II</c:v>
                </c:pt>
                <c:pt idx="2">
                  <c:v>Trimestrul III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128</c:v>
                </c:pt>
                <c:pt idx="1">
                  <c:v>234</c:v>
                </c:pt>
                <c:pt idx="2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8-FC4B-A661-4EFA88060B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41915588052742E-2"/>
          <c:y val="1.047764614557757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BD-2543-BC21-B4053B2E9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0</c:v>
                </c:pt>
                <c:pt idx="1">
                  <c:v>5.5944055944055944E-4</c:v>
                </c:pt>
                <c:pt idx="2">
                  <c:v>1.3986013986013986E-3</c:v>
                </c:pt>
                <c:pt idx="3">
                  <c:v>6.7132867132867133E-3</c:v>
                </c:pt>
                <c:pt idx="4">
                  <c:v>2.013986013986014E-2</c:v>
                </c:pt>
                <c:pt idx="5">
                  <c:v>7.0489510489510493E-2</c:v>
                </c:pt>
                <c:pt idx="6">
                  <c:v>0.18657342657342657</c:v>
                </c:pt>
                <c:pt idx="7">
                  <c:v>0.20111888111888115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BD-2543-BC21-B4053B2E9B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BD-2543-BC21-B4053B2E9B1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7D4-E24C-B3A1-1A21E05BBE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7D4-E24C-B3A1-1A21E05BBE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1.6783216783216783E-3</c:v>
                </c:pt>
                <c:pt idx="3">
                  <c:v>7.2727272727272727E-3</c:v>
                </c:pt>
                <c:pt idx="4">
                  <c:v>2.2657342657342656E-2</c:v>
                </c:pt>
                <c:pt idx="5">
                  <c:v>7.7202797202797199E-2</c:v>
                </c:pt>
                <c:pt idx="6">
                  <c:v>0.18825174825174826</c:v>
                </c:pt>
                <c:pt idx="7">
                  <c:v>0.21594405594405594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'Tari de import'!$A$1:$A$12</c:f>
              <c:strCache>
                <c:ptCount val="12"/>
                <c:pt idx="0">
                  <c:v>Belgia</c:v>
                </c:pt>
                <c:pt idx="1">
                  <c:v>Danemarca</c:v>
                </c:pt>
                <c:pt idx="2">
                  <c:v>Emiratele Arabe Unite</c:v>
                </c:pt>
                <c:pt idx="3">
                  <c:v>Grecia</c:v>
                </c:pt>
                <c:pt idx="4">
                  <c:v>Polonia</c:v>
                </c:pt>
                <c:pt idx="5">
                  <c:v>Canada</c:v>
                </c:pt>
                <c:pt idx="6">
                  <c:v>Bulgaria</c:v>
                </c:pt>
                <c:pt idx="7">
                  <c:v>Egipt</c:v>
                </c:pt>
                <c:pt idx="8">
                  <c:v>Italia</c:v>
                </c:pt>
                <c:pt idx="9">
                  <c:v>Marea Britanie</c:v>
                </c:pt>
                <c:pt idx="10">
                  <c:v>România</c:v>
                </c:pt>
                <c:pt idx="11">
                  <c:v>Ucraina</c:v>
                </c:pt>
              </c:strCache>
            </c:strRef>
          </c:cat>
          <c:val>
            <c:numRef>
              <c:f>'Tari de import'!$B$1:$B$12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3</c:v>
                </c:pt>
                <c:pt idx="8">
                  <c:v>3</c:v>
                </c:pt>
                <c:pt idx="9">
                  <c:v>4</c:v>
                </c:pt>
                <c:pt idx="10">
                  <c:v>12</c:v>
                </c:pt>
                <c:pt idx="1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5E-451C-BCF0-6164B380D4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4781968"/>
        <c:axId val="1644757264"/>
      </c:barChart>
      <c:catAx>
        <c:axId val="164478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757264"/>
        <c:crosses val="autoZero"/>
        <c:auto val="1"/>
        <c:lblAlgn val="ctr"/>
        <c:lblOffset val="100"/>
        <c:noMultiLvlLbl val="0"/>
      </c:catAx>
      <c:valAx>
        <c:axId val="164475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781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Mortalitate!$A$2:$A$41</c:f>
              <c:strCache>
                <c:ptCount val="40"/>
                <c:pt idx="0">
                  <c:v>Belgia</c:v>
                </c:pt>
                <c:pt idx="1">
                  <c:v>Slovenia</c:v>
                </c:pt>
                <c:pt idx="2">
                  <c:v>Regatul Unit</c:v>
                </c:pt>
                <c:pt idx="3">
                  <c:v>Cehia</c:v>
                </c:pt>
                <c:pt idx="4">
                  <c:v>Italia</c:v>
                </c:pt>
                <c:pt idx="5">
                  <c:v>Bosnia si Hertegovina</c:v>
                </c:pt>
                <c:pt idx="6">
                  <c:v>Macedonia de Nord</c:v>
                </c:pt>
                <c:pt idx="7">
                  <c:v>Portugalia</c:v>
                </c:pt>
                <c:pt idx="8">
                  <c:v>Andorra</c:v>
                </c:pt>
                <c:pt idx="9">
                  <c:v>Ungaria</c:v>
                </c:pt>
                <c:pt idx="10">
                  <c:v>Bulgaria</c:v>
                </c:pt>
                <c:pt idx="11">
                  <c:v>Muntenegru</c:v>
                </c:pt>
                <c:pt idx="12">
                  <c:v>Spania</c:v>
                </c:pt>
                <c:pt idx="13">
                  <c:v>Croaţia</c:v>
                </c:pt>
                <c:pt idx="14">
                  <c:v>Franţa</c:v>
                </c:pt>
                <c:pt idx="15">
                  <c:v>Suedia</c:v>
                </c:pt>
                <c:pt idx="16">
                  <c:v>Elveţia</c:v>
                </c:pt>
                <c:pt idx="17">
                  <c:v>Lituania</c:v>
                </c:pt>
                <c:pt idx="18">
                  <c:v>Polonia</c:v>
                </c:pt>
                <c:pt idx="19">
                  <c:v>Moldova</c:v>
                </c:pt>
                <c:pt idx="20">
                  <c:v>România</c:v>
                </c:pt>
                <c:pt idx="21">
                  <c:v>Slovacia</c:v>
                </c:pt>
                <c:pt idx="22">
                  <c:v>Luxemburg</c:v>
                </c:pt>
                <c:pt idx="23">
                  <c:v>Austria</c:v>
                </c:pt>
                <c:pt idx="24">
                  <c:v>Olanda</c:v>
                </c:pt>
                <c:pt idx="25">
                  <c:v>Irlanda</c:v>
                </c:pt>
                <c:pt idx="26">
                  <c:v>Germania</c:v>
                </c:pt>
                <c:pt idx="27">
                  <c:v>Letonia</c:v>
                </c:pt>
                <c:pt idx="28">
                  <c:v>Malta</c:v>
                </c:pt>
                <c:pt idx="29">
                  <c:v>Grecia</c:v>
                </c:pt>
                <c:pt idx="30">
                  <c:v>Ucraina</c:v>
                </c:pt>
                <c:pt idx="31">
                  <c:v>Rusia</c:v>
                </c:pt>
                <c:pt idx="32">
                  <c:v>Albania</c:v>
                </c:pt>
                <c:pt idx="33">
                  <c:v>Serbia</c:v>
                </c:pt>
                <c:pt idx="34">
                  <c:v>Danemarca</c:v>
                </c:pt>
                <c:pt idx="35">
                  <c:v>Estonia</c:v>
                </c:pt>
                <c:pt idx="36">
                  <c:v>Bielorusia</c:v>
                </c:pt>
                <c:pt idx="37">
                  <c:v>Finlanda</c:v>
                </c:pt>
                <c:pt idx="38">
                  <c:v>Norvegia</c:v>
                </c:pt>
                <c:pt idx="39">
                  <c:v>Islanda</c:v>
                </c:pt>
              </c:strCache>
            </c:strRef>
          </c:cat>
          <c:val>
            <c:numRef>
              <c:f>Mortalitate!$E$2:$E$41</c:f>
              <c:numCache>
                <c:formatCode>General</c:formatCode>
                <c:ptCount val="40"/>
                <c:pt idx="0">
                  <c:v>1838</c:v>
                </c:pt>
                <c:pt idx="1">
                  <c:v>1743</c:v>
                </c:pt>
                <c:pt idx="2">
                  <c:v>1651</c:v>
                </c:pt>
                <c:pt idx="3">
                  <c:v>1608</c:v>
                </c:pt>
                <c:pt idx="4">
                  <c:v>1511</c:v>
                </c:pt>
                <c:pt idx="5">
                  <c:v>1461</c:v>
                </c:pt>
                <c:pt idx="6">
                  <c:v>1404</c:v>
                </c:pt>
                <c:pt idx="7">
                  <c:v>1391</c:v>
                </c:pt>
                <c:pt idx="8">
                  <c:v>1358</c:v>
                </c:pt>
                <c:pt idx="9">
                  <c:v>1357</c:v>
                </c:pt>
                <c:pt idx="10">
                  <c:v>1346</c:v>
                </c:pt>
                <c:pt idx="11">
                  <c:v>1334</c:v>
                </c:pt>
                <c:pt idx="12">
                  <c:v>1313</c:v>
                </c:pt>
                <c:pt idx="13">
                  <c:v>1264</c:v>
                </c:pt>
                <c:pt idx="14">
                  <c:v>1208</c:v>
                </c:pt>
                <c:pt idx="15">
                  <c:v>1195</c:v>
                </c:pt>
                <c:pt idx="16">
                  <c:v>1106</c:v>
                </c:pt>
                <c:pt idx="17">
                  <c:v>1088</c:v>
                </c:pt>
                <c:pt idx="18">
                  <c:v>1033</c:v>
                </c:pt>
                <c:pt idx="19">
                  <c:v>1020</c:v>
                </c:pt>
                <c:pt idx="20">
                  <c:v>985</c:v>
                </c:pt>
                <c:pt idx="21">
                  <c:v>952</c:v>
                </c:pt>
                <c:pt idx="22">
                  <c:v>938</c:v>
                </c:pt>
                <c:pt idx="23">
                  <c:v>887</c:v>
                </c:pt>
                <c:pt idx="24">
                  <c:v>839</c:v>
                </c:pt>
                <c:pt idx="25">
                  <c:v>742</c:v>
                </c:pt>
                <c:pt idx="26">
                  <c:v>739</c:v>
                </c:pt>
                <c:pt idx="27">
                  <c:v>715</c:v>
                </c:pt>
                <c:pt idx="28">
                  <c:v>638</c:v>
                </c:pt>
                <c:pt idx="29">
                  <c:v>575</c:v>
                </c:pt>
                <c:pt idx="30">
                  <c:v>542</c:v>
                </c:pt>
                <c:pt idx="31">
                  <c:v>525</c:v>
                </c:pt>
                <c:pt idx="32">
                  <c:v>508</c:v>
                </c:pt>
                <c:pt idx="33">
                  <c:v>473</c:v>
                </c:pt>
                <c:pt idx="34">
                  <c:v>382</c:v>
                </c:pt>
                <c:pt idx="35">
                  <c:v>347</c:v>
                </c:pt>
                <c:pt idx="36">
                  <c:v>189</c:v>
                </c:pt>
                <c:pt idx="37">
                  <c:v>124</c:v>
                </c:pt>
                <c:pt idx="38">
                  <c:v>107</c:v>
                </c:pt>
                <c:pt idx="39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7C-324B-B89A-C38A3E825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51911168"/>
        <c:axId val="443516111"/>
      </c:barChart>
      <c:catAx>
        <c:axId val="205191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3516111"/>
        <c:crosses val="autoZero"/>
        <c:auto val="1"/>
        <c:lblAlgn val="ctr"/>
        <c:lblOffset val="100"/>
        <c:noMultiLvlLbl val="0"/>
      </c:catAx>
      <c:valAx>
        <c:axId val="443516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51911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1A-AE4C-925A-E62042307F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RF!$A$2:$A$41</c:f>
              <c:strCache>
                <c:ptCount val="40"/>
                <c:pt idx="0">
                  <c:v>Bulgaria</c:v>
                </c:pt>
                <c:pt idx="1">
                  <c:v>Bosnia si Hertegovina</c:v>
                </c:pt>
                <c:pt idx="2">
                  <c:v>Grecia</c:v>
                </c:pt>
                <c:pt idx="3">
                  <c:v>Ungaria</c:v>
                </c:pt>
                <c:pt idx="4">
                  <c:v>Italia</c:v>
                </c:pt>
                <c:pt idx="5">
                  <c:v>Macedonia de Nord</c:v>
                </c:pt>
                <c:pt idx="6">
                  <c:v>Belgia</c:v>
                </c:pt>
                <c:pt idx="7">
                  <c:v>Regatul Unit</c:v>
                </c:pt>
                <c:pt idx="8">
                  <c:v>Germania</c:v>
                </c:pt>
                <c:pt idx="9">
                  <c:v>România</c:v>
                </c:pt>
                <c:pt idx="10">
                  <c:v>Polonia</c:v>
                </c:pt>
                <c:pt idx="11">
                  <c:v>Franţa</c:v>
                </c:pt>
                <c:pt idx="12">
                  <c:v>Croaţia</c:v>
                </c:pt>
                <c:pt idx="13">
                  <c:v>Moldova</c:v>
                </c:pt>
                <c:pt idx="14">
                  <c:v>Slovenia</c:v>
                </c:pt>
                <c:pt idx="15">
                  <c:v>Spania</c:v>
                </c:pt>
                <c:pt idx="16">
                  <c:v>Suedia</c:v>
                </c:pt>
                <c:pt idx="17">
                  <c:v>Slovacia</c:v>
                </c:pt>
                <c:pt idx="18">
                  <c:v>Rusia</c:v>
                </c:pt>
                <c:pt idx="19">
                  <c:v>Ucraina</c:v>
                </c:pt>
                <c:pt idx="20">
                  <c:v>Austria</c:v>
                </c:pt>
                <c:pt idx="21">
                  <c:v>Letonia</c:v>
                </c:pt>
                <c:pt idx="22">
                  <c:v>Portugalia</c:v>
                </c:pt>
                <c:pt idx="23">
                  <c:v>Irlanda</c:v>
                </c:pt>
                <c:pt idx="24">
                  <c:v>Elveţia</c:v>
                </c:pt>
                <c:pt idx="25">
                  <c:v>Albania</c:v>
                </c:pt>
                <c:pt idx="26">
                  <c:v>Cehia</c:v>
                </c:pt>
                <c:pt idx="27">
                  <c:v>Lituania</c:v>
                </c:pt>
                <c:pt idx="28">
                  <c:v>Malta</c:v>
                </c:pt>
                <c:pt idx="29">
                  <c:v>Finlanda</c:v>
                </c:pt>
                <c:pt idx="30">
                  <c:v>Olanda</c:v>
                </c:pt>
                <c:pt idx="31">
                  <c:v>Muntenegru</c:v>
                </c:pt>
                <c:pt idx="32">
                  <c:v>Luxemburg</c:v>
                </c:pt>
                <c:pt idx="33">
                  <c:v>Danemarca</c:v>
                </c:pt>
                <c:pt idx="34">
                  <c:v>Andorra</c:v>
                </c:pt>
                <c:pt idx="35">
                  <c:v>Serbia</c:v>
                </c:pt>
                <c:pt idx="36">
                  <c:v>Estonia</c:v>
                </c:pt>
                <c:pt idx="37">
                  <c:v>Norvegia</c:v>
                </c:pt>
                <c:pt idx="38">
                  <c:v>Bielorusia</c:v>
                </c:pt>
                <c:pt idx="39">
                  <c:v>Islanda</c:v>
                </c:pt>
              </c:strCache>
            </c:strRef>
          </c:cat>
          <c:val>
            <c:numRef>
              <c:f>RF!$F$2:$F$41</c:f>
              <c:numCache>
                <c:formatCode>0.0</c:formatCode>
                <c:ptCount val="40"/>
                <c:pt idx="0">
                  <c:v>4.1650264815344977</c:v>
                </c:pt>
                <c:pt idx="1">
                  <c:v>3.8684641184762705</c:v>
                </c:pt>
                <c:pt idx="2">
                  <c:v>3.6426628280043429</c:v>
                </c:pt>
                <c:pt idx="3">
                  <c:v>3.4768058008738492</c:v>
                </c:pt>
                <c:pt idx="4">
                  <c:v>3.4615877648822146</c:v>
                </c:pt>
                <c:pt idx="5">
                  <c:v>3.0844532585075637</c:v>
                </c:pt>
                <c:pt idx="6">
                  <c:v>2.9497009131473884</c:v>
                </c:pt>
                <c:pt idx="7">
                  <c:v>2.8503325155613228</c:v>
                </c:pt>
                <c:pt idx="8">
                  <c:v>2.710650577124869</c:v>
                </c:pt>
                <c:pt idx="9">
                  <c:v>2.533281096122729</c:v>
                </c:pt>
                <c:pt idx="10">
                  <c:v>2.5213271365033494</c:v>
                </c:pt>
                <c:pt idx="11">
                  <c:v>2.3663129808141807</c:v>
                </c:pt>
                <c:pt idx="12">
                  <c:v>2.1958182173473459</c:v>
                </c:pt>
                <c:pt idx="13">
                  <c:v>2.1528963535052168</c:v>
                </c:pt>
                <c:pt idx="14">
                  <c:v>2.0857560649848592</c:v>
                </c:pt>
                <c:pt idx="15">
                  <c:v>2.0655375626616386</c:v>
                </c:pt>
                <c:pt idx="16">
                  <c:v>2.060156922229289</c:v>
                </c:pt>
                <c:pt idx="17">
                  <c:v>1.974358779611584</c:v>
                </c:pt>
                <c:pt idx="18">
                  <c:v>1.9323309843693954</c:v>
                </c:pt>
                <c:pt idx="19">
                  <c:v>1.895571270089786</c:v>
                </c:pt>
                <c:pt idx="20">
                  <c:v>1.8903404358730553</c:v>
                </c:pt>
                <c:pt idx="21">
                  <c:v>1.8649025069637881</c:v>
                </c:pt>
                <c:pt idx="22">
                  <c:v>1.8497179304271936</c:v>
                </c:pt>
                <c:pt idx="23">
                  <c:v>1.810697162618879</c:v>
                </c:pt>
                <c:pt idx="24">
                  <c:v>1.80719833494086</c:v>
                </c:pt>
                <c:pt idx="25">
                  <c:v>1.7108840348739101</c:v>
                </c:pt>
                <c:pt idx="26">
                  <c:v>1.6652576149182345</c:v>
                </c:pt>
                <c:pt idx="27">
                  <c:v>1.5725223536970607</c:v>
                </c:pt>
                <c:pt idx="28">
                  <c:v>1.5099593060612551</c:v>
                </c:pt>
                <c:pt idx="29">
                  <c:v>1.4448924731182795</c:v>
                </c:pt>
                <c:pt idx="30">
                  <c:v>1.4320513840279987</c:v>
                </c:pt>
                <c:pt idx="31">
                  <c:v>1.284744047710304</c:v>
                </c:pt>
                <c:pt idx="32">
                  <c:v>1.143727819780898</c:v>
                </c:pt>
                <c:pt idx="33">
                  <c:v>1.0990918604708835</c:v>
                </c:pt>
                <c:pt idx="34">
                  <c:v>1.0288065843621399</c:v>
                </c:pt>
                <c:pt idx="35">
                  <c:v>1.0115695509229408</c:v>
                </c:pt>
                <c:pt idx="36">
                  <c:v>0.9618594558504423</c:v>
                </c:pt>
                <c:pt idx="37">
                  <c:v>0.89920276867931537</c:v>
                </c:pt>
                <c:pt idx="38">
                  <c:v>0.68923928547958757</c:v>
                </c:pt>
                <c:pt idx="39">
                  <c:v>0.48164756684936055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1A-AE4C-925A-E62042307F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6372000"/>
        <c:axId val="2107290240"/>
      </c:barChart>
      <c:catAx>
        <c:axId val="196637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7290240"/>
        <c:crosses val="autoZero"/>
        <c:auto val="1"/>
        <c:lblAlgn val="ctr"/>
        <c:lblOffset val="100"/>
        <c:noMultiLvlLbl val="0"/>
      </c:catAx>
      <c:valAx>
        <c:axId val="2107290240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637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162292149601372E-2"/>
          <c:y val="9.0231481481481468E-2"/>
          <c:w val="0.89542319912780366"/>
          <c:h val="0.5940933945756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Saptamini!$B$1</c:f>
              <c:strCache>
                <c:ptCount val="1"/>
                <c:pt idx="0">
                  <c:v>cazuri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-1.2879377431906616E-2"/>
                  <c:y val="6.99074074074071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8C-3D43-98B6-45EBFD83A9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Saptamini!$A$2:$A$49</c:f>
              <c:strCache>
                <c:ptCount val="4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</c:strCache>
            </c:strRef>
          </c:cat>
          <c:val>
            <c:numRef>
              <c:f>Saptamini!$B$2:$B$49</c:f>
              <c:numCache>
                <c:formatCode>General</c:formatCode>
                <c:ptCount val="48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C-3D43-98B6-45EBFD83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7456"/>
        <c:axId val="148068992"/>
      </c:barChart>
      <c:lineChart>
        <c:grouping val="standard"/>
        <c:varyColors val="0"/>
        <c:ser>
          <c:idx val="2"/>
          <c:order val="2"/>
          <c:tx>
            <c:strRef>
              <c:f>Saptamini!$D$1</c:f>
              <c:strCache>
                <c:ptCount val="1"/>
                <c:pt idx="0">
                  <c:v>vindecați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Saptamini!$A$2:$A$49</c:f>
              <c:strCache>
                <c:ptCount val="4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</c:strCache>
            </c:strRef>
          </c:cat>
          <c:val>
            <c:numRef>
              <c:f>Saptamini!$D$2:$D$49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11</c:v>
                </c:pt>
                <c:pt idx="3">
                  <c:v>19</c:v>
                </c:pt>
                <c:pt idx="4">
                  <c:v>64</c:v>
                </c:pt>
                <c:pt idx="5">
                  <c:v>363</c:v>
                </c:pt>
                <c:pt idx="6">
                  <c:v>438</c:v>
                </c:pt>
                <c:pt idx="7">
                  <c:v>487</c:v>
                </c:pt>
                <c:pt idx="8">
                  <c:v>576</c:v>
                </c:pt>
                <c:pt idx="9">
                  <c:v>450</c:v>
                </c:pt>
                <c:pt idx="10">
                  <c:v>1305</c:v>
                </c:pt>
                <c:pt idx="11">
                  <c:v>868</c:v>
                </c:pt>
                <c:pt idx="12">
                  <c:v>1066</c:v>
                </c:pt>
                <c:pt idx="13">
                  <c:v>985</c:v>
                </c:pt>
                <c:pt idx="14">
                  <c:v>1273</c:v>
                </c:pt>
                <c:pt idx="15">
                  <c:v>1185</c:v>
                </c:pt>
                <c:pt idx="16">
                  <c:v>1637</c:v>
                </c:pt>
                <c:pt idx="17">
                  <c:v>1949</c:v>
                </c:pt>
                <c:pt idx="18">
                  <c:v>1709</c:v>
                </c:pt>
                <c:pt idx="19">
                  <c:v>1533</c:v>
                </c:pt>
                <c:pt idx="20">
                  <c:v>1907</c:v>
                </c:pt>
                <c:pt idx="21">
                  <c:v>1484</c:v>
                </c:pt>
                <c:pt idx="22">
                  <c:v>1920</c:v>
                </c:pt>
                <c:pt idx="23">
                  <c:v>2042</c:v>
                </c:pt>
                <c:pt idx="24">
                  <c:v>2242</c:v>
                </c:pt>
                <c:pt idx="25">
                  <c:v>2679</c:v>
                </c:pt>
                <c:pt idx="26">
                  <c:v>3147</c:v>
                </c:pt>
                <c:pt idx="27">
                  <c:v>3306</c:v>
                </c:pt>
                <c:pt idx="28">
                  <c:v>3224</c:v>
                </c:pt>
                <c:pt idx="29">
                  <c:v>3113</c:v>
                </c:pt>
                <c:pt idx="30">
                  <c:v>3402</c:v>
                </c:pt>
                <c:pt idx="31">
                  <c:v>3485</c:v>
                </c:pt>
                <c:pt idx="32">
                  <c:v>4448</c:v>
                </c:pt>
                <c:pt idx="33">
                  <c:v>4022</c:v>
                </c:pt>
                <c:pt idx="34">
                  <c:v>6196</c:v>
                </c:pt>
                <c:pt idx="35">
                  <c:v>8264</c:v>
                </c:pt>
                <c:pt idx="36">
                  <c:v>8744</c:v>
                </c:pt>
                <c:pt idx="37">
                  <c:v>15070</c:v>
                </c:pt>
                <c:pt idx="38">
                  <c:v>6658</c:v>
                </c:pt>
                <c:pt idx="39">
                  <c:v>7657</c:v>
                </c:pt>
                <c:pt idx="40">
                  <c:v>9734</c:v>
                </c:pt>
                <c:pt idx="41">
                  <c:v>8769</c:v>
                </c:pt>
                <c:pt idx="42">
                  <c:v>5843</c:v>
                </c:pt>
                <c:pt idx="43">
                  <c:v>5193</c:v>
                </c:pt>
                <c:pt idx="44">
                  <c:v>4710</c:v>
                </c:pt>
                <c:pt idx="45">
                  <c:v>3798</c:v>
                </c:pt>
                <c:pt idx="46">
                  <c:v>2860</c:v>
                </c:pt>
                <c:pt idx="47">
                  <c:v>3695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48C-3D43-98B6-45EBFD83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67456"/>
        <c:axId val="148068992"/>
      </c:lineChart>
      <c:lineChart>
        <c:grouping val="standard"/>
        <c:varyColors val="0"/>
        <c:ser>
          <c:idx val="1"/>
          <c:order val="1"/>
          <c:tx>
            <c:strRef>
              <c:f>Saptamini!$C$1</c:f>
              <c:strCache>
                <c:ptCount val="1"/>
                <c:pt idx="0">
                  <c:v>decese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Saptamini!$A$2:$A$49</c:f>
              <c:strCache>
                <c:ptCount val="48"/>
                <c:pt idx="0">
                  <c:v>08.03-15.03</c:v>
                </c:pt>
                <c:pt idx="1">
                  <c:v>16.03-22.03</c:v>
                </c:pt>
                <c:pt idx="2">
                  <c:v>23.03.29.03</c:v>
                </c:pt>
                <c:pt idx="3">
                  <c:v>30.03-05.04</c:v>
                </c:pt>
                <c:pt idx="4">
                  <c:v>06.04-12.04</c:v>
                </c:pt>
                <c:pt idx="5">
                  <c:v>13.04-19.04</c:v>
                </c:pt>
                <c:pt idx="6">
                  <c:v>20.04-26.04</c:v>
                </c:pt>
                <c:pt idx="7">
                  <c:v>27.04-03.05</c:v>
                </c:pt>
                <c:pt idx="8">
                  <c:v>04.05-10.05</c:v>
                </c:pt>
                <c:pt idx="9">
                  <c:v>11.05 -17.05</c:v>
                </c:pt>
                <c:pt idx="10">
                  <c:v>18.05-24.05</c:v>
                </c:pt>
                <c:pt idx="11">
                  <c:v>25.05-31.05</c:v>
                </c:pt>
                <c:pt idx="12">
                  <c:v>01.06-07.06</c:v>
                </c:pt>
                <c:pt idx="13">
                  <c:v>08.06 - 14.06</c:v>
                </c:pt>
                <c:pt idx="14">
                  <c:v>15.06-21.06</c:v>
                </c:pt>
                <c:pt idx="15">
                  <c:v>22.06-28.06</c:v>
                </c:pt>
                <c:pt idx="16">
                  <c:v>29.06-05.07</c:v>
                </c:pt>
                <c:pt idx="17">
                  <c:v>06.07-12.07</c:v>
                </c:pt>
                <c:pt idx="18">
                  <c:v>13.07-19.07</c:v>
                </c:pt>
                <c:pt idx="19">
                  <c:v>20.07-26.07</c:v>
                </c:pt>
                <c:pt idx="20">
                  <c:v>27.07-02.08</c:v>
                </c:pt>
                <c:pt idx="21">
                  <c:v>03.08-09.08</c:v>
                </c:pt>
                <c:pt idx="22">
                  <c:v>10.08-16.08</c:v>
                </c:pt>
                <c:pt idx="23">
                  <c:v>17.08-23.08</c:v>
                </c:pt>
                <c:pt idx="24">
                  <c:v>24.08-30.08</c:v>
                </c:pt>
                <c:pt idx="25">
                  <c:v>31.08-06.09</c:v>
                </c:pt>
                <c:pt idx="26">
                  <c:v>07.09-13.09</c:v>
                </c:pt>
                <c:pt idx="27">
                  <c:v>14.09-20.09</c:v>
                </c:pt>
                <c:pt idx="28">
                  <c:v>21.09-27.09</c:v>
                </c:pt>
                <c:pt idx="29">
                  <c:v>28.09-04.10</c:v>
                </c:pt>
                <c:pt idx="30">
                  <c:v>05.10-11.10</c:v>
                </c:pt>
                <c:pt idx="31">
                  <c:v>12.10-18.10</c:v>
                </c:pt>
                <c:pt idx="32">
                  <c:v>19.10-25.10</c:v>
                </c:pt>
                <c:pt idx="33">
                  <c:v>26.10-01.11</c:v>
                </c:pt>
                <c:pt idx="34">
                  <c:v>02.11-08.11</c:v>
                </c:pt>
                <c:pt idx="35">
                  <c:v>09.11-15.11</c:v>
                </c:pt>
                <c:pt idx="36">
                  <c:v>16.11-22.11</c:v>
                </c:pt>
                <c:pt idx="37">
                  <c:v>23.11-29.11</c:v>
                </c:pt>
                <c:pt idx="38">
                  <c:v>30.11-06.12</c:v>
                </c:pt>
                <c:pt idx="39">
                  <c:v>07.12-13.12</c:v>
                </c:pt>
                <c:pt idx="40">
                  <c:v>14.12-20.12</c:v>
                </c:pt>
                <c:pt idx="41">
                  <c:v>21.12-27.12</c:v>
                </c:pt>
                <c:pt idx="42">
                  <c:v>28.12-03.01.2021</c:v>
                </c:pt>
                <c:pt idx="43">
                  <c:v>04.01-10.01.2021</c:v>
                </c:pt>
                <c:pt idx="44">
                  <c:v>11.01-17.01.2021</c:v>
                </c:pt>
                <c:pt idx="45">
                  <c:v>18.01-24.01.2021</c:v>
                </c:pt>
                <c:pt idx="46">
                  <c:v>25.01-31.01.2021</c:v>
                </c:pt>
                <c:pt idx="47">
                  <c:v>01.02 - 07.02.2021</c:v>
                </c:pt>
              </c:strCache>
            </c:strRef>
          </c:cat>
          <c:val>
            <c:numRef>
              <c:f>Saptamini!$C$2:$C$49</c:f>
              <c:numCache>
                <c:formatCode>General</c:formatCode>
                <c:ptCount val="48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15</c:v>
                </c:pt>
                <c:pt idx="4">
                  <c:v>16</c:v>
                </c:pt>
                <c:pt idx="5">
                  <c:v>35</c:v>
                </c:pt>
                <c:pt idx="6">
                  <c:v>30</c:v>
                </c:pt>
                <c:pt idx="7">
                  <c:v>28</c:v>
                </c:pt>
                <c:pt idx="8">
                  <c:v>41</c:v>
                </c:pt>
                <c:pt idx="9">
                  <c:v>42</c:v>
                </c:pt>
                <c:pt idx="10">
                  <c:v>39</c:v>
                </c:pt>
                <c:pt idx="11">
                  <c:v>45</c:v>
                </c:pt>
                <c:pt idx="12">
                  <c:v>46</c:v>
                </c:pt>
                <c:pt idx="13">
                  <c:v>65</c:v>
                </c:pt>
                <c:pt idx="14">
                  <c:v>67</c:v>
                </c:pt>
                <c:pt idx="15">
                  <c:v>57</c:v>
                </c:pt>
                <c:pt idx="16">
                  <c:v>52</c:v>
                </c:pt>
                <c:pt idx="17">
                  <c:v>60</c:v>
                </c:pt>
                <c:pt idx="18">
                  <c:v>42</c:v>
                </c:pt>
                <c:pt idx="19">
                  <c:v>51</c:v>
                </c:pt>
                <c:pt idx="20">
                  <c:v>55</c:v>
                </c:pt>
                <c:pt idx="21">
                  <c:v>55</c:v>
                </c:pt>
                <c:pt idx="22">
                  <c:v>52</c:v>
                </c:pt>
                <c:pt idx="23">
                  <c:v>44</c:v>
                </c:pt>
                <c:pt idx="24">
                  <c:v>51</c:v>
                </c:pt>
                <c:pt idx="25">
                  <c:v>71</c:v>
                </c:pt>
                <c:pt idx="26">
                  <c:v>60</c:v>
                </c:pt>
                <c:pt idx="27">
                  <c:v>80</c:v>
                </c:pt>
                <c:pt idx="28">
                  <c:v>84</c:v>
                </c:pt>
                <c:pt idx="29">
                  <c:v>79</c:v>
                </c:pt>
                <c:pt idx="30">
                  <c:v>95</c:v>
                </c:pt>
                <c:pt idx="31">
                  <c:v>123</c:v>
                </c:pt>
                <c:pt idx="32">
                  <c:v>102</c:v>
                </c:pt>
                <c:pt idx="33">
                  <c:v>114</c:v>
                </c:pt>
                <c:pt idx="34">
                  <c:v>93</c:v>
                </c:pt>
                <c:pt idx="35">
                  <c:v>126</c:v>
                </c:pt>
                <c:pt idx="36">
                  <c:v>130</c:v>
                </c:pt>
                <c:pt idx="37">
                  <c:v>141</c:v>
                </c:pt>
                <c:pt idx="38">
                  <c:v>129</c:v>
                </c:pt>
                <c:pt idx="39">
                  <c:v>150</c:v>
                </c:pt>
                <c:pt idx="40">
                  <c:v>180</c:v>
                </c:pt>
                <c:pt idx="41">
                  <c:v>139</c:v>
                </c:pt>
                <c:pt idx="42">
                  <c:v>147</c:v>
                </c:pt>
                <c:pt idx="43">
                  <c:v>102</c:v>
                </c:pt>
                <c:pt idx="44">
                  <c:v>111</c:v>
                </c:pt>
                <c:pt idx="45">
                  <c:v>111</c:v>
                </c:pt>
                <c:pt idx="46">
                  <c:v>77</c:v>
                </c:pt>
                <c:pt idx="47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48C-3D43-98B6-45EBFD83A9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105856"/>
        <c:axId val="148103936"/>
      </c:lineChart>
      <c:catAx>
        <c:axId val="148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68992"/>
        <c:crosses val="autoZero"/>
        <c:auto val="1"/>
        <c:lblAlgn val="ctr"/>
        <c:lblOffset val="100"/>
        <c:noMultiLvlLbl val="0"/>
      </c:catAx>
      <c:valAx>
        <c:axId val="1480689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Cazuri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067456"/>
        <c:crosses val="autoZero"/>
        <c:crossBetween val="between"/>
      </c:valAx>
      <c:valAx>
        <c:axId val="148103936"/>
        <c:scaling>
          <c:orientation val="minMax"/>
          <c:max val="2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Decese absolut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05856"/>
        <c:crosses val="max"/>
        <c:crossBetween val="between"/>
      </c:valAx>
      <c:catAx>
        <c:axId val="148105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8103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cap="none" spc="2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en-US"/>
              <a:t>Num</a:t>
            </a:r>
            <a:r>
              <a:rPr lang="ro-RO"/>
              <a:t>ă</a:t>
            </a:r>
            <a:r>
              <a:rPr lang="en-US"/>
              <a:t>rul de </a:t>
            </a:r>
            <a:r>
              <a:rPr lang="x-none"/>
              <a:t>persoane investigate </a:t>
            </a:r>
            <a:r>
              <a:rPr lang="ro-RO"/>
              <a:t>și persoane pozitive COVID-19 (săptămânal)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2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Saptaminal!$B$1</c:f>
              <c:strCache>
                <c:ptCount val="1"/>
                <c:pt idx="0">
                  <c:v>Probe investigate primare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Saptaminal!$A$2:$A$49</c:f>
              <c:strCache>
                <c:ptCount val="48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</c:strCache>
            </c:strRef>
          </c:cat>
          <c:val>
            <c:numRef>
              <c:f>Saptaminal!$B$2:$B$49</c:f>
              <c:numCache>
                <c:formatCode>General</c:formatCode>
                <c:ptCount val="48"/>
                <c:pt idx="0">
                  <c:v>236</c:v>
                </c:pt>
                <c:pt idx="1">
                  <c:v>556</c:v>
                </c:pt>
                <c:pt idx="2">
                  <c:v>1055</c:v>
                </c:pt>
                <c:pt idx="3">
                  <c:v>2559</c:v>
                </c:pt>
                <c:pt idx="4">
                  <c:v>3470</c:v>
                </c:pt>
                <c:pt idx="5">
                  <c:v>3887</c:v>
                </c:pt>
                <c:pt idx="6">
                  <c:v>4403</c:v>
                </c:pt>
                <c:pt idx="7">
                  <c:v>4281</c:v>
                </c:pt>
                <c:pt idx="8">
                  <c:v>5414</c:v>
                </c:pt>
                <c:pt idx="9">
                  <c:v>6177</c:v>
                </c:pt>
                <c:pt idx="10">
                  <c:v>6330</c:v>
                </c:pt>
                <c:pt idx="11">
                  <c:v>6718</c:v>
                </c:pt>
                <c:pt idx="12">
                  <c:v>7538</c:v>
                </c:pt>
                <c:pt idx="13">
                  <c:v>7331</c:v>
                </c:pt>
                <c:pt idx="14">
                  <c:v>9107</c:v>
                </c:pt>
                <c:pt idx="15">
                  <c:v>8861</c:v>
                </c:pt>
                <c:pt idx="16">
                  <c:v>7961</c:v>
                </c:pt>
                <c:pt idx="17">
                  <c:v>7204</c:v>
                </c:pt>
                <c:pt idx="18">
                  <c:v>7598</c:v>
                </c:pt>
                <c:pt idx="19">
                  <c:v>7974</c:v>
                </c:pt>
                <c:pt idx="20">
                  <c:v>9289</c:v>
                </c:pt>
                <c:pt idx="21">
                  <c:v>10190</c:v>
                </c:pt>
                <c:pt idx="22">
                  <c:v>11151</c:v>
                </c:pt>
                <c:pt idx="23">
                  <c:v>13676</c:v>
                </c:pt>
                <c:pt idx="24">
                  <c:v>12980</c:v>
                </c:pt>
                <c:pt idx="25">
                  <c:v>12894</c:v>
                </c:pt>
                <c:pt idx="26">
                  <c:v>14372</c:v>
                </c:pt>
                <c:pt idx="27">
                  <c:v>14064</c:v>
                </c:pt>
                <c:pt idx="28">
                  <c:v>14962</c:v>
                </c:pt>
                <c:pt idx="29">
                  <c:v>17787</c:v>
                </c:pt>
                <c:pt idx="30">
                  <c:v>17986</c:v>
                </c:pt>
                <c:pt idx="31">
                  <c:v>18095</c:v>
                </c:pt>
                <c:pt idx="32">
                  <c:v>18064</c:v>
                </c:pt>
                <c:pt idx="33">
                  <c:v>17770</c:v>
                </c:pt>
                <c:pt idx="34">
                  <c:v>17669</c:v>
                </c:pt>
                <c:pt idx="35">
                  <c:v>18394</c:v>
                </c:pt>
                <c:pt idx="36">
                  <c:v>19851</c:v>
                </c:pt>
                <c:pt idx="37">
                  <c:v>19739</c:v>
                </c:pt>
                <c:pt idx="38">
                  <c:v>19970</c:v>
                </c:pt>
                <c:pt idx="39">
                  <c:v>20807</c:v>
                </c:pt>
                <c:pt idx="40">
                  <c:v>20080</c:v>
                </c:pt>
                <c:pt idx="41">
                  <c:v>16176</c:v>
                </c:pt>
                <c:pt idx="42">
                  <c:v>12767</c:v>
                </c:pt>
                <c:pt idx="43">
                  <c:v>13409</c:v>
                </c:pt>
                <c:pt idx="44">
                  <c:v>16897</c:v>
                </c:pt>
                <c:pt idx="45">
                  <c:v>14547</c:v>
                </c:pt>
                <c:pt idx="46">
                  <c:v>15626</c:v>
                </c:pt>
                <c:pt idx="47">
                  <c:v>17085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C7-9B48-96D3-7B04CABB46CC}"/>
            </c:ext>
          </c:extLst>
        </c:ser>
        <c:ser>
          <c:idx val="1"/>
          <c:order val="1"/>
          <c:tx>
            <c:strRef>
              <c:f>Saptaminal!$O$1</c:f>
              <c:strCache>
                <c:ptCount val="1"/>
                <c:pt idx="0">
                  <c:v>Probe pozitive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Saptaminal!$A$2:$A$49</c:f>
              <c:strCache>
                <c:ptCount val="48"/>
                <c:pt idx="0">
                  <c:v>26/02-15/03</c:v>
                </c:pt>
                <c:pt idx="1">
                  <c:v>16/03-22/03</c:v>
                </c:pt>
                <c:pt idx="2">
                  <c:v>23/03-29/03</c:v>
                </c:pt>
                <c:pt idx="3">
                  <c:v>30/03-05/04</c:v>
                </c:pt>
                <c:pt idx="4">
                  <c:v>06/04-12/04</c:v>
                </c:pt>
                <c:pt idx="5">
                  <c:v>13/04-19/04</c:v>
                </c:pt>
                <c:pt idx="6">
                  <c:v>20/04-26/04</c:v>
                </c:pt>
                <c:pt idx="7">
                  <c:v>27/04-03/05</c:v>
                </c:pt>
                <c:pt idx="8">
                  <c:v>04/05-10/05</c:v>
                </c:pt>
                <c:pt idx="9">
                  <c:v>11/05-17/05</c:v>
                </c:pt>
                <c:pt idx="10">
                  <c:v>18/05-24/05</c:v>
                </c:pt>
                <c:pt idx="11">
                  <c:v>25/05-31/05</c:v>
                </c:pt>
                <c:pt idx="12">
                  <c:v>01/06-07/06</c:v>
                </c:pt>
                <c:pt idx="13">
                  <c:v>08/06-14/06</c:v>
                </c:pt>
                <c:pt idx="14">
                  <c:v>15/06-21/06</c:v>
                </c:pt>
                <c:pt idx="15">
                  <c:v>22/06-28/06</c:v>
                </c:pt>
                <c:pt idx="16">
                  <c:v>29/06-05/07</c:v>
                </c:pt>
                <c:pt idx="17">
                  <c:v>06/07-12/07</c:v>
                </c:pt>
                <c:pt idx="18">
                  <c:v>13/07-19/07</c:v>
                </c:pt>
                <c:pt idx="19">
                  <c:v>20/07-26/07</c:v>
                </c:pt>
                <c:pt idx="20">
                  <c:v>27/07-02/08</c:v>
                </c:pt>
                <c:pt idx="21">
                  <c:v>03/08-09/08</c:v>
                </c:pt>
                <c:pt idx="22">
                  <c:v>10/08-16/08</c:v>
                </c:pt>
                <c:pt idx="23">
                  <c:v>17/08-23/08</c:v>
                </c:pt>
                <c:pt idx="24">
                  <c:v>24/08-30/08</c:v>
                </c:pt>
                <c:pt idx="25">
                  <c:v>31/08-06/09</c:v>
                </c:pt>
                <c:pt idx="26">
                  <c:v>07/09-13/09</c:v>
                </c:pt>
                <c:pt idx="27">
                  <c:v>14/09-20/09</c:v>
                </c:pt>
                <c:pt idx="28">
                  <c:v>21/09-27/09</c:v>
                </c:pt>
                <c:pt idx="29">
                  <c:v>28/09-04/10</c:v>
                </c:pt>
                <c:pt idx="30">
                  <c:v>05/10-11/10</c:v>
                </c:pt>
                <c:pt idx="31">
                  <c:v>12/10-18/10</c:v>
                </c:pt>
                <c:pt idx="32">
                  <c:v>19/10-25/10</c:v>
                </c:pt>
                <c:pt idx="33">
                  <c:v>26/10-01/11</c:v>
                </c:pt>
                <c:pt idx="34">
                  <c:v>02/11-08/11</c:v>
                </c:pt>
                <c:pt idx="35">
                  <c:v>09/11-15/11</c:v>
                </c:pt>
                <c:pt idx="36">
                  <c:v>16/11-22/11</c:v>
                </c:pt>
                <c:pt idx="37">
                  <c:v>23/11-29/11</c:v>
                </c:pt>
                <c:pt idx="38">
                  <c:v>30/11-06/12</c:v>
                </c:pt>
                <c:pt idx="39">
                  <c:v>07/12-13/12</c:v>
                </c:pt>
                <c:pt idx="40">
                  <c:v>14/12-20/12</c:v>
                </c:pt>
                <c:pt idx="41">
                  <c:v>21/12-27/12</c:v>
                </c:pt>
                <c:pt idx="42">
                  <c:v>28/12-03/01</c:v>
                </c:pt>
                <c:pt idx="43">
                  <c:v>04/01-10/01</c:v>
                </c:pt>
                <c:pt idx="44">
                  <c:v>11/01-17/01</c:v>
                </c:pt>
                <c:pt idx="45">
                  <c:v>18/01-24/01</c:v>
                </c:pt>
                <c:pt idx="46">
                  <c:v>25/01-31/01</c:v>
                </c:pt>
                <c:pt idx="47">
                  <c:v>01/02-07/02</c:v>
                </c:pt>
              </c:strCache>
            </c:strRef>
          </c:cat>
          <c:val>
            <c:numRef>
              <c:f>Saptaminal!$O$2:$O$49</c:f>
              <c:numCache>
                <c:formatCode>General</c:formatCode>
                <c:ptCount val="48"/>
                <c:pt idx="0">
                  <c:v>23</c:v>
                </c:pt>
                <c:pt idx="1">
                  <c:v>71</c:v>
                </c:pt>
                <c:pt idx="2">
                  <c:v>169</c:v>
                </c:pt>
                <c:pt idx="3">
                  <c:v>601</c:v>
                </c:pt>
                <c:pt idx="4">
                  <c:v>798</c:v>
                </c:pt>
                <c:pt idx="5">
                  <c:v>810</c:v>
                </c:pt>
                <c:pt idx="6">
                  <c:v>936</c:v>
                </c:pt>
                <c:pt idx="7">
                  <c:v>713</c:v>
                </c:pt>
                <c:pt idx="8">
                  <c:v>806</c:v>
                </c:pt>
                <c:pt idx="9">
                  <c:v>1133</c:v>
                </c:pt>
                <c:pt idx="10">
                  <c:v>1033</c:v>
                </c:pt>
                <c:pt idx="11">
                  <c:v>1158</c:v>
                </c:pt>
                <c:pt idx="12">
                  <c:v>1449</c:v>
                </c:pt>
                <c:pt idx="13">
                  <c:v>2040</c:v>
                </c:pt>
                <c:pt idx="14">
                  <c:v>2460</c:v>
                </c:pt>
                <c:pt idx="15">
                  <c:v>2050</c:v>
                </c:pt>
                <c:pt idx="16">
                  <c:v>1564</c:v>
                </c:pt>
                <c:pt idx="17">
                  <c:v>1568</c:v>
                </c:pt>
                <c:pt idx="18">
                  <c:v>1598</c:v>
                </c:pt>
                <c:pt idx="19">
                  <c:v>2054</c:v>
                </c:pt>
                <c:pt idx="20">
                  <c:v>2328</c:v>
                </c:pt>
                <c:pt idx="21">
                  <c:v>2298</c:v>
                </c:pt>
                <c:pt idx="22">
                  <c:v>2523</c:v>
                </c:pt>
                <c:pt idx="23">
                  <c:v>3295</c:v>
                </c:pt>
                <c:pt idx="24">
                  <c:v>3222</c:v>
                </c:pt>
                <c:pt idx="25">
                  <c:v>3097</c:v>
                </c:pt>
                <c:pt idx="26">
                  <c:v>3181</c:v>
                </c:pt>
                <c:pt idx="27">
                  <c:v>3618</c:v>
                </c:pt>
                <c:pt idx="28">
                  <c:v>4279</c:v>
                </c:pt>
                <c:pt idx="29">
                  <c:v>5704</c:v>
                </c:pt>
                <c:pt idx="30">
                  <c:v>5572</c:v>
                </c:pt>
                <c:pt idx="31">
                  <c:v>4899</c:v>
                </c:pt>
                <c:pt idx="32">
                  <c:v>4453</c:v>
                </c:pt>
                <c:pt idx="33">
                  <c:v>5079</c:v>
                </c:pt>
                <c:pt idx="34">
                  <c:v>5764</c:v>
                </c:pt>
                <c:pt idx="35">
                  <c:v>6933</c:v>
                </c:pt>
                <c:pt idx="36">
                  <c:v>8662</c:v>
                </c:pt>
                <c:pt idx="37">
                  <c:v>9076</c:v>
                </c:pt>
                <c:pt idx="38">
                  <c:v>9348</c:v>
                </c:pt>
                <c:pt idx="39">
                  <c:v>10153</c:v>
                </c:pt>
                <c:pt idx="40">
                  <c:v>8689</c:v>
                </c:pt>
                <c:pt idx="41">
                  <c:v>6148</c:v>
                </c:pt>
                <c:pt idx="42">
                  <c:v>4518</c:v>
                </c:pt>
                <c:pt idx="43">
                  <c:v>3518</c:v>
                </c:pt>
                <c:pt idx="44">
                  <c:v>3463</c:v>
                </c:pt>
                <c:pt idx="45">
                  <c:v>3348</c:v>
                </c:pt>
                <c:pt idx="46">
                  <c:v>3602</c:v>
                </c:pt>
                <c:pt idx="47">
                  <c:v>4765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C7-9B48-96D3-7B04CABB46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9"/>
        <c:axId val="323233232"/>
        <c:axId val="323233792"/>
      </c:barChart>
      <c:lineChart>
        <c:grouping val="standard"/>
        <c:varyColors val="0"/>
        <c:ser>
          <c:idx val="3"/>
          <c:order val="3"/>
          <c:tx>
            <c:strRef>
              <c:f>Saptaminal!$AC$1</c:f>
              <c:strCache>
                <c:ptCount val="1"/>
                <c:pt idx="0">
                  <c:v>Total probe investigate</c:v>
                </c:pt>
              </c:strCache>
            </c:strRef>
          </c:tx>
          <c:spPr>
            <a:ln w="158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val>
            <c:numRef>
              <c:f>Saptaminal!$AC$2:$AC$49</c:f>
              <c:numCache>
                <c:formatCode>General</c:formatCode>
                <c:ptCount val="48"/>
                <c:pt idx="0">
                  <c:v>237</c:v>
                </c:pt>
                <c:pt idx="1">
                  <c:v>575</c:v>
                </c:pt>
                <c:pt idx="2">
                  <c:v>1177</c:v>
                </c:pt>
                <c:pt idx="3">
                  <c:v>2768</c:v>
                </c:pt>
                <c:pt idx="4">
                  <c:v>3896</c:v>
                </c:pt>
                <c:pt idx="5">
                  <c:v>4758</c:v>
                </c:pt>
                <c:pt idx="6">
                  <c:v>5388</c:v>
                </c:pt>
                <c:pt idx="7">
                  <c:v>5491</c:v>
                </c:pt>
                <c:pt idx="8">
                  <c:v>6845</c:v>
                </c:pt>
                <c:pt idx="9">
                  <c:v>7656</c:v>
                </c:pt>
                <c:pt idx="10">
                  <c:v>7790</c:v>
                </c:pt>
                <c:pt idx="11">
                  <c:v>8250</c:v>
                </c:pt>
                <c:pt idx="12">
                  <c:v>9324</c:v>
                </c:pt>
                <c:pt idx="13">
                  <c:v>9285</c:v>
                </c:pt>
                <c:pt idx="14">
                  <c:v>11421</c:v>
                </c:pt>
                <c:pt idx="15">
                  <c:v>11577</c:v>
                </c:pt>
                <c:pt idx="16">
                  <c:v>11093</c:v>
                </c:pt>
                <c:pt idx="17">
                  <c:v>10804</c:v>
                </c:pt>
                <c:pt idx="18">
                  <c:v>10740</c:v>
                </c:pt>
                <c:pt idx="19">
                  <c:v>11126</c:v>
                </c:pt>
                <c:pt idx="20">
                  <c:v>12302</c:v>
                </c:pt>
                <c:pt idx="21">
                  <c:v>13403</c:v>
                </c:pt>
                <c:pt idx="22">
                  <c:v>14283</c:v>
                </c:pt>
                <c:pt idx="23">
                  <c:v>17223</c:v>
                </c:pt>
                <c:pt idx="24">
                  <c:v>15805</c:v>
                </c:pt>
                <c:pt idx="25">
                  <c:v>14228</c:v>
                </c:pt>
                <c:pt idx="26">
                  <c:v>15795</c:v>
                </c:pt>
                <c:pt idx="27">
                  <c:v>15789</c:v>
                </c:pt>
                <c:pt idx="28">
                  <c:v>16342</c:v>
                </c:pt>
                <c:pt idx="29">
                  <c:v>19410</c:v>
                </c:pt>
                <c:pt idx="30">
                  <c:v>19915</c:v>
                </c:pt>
                <c:pt idx="31">
                  <c:v>20394</c:v>
                </c:pt>
                <c:pt idx="32">
                  <c:v>20323</c:v>
                </c:pt>
                <c:pt idx="33">
                  <c:v>19895</c:v>
                </c:pt>
                <c:pt idx="34">
                  <c:v>19678</c:v>
                </c:pt>
                <c:pt idx="35">
                  <c:v>20698</c:v>
                </c:pt>
                <c:pt idx="36">
                  <c:v>22160</c:v>
                </c:pt>
                <c:pt idx="37">
                  <c:v>22019</c:v>
                </c:pt>
                <c:pt idx="38">
                  <c:v>22366</c:v>
                </c:pt>
                <c:pt idx="39">
                  <c:v>23191</c:v>
                </c:pt>
                <c:pt idx="40">
                  <c:v>22507</c:v>
                </c:pt>
                <c:pt idx="41">
                  <c:v>18443</c:v>
                </c:pt>
                <c:pt idx="42">
                  <c:v>14968</c:v>
                </c:pt>
                <c:pt idx="43">
                  <c:v>15193</c:v>
                </c:pt>
                <c:pt idx="44">
                  <c:v>18760</c:v>
                </c:pt>
                <c:pt idx="45">
                  <c:v>15943</c:v>
                </c:pt>
                <c:pt idx="46">
                  <c:v>16944</c:v>
                </c:pt>
                <c:pt idx="47">
                  <c:v>18750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C7-9B48-96D3-7B04CABB46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233232"/>
        <c:axId val="323233792"/>
      </c:lineChart>
      <c:lineChart>
        <c:grouping val="standard"/>
        <c:varyColors val="0"/>
        <c:ser>
          <c:idx val="2"/>
          <c:order val="2"/>
          <c:tx>
            <c:strRef>
              <c:f>Saptaminal!$AB$1</c:f>
              <c:strCache>
                <c:ptCount val="1"/>
                <c:pt idx="0">
                  <c:v>% pozitive</c:v>
                </c:pt>
              </c:strCache>
            </c:strRef>
          </c:tx>
          <c:spPr>
            <a:ln w="158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Saptaminal!$AB$2:$AB$49</c:f>
              <c:numCache>
                <c:formatCode>0%</c:formatCode>
                <c:ptCount val="48"/>
                <c:pt idx="0">
                  <c:v>9.7457627118644072E-2</c:v>
                </c:pt>
                <c:pt idx="1">
                  <c:v>0.12769784172661872</c:v>
                </c:pt>
                <c:pt idx="2">
                  <c:v>0.16018957345971563</c:v>
                </c:pt>
                <c:pt idx="3">
                  <c:v>0.23485736615865571</c:v>
                </c:pt>
                <c:pt idx="4">
                  <c:v>0.22997118155619597</c:v>
                </c:pt>
                <c:pt idx="5">
                  <c:v>0.20838693079495754</c:v>
                </c:pt>
                <c:pt idx="6">
                  <c:v>0.21258233022938905</c:v>
                </c:pt>
                <c:pt idx="7">
                  <c:v>0.16654987152534453</c:v>
                </c:pt>
                <c:pt idx="8">
                  <c:v>0.14887329146656816</c:v>
                </c:pt>
                <c:pt idx="9">
                  <c:v>0.18342237332038205</c:v>
                </c:pt>
                <c:pt idx="10">
                  <c:v>0.1631911532385466</c:v>
                </c:pt>
                <c:pt idx="11">
                  <c:v>0.17237272997916048</c:v>
                </c:pt>
                <c:pt idx="12">
                  <c:v>0.19222605465640755</c:v>
                </c:pt>
                <c:pt idx="13">
                  <c:v>0.27827035875051154</c:v>
                </c:pt>
                <c:pt idx="14">
                  <c:v>0.27012188426485123</c:v>
                </c:pt>
                <c:pt idx="15">
                  <c:v>0.23135086333370952</c:v>
                </c:pt>
                <c:pt idx="16">
                  <c:v>0.19645773144077378</c:v>
                </c:pt>
                <c:pt idx="17">
                  <c:v>0.21765685730149917</c:v>
                </c:pt>
                <c:pt idx="18">
                  <c:v>0.21031850486970255</c:v>
                </c:pt>
                <c:pt idx="19">
                  <c:v>0.25758715826435918</c:v>
                </c:pt>
                <c:pt idx="20">
                  <c:v>0.25061901173430939</c:v>
                </c:pt>
                <c:pt idx="21">
                  <c:v>0.22551521099116781</c:v>
                </c:pt>
                <c:pt idx="22">
                  <c:v>0.22625773473231101</c:v>
                </c:pt>
                <c:pt idx="23">
                  <c:v>0.24093302135127231</c:v>
                </c:pt>
                <c:pt idx="24">
                  <c:v>0.24822804314329738</c:v>
                </c:pt>
                <c:pt idx="25">
                  <c:v>0.24018923530324182</c:v>
                </c:pt>
                <c:pt idx="26">
                  <c:v>0.22133314778736432</c:v>
                </c:pt>
                <c:pt idx="27">
                  <c:v>0.25725255972696248</c:v>
                </c:pt>
                <c:pt idx="28">
                  <c:v>0.28599117765004678</c:v>
                </c:pt>
                <c:pt idx="29">
                  <c:v>0.32068364535897004</c:v>
                </c:pt>
                <c:pt idx="30">
                  <c:v>0.30979650839541867</c:v>
                </c:pt>
                <c:pt idx="31">
                  <c:v>0.27073777286543244</c:v>
                </c:pt>
                <c:pt idx="32">
                  <c:v>0.24651240035429584</c:v>
                </c:pt>
                <c:pt idx="33">
                  <c:v>0.28581879572312885</c:v>
                </c:pt>
                <c:pt idx="34">
                  <c:v>0.32622106514233967</c:v>
                </c:pt>
                <c:pt idx="35">
                  <c:v>0.3769163857779711</c:v>
                </c:pt>
                <c:pt idx="36">
                  <c:v>0.43635081356102967</c:v>
                </c:pt>
                <c:pt idx="37">
                  <c:v>0.45980039515679622</c:v>
                </c:pt>
                <c:pt idx="38">
                  <c:v>0.46810215322984478</c:v>
                </c:pt>
                <c:pt idx="39">
                  <c:v>0.48796078242899027</c:v>
                </c:pt>
                <c:pt idx="40">
                  <c:v>0.43271912350597608</c:v>
                </c:pt>
                <c:pt idx="41">
                  <c:v>0.38006923837784373</c:v>
                </c:pt>
                <c:pt idx="42">
                  <c:v>0.35388109971019033</c:v>
                </c:pt>
                <c:pt idx="43">
                  <c:v>0.26236110075322544</c:v>
                </c:pt>
                <c:pt idx="44">
                  <c:v>0.20494762383855122</c:v>
                </c:pt>
                <c:pt idx="45">
                  <c:v>0.23015054650443389</c:v>
                </c:pt>
                <c:pt idx="46">
                  <c:v>0.23051324715218227</c:v>
                </c:pt>
                <c:pt idx="47">
                  <c:v>0.27889961954931225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5C7-9B48-96D3-7B04CABB46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3234912"/>
        <c:axId val="323234352"/>
      </c:lineChart>
      <c:catAx>
        <c:axId val="32323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23233792"/>
        <c:crosses val="autoZero"/>
        <c:auto val="0"/>
        <c:lblAlgn val="ctr"/>
        <c:lblOffset val="100"/>
        <c:tickLblSkip val="1"/>
        <c:noMultiLvlLbl val="1"/>
      </c:catAx>
      <c:valAx>
        <c:axId val="323233792"/>
        <c:scaling>
          <c:orientation val="minMax"/>
          <c:max val="2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23233232"/>
        <c:crossesAt val="43898"/>
        <c:crossBetween val="between"/>
      </c:valAx>
      <c:valAx>
        <c:axId val="323234352"/>
        <c:scaling>
          <c:orientation val="minMax"/>
          <c:max val="0.60000000000000009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en-US"/>
          </a:p>
        </c:txPr>
        <c:crossAx val="323234912"/>
        <c:crosses val="max"/>
        <c:crossBetween val="between"/>
      </c:valAx>
      <c:catAx>
        <c:axId val="323234912"/>
        <c:scaling>
          <c:orientation val="minMax"/>
        </c:scaling>
        <c:delete val="1"/>
        <c:axPos val="b"/>
        <c:majorTickMark val="out"/>
        <c:minorTickMark val="none"/>
        <c:tickLblPos val="nextTo"/>
        <c:crossAx val="3232343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>
          <a:softEdge rad="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2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E-2243-980A-4CA6FBFF193E}"/>
              </c:ext>
            </c:extLst>
          </c:dPt>
          <c:dPt>
            <c:idx val="2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19E-2243-980A-4CA6FBFF193E}"/>
              </c:ext>
            </c:extLst>
          </c:dPt>
          <c:dPt>
            <c:idx val="3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E-2243-980A-4CA6FBFF193E}"/>
              </c:ext>
            </c:extLst>
          </c:dPt>
          <c:dPt>
            <c:idx val="3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19E-2243-980A-4CA6FBFF193E}"/>
              </c:ext>
            </c:extLst>
          </c:dPt>
          <c:dPt>
            <c:idx val="3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19E-2243-980A-4CA6FBFF193E}"/>
              </c:ext>
            </c:extLst>
          </c:dPt>
          <c:dPt>
            <c:idx val="3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19E-2243-980A-4CA6FBFF193E}"/>
              </c:ext>
            </c:extLst>
          </c:dPt>
          <c:dPt>
            <c:idx val="3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19E-2243-980A-4CA6FBFF193E}"/>
              </c:ext>
            </c:extLst>
          </c:dPt>
          <c:dPt>
            <c:idx val="3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19E-2243-980A-4CA6FBFF193E}"/>
              </c:ext>
            </c:extLst>
          </c:dPt>
          <c:dPt>
            <c:idx val="3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19E-2243-980A-4CA6FBFF193E}"/>
              </c:ext>
            </c:extLst>
          </c:dPt>
          <c:dPt>
            <c:idx val="3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219E-2243-980A-4CA6FBFF19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'Incidenta crescator'!$A$2:$A$39</c:f>
              <c:strCache>
                <c:ptCount val="38"/>
                <c:pt idx="0">
                  <c:v>Taraclia</c:v>
                </c:pt>
                <c:pt idx="1">
                  <c:v>Chișinău</c:v>
                </c:pt>
                <c:pt idx="2">
                  <c:v>Ialoveni</c:v>
                </c:pt>
                <c:pt idx="3">
                  <c:v>Cimișlia</c:v>
                </c:pt>
                <c:pt idx="4">
                  <c:v>Anenii Noi</c:v>
                </c:pt>
                <c:pt idx="5">
                  <c:v>Strășeni</c:v>
                </c:pt>
                <c:pt idx="6">
                  <c:v>Edineț</c:v>
                </c:pt>
                <c:pt idx="7">
                  <c:v>Călărași</c:v>
                </c:pt>
                <c:pt idx="8">
                  <c:v>Glodeni</c:v>
                </c:pt>
                <c:pt idx="9">
                  <c:v>Hîncești</c:v>
                </c:pt>
                <c:pt idx="10">
                  <c:v>Nisporeni</c:v>
                </c:pt>
                <c:pt idx="11">
                  <c:v>Bălți</c:v>
                </c:pt>
                <c:pt idx="12">
                  <c:v>Ocnița</c:v>
                </c:pt>
                <c:pt idx="13">
                  <c:v>Briceni</c:v>
                </c:pt>
                <c:pt idx="14">
                  <c:v>Orhei</c:v>
                </c:pt>
                <c:pt idx="15">
                  <c:v>Șoldănești</c:v>
                </c:pt>
                <c:pt idx="16">
                  <c:v>Telenești</c:v>
                </c:pt>
                <c:pt idx="17">
                  <c:v>Criuleni</c:v>
                </c:pt>
                <c:pt idx="18">
                  <c:v>Dubăsari</c:v>
                </c:pt>
                <c:pt idx="19">
                  <c:v>Comrat</c:v>
                </c:pt>
                <c:pt idx="20">
                  <c:v>Vulcănești</c:v>
                </c:pt>
                <c:pt idx="21">
                  <c:v>Cantemir</c:v>
                </c:pt>
                <c:pt idx="22">
                  <c:v>Leova</c:v>
                </c:pt>
                <c:pt idx="23">
                  <c:v>Drochia</c:v>
                </c:pt>
                <c:pt idx="24">
                  <c:v>Sîngerei</c:v>
                </c:pt>
                <c:pt idx="25">
                  <c:v>Florești</c:v>
                </c:pt>
                <c:pt idx="26">
                  <c:v>Basarabeasca</c:v>
                </c:pt>
                <c:pt idx="27">
                  <c:v>Ceadîr-Lunga</c:v>
                </c:pt>
                <c:pt idx="28">
                  <c:v>Dondușeni</c:v>
                </c:pt>
                <c:pt idx="29">
                  <c:v>Fălești</c:v>
                </c:pt>
                <c:pt idx="30">
                  <c:v>Cahul</c:v>
                </c:pt>
                <c:pt idx="31">
                  <c:v>Rezina</c:v>
                </c:pt>
                <c:pt idx="32">
                  <c:v>Căușeni</c:v>
                </c:pt>
                <c:pt idx="33">
                  <c:v>Transnistria</c:v>
                </c:pt>
                <c:pt idx="34">
                  <c:v>Ungheni</c:v>
                </c:pt>
                <c:pt idx="35">
                  <c:v>Rîșcani</c:v>
                </c:pt>
                <c:pt idx="36">
                  <c:v>Ștefan Vodă</c:v>
                </c:pt>
                <c:pt idx="37">
                  <c:v>Soroca</c:v>
                </c:pt>
              </c:strCache>
            </c:strRef>
          </c:cat>
          <c:val>
            <c:numRef>
              <c:f>'Incidenta crescator'!$D$2:$D$39</c:f>
              <c:numCache>
                <c:formatCode>0</c:formatCode>
                <c:ptCount val="38"/>
                <c:pt idx="0">
                  <c:v>781.64734855582628</c:v>
                </c:pt>
                <c:pt idx="1">
                  <c:v>558.35832694663532</c:v>
                </c:pt>
                <c:pt idx="2">
                  <c:v>473.40962277518946</c:v>
                </c:pt>
                <c:pt idx="3">
                  <c:v>397.57398730197372</c:v>
                </c:pt>
                <c:pt idx="4">
                  <c:v>363.30953465998277</c:v>
                </c:pt>
                <c:pt idx="5">
                  <c:v>362.86664650740852</c:v>
                </c:pt>
                <c:pt idx="6">
                  <c:v>250.52540745173906</c:v>
                </c:pt>
                <c:pt idx="7">
                  <c:v>240.67949255446342</c:v>
                </c:pt>
                <c:pt idx="8">
                  <c:v>231.94168323392978</c:v>
                </c:pt>
                <c:pt idx="9">
                  <c:v>228.35889925229324</c:v>
                </c:pt>
                <c:pt idx="10">
                  <c:v>225.75911502426908</c:v>
                </c:pt>
                <c:pt idx="11">
                  <c:v>189.34772636325482</c:v>
                </c:pt>
                <c:pt idx="12">
                  <c:v>185.55614127569848</c:v>
                </c:pt>
                <c:pt idx="13">
                  <c:v>175.64151994173841</c:v>
                </c:pt>
                <c:pt idx="14">
                  <c:v>174.38080037831764</c:v>
                </c:pt>
                <c:pt idx="15">
                  <c:v>166.0180170372588</c:v>
                </c:pt>
                <c:pt idx="16">
                  <c:v>161.91286144184221</c:v>
                </c:pt>
                <c:pt idx="17">
                  <c:v>157.11697429509681</c:v>
                </c:pt>
                <c:pt idx="18">
                  <c:v>153.73577944040176</c:v>
                </c:pt>
                <c:pt idx="19">
                  <c:v>136.35040522114809</c:v>
                </c:pt>
                <c:pt idx="20">
                  <c:v>134.21484316747029</c:v>
                </c:pt>
                <c:pt idx="21">
                  <c:v>132.39950110332919</c:v>
                </c:pt>
                <c:pt idx="22">
                  <c:v>127.51107333005234</c:v>
                </c:pt>
                <c:pt idx="23">
                  <c:v>123.58448746020444</c:v>
                </c:pt>
                <c:pt idx="24">
                  <c:v>121.53256320946201</c:v>
                </c:pt>
                <c:pt idx="25">
                  <c:v>116.40529971094864</c:v>
                </c:pt>
                <c:pt idx="26">
                  <c:v>112.98452981053364</c:v>
                </c:pt>
                <c:pt idx="27">
                  <c:v>99.704954725811362</c:v>
                </c:pt>
                <c:pt idx="28">
                  <c:v>89.814032121724424</c:v>
                </c:pt>
                <c:pt idx="29">
                  <c:v>89.44772419433157</c:v>
                </c:pt>
                <c:pt idx="30">
                  <c:v>89.248414416467284</c:v>
                </c:pt>
                <c:pt idx="31">
                  <c:v>84.733794661770929</c:v>
                </c:pt>
                <c:pt idx="32">
                  <c:v>77.600541972039167</c:v>
                </c:pt>
                <c:pt idx="33">
                  <c:v>74.842588796737203</c:v>
                </c:pt>
                <c:pt idx="34">
                  <c:v>73.220929312119054</c:v>
                </c:pt>
                <c:pt idx="35">
                  <c:v>72.603248573261752</c:v>
                </c:pt>
                <c:pt idx="36">
                  <c:v>62.830261631653563</c:v>
                </c:pt>
                <c:pt idx="37">
                  <c:v>55.372411661687437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9E-2243-980A-4CA6FBFF19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6296431"/>
        <c:axId val="1623609200"/>
      </c:barChart>
      <c:catAx>
        <c:axId val="60629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3609200"/>
        <c:crosses val="autoZero"/>
        <c:auto val="1"/>
        <c:lblAlgn val="ctr"/>
        <c:lblOffset val="100"/>
        <c:noMultiLvlLbl val="0"/>
      </c:catAx>
      <c:valAx>
        <c:axId val="1623609200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296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Totalincide!$A$2:$A$39</c:f>
              <c:strCache>
                <c:ptCount val="38"/>
                <c:pt idx="0">
                  <c:v>Chișinău</c:v>
                </c:pt>
                <c:pt idx="1">
                  <c:v>Bălți</c:v>
                </c:pt>
                <c:pt idx="2">
                  <c:v>Edineț</c:v>
                </c:pt>
                <c:pt idx="3">
                  <c:v>Ialoveni</c:v>
                </c:pt>
                <c:pt idx="4">
                  <c:v>Taraclia</c:v>
                </c:pt>
                <c:pt idx="5">
                  <c:v>Anenii Noi</c:v>
                </c:pt>
                <c:pt idx="6">
                  <c:v>Strășeni</c:v>
                </c:pt>
                <c:pt idx="7">
                  <c:v>Cimișlia</c:v>
                </c:pt>
                <c:pt idx="8">
                  <c:v>Transnistria</c:v>
                </c:pt>
                <c:pt idx="9">
                  <c:v>Vulcănești</c:v>
                </c:pt>
                <c:pt idx="10">
                  <c:v>Glodeni</c:v>
                </c:pt>
                <c:pt idx="11">
                  <c:v>Comrat</c:v>
                </c:pt>
                <c:pt idx="12">
                  <c:v>Basarabeasca</c:v>
                </c:pt>
                <c:pt idx="13">
                  <c:v>Călărași</c:v>
                </c:pt>
                <c:pt idx="14">
                  <c:v>Rezina</c:v>
                </c:pt>
                <c:pt idx="15">
                  <c:v>Cahul</c:v>
                </c:pt>
                <c:pt idx="16">
                  <c:v>Criuleni</c:v>
                </c:pt>
                <c:pt idx="17">
                  <c:v>Șoldănești</c:v>
                </c:pt>
                <c:pt idx="18">
                  <c:v>Ceadîr-Lunga</c:v>
                </c:pt>
                <c:pt idx="19">
                  <c:v>Ștefan Vodă</c:v>
                </c:pt>
                <c:pt idx="20">
                  <c:v>Orhei</c:v>
                </c:pt>
                <c:pt idx="21">
                  <c:v>Dondușeni</c:v>
                </c:pt>
                <c:pt idx="22">
                  <c:v>Dubăsari</c:v>
                </c:pt>
                <c:pt idx="23">
                  <c:v>Briceni</c:v>
                </c:pt>
                <c:pt idx="24">
                  <c:v>Nisporeni</c:v>
                </c:pt>
                <c:pt idx="25">
                  <c:v>Drochia</c:v>
                </c:pt>
                <c:pt idx="26">
                  <c:v>Fălești</c:v>
                </c:pt>
                <c:pt idx="27">
                  <c:v>Soroca</c:v>
                </c:pt>
                <c:pt idx="28">
                  <c:v>Sîngerei</c:v>
                </c:pt>
                <c:pt idx="29">
                  <c:v>Telenești</c:v>
                </c:pt>
                <c:pt idx="30">
                  <c:v>Căușeni</c:v>
                </c:pt>
                <c:pt idx="31">
                  <c:v>Ocnița</c:v>
                </c:pt>
                <c:pt idx="32">
                  <c:v>Florești</c:v>
                </c:pt>
                <c:pt idx="33">
                  <c:v>Leova</c:v>
                </c:pt>
                <c:pt idx="34">
                  <c:v>Ungheni</c:v>
                </c:pt>
                <c:pt idx="35">
                  <c:v>Rîșcani</c:v>
                </c:pt>
                <c:pt idx="36">
                  <c:v>Hîncești</c:v>
                </c:pt>
                <c:pt idx="37">
                  <c:v>Cantemir</c:v>
                </c:pt>
              </c:strCache>
            </c:strRef>
          </c:cat>
          <c:val>
            <c:numRef>
              <c:f>Totalincide!$B$2:$B$39</c:f>
              <c:numCache>
                <c:formatCode>0</c:formatCode>
                <c:ptCount val="38"/>
                <c:pt idx="0">
                  <c:v>10478.610093597814</c:v>
                </c:pt>
                <c:pt idx="1">
                  <c:v>5531.1008520647683</c:v>
                </c:pt>
                <c:pt idx="2">
                  <c:v>5262.4253643056963</c:v>
                </c:pt>
                <c:pt idx="3">
                  <c:v>4990.660626489469</c:v>
                </c:pt>
                <c:pt idx="4">
                  <c:v>4687.2072168536015</c:v>
                </c:pt>
                <c:pt idx="5">
                  <c:v>4642.0071902374812</c:v>
                </c:pt>
                <c:pt idx="6">
                  <c:v>4384.6386452978531</c:v>
                </c:pt>
                <c:pt idx="7">
                  <c:v>4190.7543763565182</c:v>
                </c:pt>
                <c:pt idx="8">
                  <c:v>4091.7452408733034</c:v>
                </c:pt>
                <c:pt idx="9">
                  <c:v>4091.0672565491873</c:v>
                </c:pt>
                <c:pt idx="10">
                  <c:v>3750.048727244377</c:v>
                </c:pt>
                <c:pt idx="11">
                  <c:v>3716.6975625450032</c:v>
                </c:pt>
                <c:pt idx="12">
                  <c:v>3480.7926299322089</c:v>
                </c:pt>
                <c:pt idx="13">
                  <c:v>3462.6791509448612</c:v>
                </c:pt>
                <c:pt idx="14">
                  <c:v>3424.6575342465753</c:v>
                </c:pt>
                <c:pt idx="15">
                  <c:v>3301.2418821920928</c:v>
                </c:pt>
                <c:pt idx="16">
                  <c:v>3276.808968406749</c:v>
                </c:pt>
                <c:pt idx="17">
                  <c:v>3146.1775031978882</c:v>
                </c:pt>
                <c:pt idx="18">
                  <c:v>3064.4012615728966</c:v>
                </c:pt>
                <c:pt idx="19">
                  <c:v>3025.5187524165485</c:v>
                </c:pt>
                <c:pt idx="20">
                  <c:v>2992.0592697680831</c:v>
                </c:pt>
                <c:pt idx="21">
                  <c:v>2987.6373626373629</c:v>
                </c:pt>
                <c:pt idx="22">
                  <c:v>2979.0577704895632</c:v>
                </c:pt>
                <c:pt idx="23">
                  <c:v>2911.6508874894689</c:v>
                </c:pt>
                <c:pt idx="24">
                  <c:v>2835.1582195131127</c:v>
                </c:pt>
                <c:pt idx="25">
                  <c:v>2812.8903993659578</c:v>
                </c:pt>
                <c:pt idx="26">
                  <c:v>2775.435099286974</c:v>
                </c:pt>
                <c:pt idx="27">
                  <c:v>2746.7291645204491</c:v>
                </c:pt>
                <c:pt idx="28">
                  <c:v>2693.7629989726115</c:v>
                </c:pt>
                <c:pt idx="29">
                  <c:v>2472.8509747481353</c:v>
                </c:pt>
                <c:pt idx="30">
                  <c:v>2396.9945186918762</c:v>
                </c:pt>
                <c:pt idx="31">
                  <c:v>2256.1939905113336</c:v>
                </c:pt>
                <c:pt idx="32">
                  <c:v>2219.5482428031441</c:v>
                </c:pt>
                <c:pt idx="33">
                  <c:v>2158.7401011140441</c:v>
                </c:pt>
                <c:pt idx="34">
                  <c:v>2054.1439088102588</c:v>
                </c:pt>
                <c:pt idx="35">
                  <c:v>1990.6797690203628</c:v>
                </c:pt>
                <c:pt idx="36">
                  <c:v>1848.069066522778</c:v>
                </c:pt>
                <c:pt idx="37">
                  <c:v>1832.4858486040489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A7-DC41-A43B-61E32CCFFE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2481055"/>
        <c:axId val="946123919"/>
      </c:barChart>
      <c:catAx>
        <c:axId val="98248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6123919"/>
        <c:crosses val="autoZero"/>
        <c:auto val="1"/>
        <c:lblAlgn val="ctr"/>
        <c:lblOffset val="100"/>
        <c:noMultiLvlLbl val="0"/>
      </c:catAx>
      <c:valAx>
        <c:axId val="946123919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4810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545717272125E-2"/>
          <c:y val="2.4348371244353146E-2"/>
          <c:w val="0.96811265289416948"/>
          <c:h val="0.873097933904441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Foaie1!$B$1</c:f>
              <c:strCache>
                <c:ptCount val="1"/>
                <c:pt idx="0">
                  <c:v>Feminin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Foaie1!$B$2:$B$9</c:f>
              <c:numCache>
                <c:formatCode>0.00%</c:formatCode>
                <c:ptCount val="8"/>
                <c:pt idx="0">
                  <c:v>9.4552304560507998E-3</c:v>
                </c:pt>
                <c:pt idx="1">
                  <c:v>2.3990520463038921E-2</c:v>
                </c:pt>
                <c:pt idx="2">
                  <c:v>5.5898884939081822E-2</c:v>
                </c:pt>
                <c:pt idx="3">
                  <c:v>9.324582991523106E-2</c:v>
                </c:pt>
                <c:pt idx="4">
                  <c:v>9.9954425303071734E-2</c:v>
                </c:pt>
                <c:pt idx="5">
                  <c:v>0.12741469935891592</c:v>
                </c:pt>
                <c:pt idx="6">
                  <c:v>0.12346489229179959</c:v>
                </c:pt>
                <c:pt idx="7">
                  <c:v>5.3553307203840425E-2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B2-4581-BDD1-5CB52878C1E4}"/>
            </c:ext>
          </c:extLst>
        </c:ser>
        <c:ser>
          <c:idx val="1"/>
          <c:order val="1"/>
          <c:tx>
            <c:strRef>
              <c:f>Foaie1!$C$1</c:f>
              <c:strCache>
                <c:ptCount val="1"/>
                <c:pt idx="0">
                  <c:v>Masculin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0-9 Ani</c:v>
                </c:pt>
                <c:pt idx="1">
                  <c:v>10 - 19 Ani</c:v>
                </c:pt>
                <c:pt idx="2">
                  <c:v>20 - 29 Ani</c:v>
                </c:pt>
                <c:pt idx="3">
                  <c:v>30 - 39 Ani</c:v>
                </c:pt>
                <c:pt idx="4">
                  <c:v>40 - 49 Ani</c:v>
                </c:pt>
                <c:pt idx="5">
                  <c:v>50 - 59 Ani</c:v>
                </c:pt>
                <c:pt idx="6">
                  <c:v>60 - 69 Ani</c:v>
                </c:pt>
                <c:pt idx="7">
                  <c:v>&gt;70 Ani</c:v>
                </c:pt>
              </c:strCache>
            </c:strRef>
          </c:cat>
          <c:val>
            <c:numRef>
              <c:f>Foaie1!$C$2:$C$9</c:f>
              <c:numCache>
                <c:formatCode>0.00%</c:formatCode>
                <c:ptCount val="8"/>
                <c:pt idx="0">
                  <c:v>1.1101996171725458E-2</c:v>
                </c:pt>
                <c:pt idx="1">
                  <c:v>2.2404521009935285E-2</c:v>
                </c:pt>
                <c:pt idx="2">
                  <c:v>4.3338498465651867E-2</c:v>
                </c:pt>
                <c:pt idx="3">
                  <c:v>7.1856105490231817E-2</c:v>
                </c:pt>
                <c:pt idx="4">
                  <c:v>6.4236016163825849E-2</c:v>
                </c:pt>
                <c:pt idx="5">
                  <c:v>7.611582049646036E-2</c:v>
                </c:pt>
                <c:pt idx="6">
                  <c:v>8.4222039923434508E-2</c:v>
                </c:pt>
                <c:pt idx="7">
                  <c:v>3.9747212347704557E-2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B2-4581-BDD1-5CB52878C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196479"/>
        <c:axId val="155481983"/>
      </c:barChart>
      <c:catAx>
        <c:axId val="131196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481983"/>
        <c:crosses val="autoZero"/>
        <c:auto val="1"/>
        <c:lblAlgn val="ctr"/>
        <c:lblOffset val="100"/>
        <c:noMultiLvlLbl val="0"/>
      </c:catAx>
      <c:valAx>
        <c:axId val="15548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196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Cazuri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9-2547-B5DE-DE52B03828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2D9-2547-B5DE-DE52B03828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9-2547-B5DE-DE52B03828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9-2547-B5DE-DE52B03828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&lt; 1 an</c:v>
                </c:pt>
                <c:pt idx="1">
                  <c:v>1-5 ani</c:v>
                </c:pt>
                <c:pt idx="2">
                  <c:v>6-10 ani</c:v>
                </c:pt>
                <c:pt idx="3">
                  <c:v>11-17 ani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489</c:v>
                </c:pt>
                <c:pt idx="1">
                  <c:v>1520</c:v>
                </c:pt>
                <c:pt idx="2">
                  <c:v>1800</c:v>
                </c:pt>
                <c:pt idx="3">
                  <c:v>5155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E-0446-80C7-79F95714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677759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987071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Incidența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important de </a:t>
            </a:r>
            <a:r>
              <a:rPr lang="en-GB" dirty="0" err="1"/>
              <a:t>prezentarea</a:t>
            </a:r>
            <a:r>
              <a:rPr lang="en-GB" dirty="0"/>
              <a:t> a </a:t>
            </a:r>
            <a:r>
              <a:rPr lang="en-GB" dirty="0" err="1"/>
              <a:t>datelor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ajustată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 </a:t>
            </a:r>
            <a:r>
              <a:rPr lang="en-GB" dirty="0" err="1"/>
              <a:t>sau</a:t>
            </a:r>
            <a:r>
              <a:rPr lang="en-GB" dirty="0"/>
              <a:t> </a:t>
            </a:r>
            <a:r>
              <a:rPr lang="en-GB" dirty="0" err="1"/>
              <a:t>teritoriului</a:t>
            </a:r>
            <a:r>
              <a:rPr lang="en-GB" dirty="0"/>
              <a:t>. 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1507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Mortalitatea</a:t>
            </a:r>
            <a:r>
              <a:rPr lang="en-GB" dirty="0"/>
              <a:t>  </a:t>
            </a:r>
            <a:r>
              <a:rPr lang="en-GB" dirty="0" err="1"/>
              <a:t>reprezintă</a:t>
            </a:r>
            <a:r>
              <a:rPr lang="en-GB" dirty="0"/>
              <a:t>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</a:t>
            </a:r>
            <a:r>
              <a:rPr lang="en-GB" dirty="0" err="1"/>
              <a:t>fiind</a:t>
            </a:r>
            <a:r>
              <a:rPr lang="en-GB" dirty="0"/>
              <a:t> </a:t>
            </a:r>
            <a:r>
              <a:rPr lang="en-GB" dirty="0" err="1"/>
              <a:t>ajustat</a:t>
            </a:r>
            <a:r>
              <a:rPr lang="en-GB" dirty="0"/>
              <a:t> la </a:t>
            </a:r>
            <a:r>
              <a:rPr lang="en-GB" dirty="0" err="1"/>
              <a:t>numărul</a:t>
            </a:r>
            <a:r>
              <a:rPr lang="en-GB" dirty="0"/>
              <a:t> de </a:t>
            </a:r>
            <a:r>
              <a:rPr lang="en-GB" dirty="0" err="1"/>
              <a:t>populație</a:t>
            </a:r>
            <a:r>
              <a:rPr lang="en-GB" dirty="0"/>
              <a:t> al </a:t>
            </a:r>
            <a:r>
              <a:rPr lang="en-GB" dirty="0" err="1"/>
              <a:t>țării</a:t>
            </a:r>
            <a:r>
              <a:rPr lang="en-GB" dirty="0"/>
              <a:t>, RM </a:t>
            </a:r>
            <a:r>
              <a:rPr lang="en-GB" dirty="0" err="1"/>
              <a:t>înregistrând</a:t>
            </a:r>
            <a:r>
              <a:rPr lang="en-GB" dirty="0"/>
              <a:t> 790 </a:t>
            </a:r>
            <a:r>
              <a:rPr lang="en-GB" dirty="0" err="1"/>
              <a:t>decese</a:t>
            </a:r>
            <a:r>
              <a:rPr lang="en-GB" dirty="0"/>
              <a:t> la 1 </a:t>
            </a:r>
            <a:r>
              <a:rPr lang="en-GB" dirty="0" err="1"/>
              <a:t>mln</a:t>
            </a:r>
            <a:r>
              <a:rPr lang="en-GB" dirty="0"/>
              <a:t> de </a:t>
            </a:r>
            <a:r>
              <a:rPr lang="en-GB" dirty="0" err="1"/>
              <a:t>cazuri</a:t>
            </a:r>
            <a:r>
              <a:rPr lang="en-GB" dirty="0"/>
              <a:t>,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006378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rata </a:t>
            </a:r>
            <a:r>
              <a:rPr lang="en-GB" dirty="0" err="1"/>
              <a:t>fatalității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rata de </a:t>
            </a:r>
            <a:r>
              <a:rPr lang="en-GB" dirty="0" err="1"/>
              <a:t>deces</a:t>
            </a:r>
            <a:r>
              <a:rPr lang="en-GB" dirty="0"/>
              <a:t> </a:t>
            </a:r>
            <a:r>
              <a:rPr lang="en-GB" dirty="0" err="1"/>
              <a:t>printre</a:t>
            </a:r>
            <a:r>
              <a:rPr lang="en-GB" dirty="0"/>
              <a:t> </a:t>
            </a:r>
            <a:r>
              <a:rPr lang="en-GB" dirty="0" err="1"/>
              <a:t>cazurile</a:t>
            </a:r>
            <a:r>
              <a:rPr lang="en-GB" dirty="0"/>
              <a:t> </a:t>
            </a:r>
            <a:r>
              <a:rPr lang="en-GB" dirty="0" err="1"/>
              <a:t>confirmate</a:t>
            </a:r>
            <a:r>
              <a:rPr lang="en-GB" dirty="0"/>
              <a:t> de COVID-19, RM </a:t>
            </a:r>
            <a:r>
              <a:rPr lang="en-GB" dirty="0" err="1"/>
              <a:t>fiind</a:t>
            </a:r>
            <a:r>
              <a:rPr lang="en-GB" dirty="0"/>
              <a:t> o </a:t>
            </a:r>
            <a:r>
              <a:rPr lang="en-GB" dirty="0" err="1"/>
              <a:t>țară</a:t>
            </a:r>
            <a:r>
              <a:rPr lang="en-GB" dirty="0"/>
              <a:t> cu una din </a:t>
            </a:r>
            <a:r>
              <a:rPr lang="en-GB" dirty="0" err="1"/>
              <a:t>cele</a:t>
            </a:r>
            <a:r>
              <a:rPr lang="en-GB" dirty="0"/>
              <a:t> </a:t>
            </a:r>
            <a:r>
              <a:rPr lang="en-GB" dirty="0" err="1"/>
              <a:t>mai</a:t>
            </a:r>
            <a:r>
              <a:rPr lang="en-GB" dirty="0"/>
              <a:t> </a:t>
            </a:r>
            <a:r>
              <a:rPr lang="en-GB" dirty="0" err="1"/>
              <a:t>mici</a:t>
            </a:r>
            <a:r>
              <a:rPr lang="en-GB" dirty="0"/>
              <a:t> rate de 2 % </a:t>
            </a:r>
            <a:r>
              <a:rPr lang="en-GB" dirty="0" err="1"/>
              <a:t>ce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însemna</a:t>
            </a:r>
            <a:r>
              <a:rPr lang="en-GB" dirty="0"/>
              <a:t> </a:t>
            </a:r>
            <a:r>
              <a:rPr lang="en-GB" dirty="0" err="1"/>
              <a:t>că</a:t>
            </a:r>
            <a:r>
              <a:rPr lang="en-GB" dirty="0"/>
              <a:t> 2  </a:t>
            </a:r>
            <a:r>
              <a:rPr lang="en-GB" dirty="0" err="1"/>
              <a:t>persoane</a:t>
            </a:r>
            <a:r>
              <a:rPr lang="en-GB" dirty="0"/>
              <a:t> </a:t>
            </a:r>
            <a:r>
              <a:rPr lang="en-GB" dirty="0" err="1"/>
              <a:t>decedează</a:t>
            </a:r>
            <a:r>
              <a:rPr lang="en-GB" dirty="0"/>
              <a:t> din 100 </a:t>
            </a:r>
            <a:r>
              <a:rPr lang="en-GB" dirty="0" err="1"/>
              <a:t>infectate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reprezintă</a:t>
            </a:r>
            <a:r>
              <a:rPr lang="en-GB" dirty="0"/>
              <a:t> un indicator </a:t>
            </a:r>
            <a:r>
              <a:rPr lang="en-GB" dirty="0" err="1"/>
              <a:t>extrem</a:t>
            </a:r>
            <a:r>
              <a:rPr lang="en-GB" dirty="0"/>
              <a:t> de important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demonstrarea</a:t>
            </a:r>
            <a:r>
              <a:rPr lang="en-GB" dirty="0"/>
              <a:t> </a:t>
            </a:r>
            <a:r>
              <a:rPr lang="en-GB" dirty="0" err="1"/>
              <a:t>gestiunii</a:t>
            </a:r>
            <a:r>
              <a:rPr lang="en-GB" dirty="0"/>
              <a:t> </a:t>
            </a:r>
            <a:r>
              <a:rPr lang="en-GB" dirty="0" err="1"/>
              <a:t>cazurilor</a:t>
            </a:r>
            <a:r>
              <a:rPr lang="en-GB" dirty="0"/>
              <a:t> de </a:t>
            </a:r>
            <a:r>
              <a:rPr lang="en-GB" dirty="0" err="1"/>
              <a:t>infectare</a:t>
            </a:r>
            <a:r>
              <a:rPr lang="en-GB" dirty="0"/>
              <a:t>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tratării</a:t>
            </a:r>
            <a:r>
              <a:rPr lang="en-GB" dirty="0"/>
              <a:t> </a:t>
            </a:r>
            <a:r>
              <a:rPr lang="en-GB" dirty="0" err="1"/>
              <a:t>acestora</a:t>
            </a:r>
            <a:r>
              <a:rPr lang="en-GB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01803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12355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7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77176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3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149903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0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1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3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4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76" name="Title Text"/>
          <p:cNvSpPr txBox="1">
            <a:spLocks noGrp="1"/>
          </p:cNvSpPr>
          <p:nvPr>
            <p:ph type="title"/>
          </p:nvPr>
        </p:nvSpPr>
        <p:spPr>
          <a:xfrm>
            <a:off x="14218840" y="1893404"/>
            <a:ext cx="8133161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Picture Placeholder 8"/>
          <p:cNvSpPr>
            <a:spLocks noGrp="1"/>
          </p:cNvSpPr>
          <p:nvPr>
            <p:ph type="pic" idx="13"/>
          </p:nvPr>
        </p:nvSpPr>
        <p:spPr>
          <a:xfrm>
            <a:off x="2032000" y="0"/>
            <a:ext cx="10160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"/>
          <p:cNvSpPr/>
          <p:nvPr/>
        </p:nvSpPr>
        <p:spPr>
          <a:xfrm>
            <a:off x="1" y="12582940"/>
            <a:ext cx="2007706" cy="1133060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40" bIns="91440" anchor="ctr"/>
          <a:lstStyle/>
          <a:p>
            <a:pPr marL="0" marR="0" lvl="0" indent="0" algn="l" defTabSz="182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140" name="Straight Connector 17"/>
          <p:cNvSpPr/>
          <p:nvPr/>
        </p:nvSpPr>
        <p:spPr>
          <a:xfrm>
            <a:off x="630735" y="6778489"/>
            <a:ext cx="804206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marL="0" marR="0" lvl="0" indent="0" algn="l" defTabSz="182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141" name="Straight Connector 18"/>
          <p:cNvSpPr/>
          <p:nvPr/>
        </p:nvSpPr>
        <p:spPr>
          <a:xfrm>
            <a:off x="630734" y="6937515"/>
            <a:ext cx="402104" cy="2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40" bIns="91440"/>
          <a:lstStyle/>
          <a:p>
            <a:pPr marL="0" marR="0" lvl="0" indent="0" algn="l" defTabSz="1828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1"/>
            <a:ext cx="427952" cy="462282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hangingPunct="1"/>
            <a:fld id="{86CB4B4D-7CA3-9044-876B-883B54F8677D}" type="slidenum">
              <a:rPr lang="en-MD" b="0" kern="1200" smtClean="0"/>
              <a:pPr hangingPunct="1"/>
              <a:t>‹#›</a:t>
            </a:fld>
            <a:endParaRPr lang="en-MD" b="0" kern="1200"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6" cy="2499692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52939626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3" r:id="rId11"/>
    <p:sldLayoutId id="2147483664" r:id="rId12"/>
    <p:sldLayoutId id="2147483666" r:id="rId1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4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svgsilh.com/tag/baby-10.html" TargetMode="Externa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200" name="Title 7"/>
          <p:cNvSpPr txBox="1">
            <a:spLocks noGrp="1"/>
          </p:cNvSpPr>
          <p:nvPr>
            <p:ph type="title"/>
          </p:nvPr>
        </p:nvSpPr>
        <p:spPr>
          <a:xfrm>
            <a:off x="2045389" y="4859078"/>
            <a:ext cx="20293222" cy="167963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731454">
              <a:lnSpc>
                <a:spcPct val="100000"/>
              </a:lnSpc>
              <a:defRPr sz="10160" spc="-105"/>
            </a:pPr>
            <a:r>
              <a:rPr lang="ro-RO" dirty="0"/>
              <a:t>Raport săptămânal</a:t>
            </a:r>
            <a:br>
              <a:rPr lang="ro-RO" dirty="0"/>
            </a:br>
            <a:r>
              <a:rPr lang="ro-RO" dirty="0"/>
              <a:t>COVID-19</a:t>
            </a:r>
            <a:endParaRPr dirty="0"/>
          </a:p>
        </p:txBody>
      </p:sp>
      <p:sp>
        <p:nvSpPr>
          <p:cNvPr id="202" name="privind controlul infecției prin Coronavirusul de tip nou"/>
          <p:cNvSpPr txBox="1"/>
          <p:nvPr/>
        </p:nvSpPr>
        <p:spPr>
          <a:xfrm>
            <a:off x="4560187" y="8268936"/>
            <a:ext cx="15263624" cy="191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en-US" dirty="0"/>
              <a:t>Situa</a:t>
            </a:r>
            <a:r>
              <a:rPr lang="ro-RO" dirty="0"/>
              <a:t>ția epidemiologică privind infecția </a:t>
            </a:r>
            <a:r>
              <a:rPr lang="ro-RO" dirty="0" err="1"/>
              <a:t>COVID-19</a:t>
            </a:r>
            <a:endParaRPr lang="ro-RO" dirty="0"/>
          </a:p>
          <a:p>
            <a:pPr defTabSz="457200">
              <a:lnSpc>
                <a:spcPts val="7800"/>
              </a:lnSpc>
              <a:defRPr sz="4900" b="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rPr lang="ro-RO" dirty="0"/>
              <a:t>07.02.2021</a:t>
            </a:r>
            <a:endParaRPr dirty="0"/>
          </a:p>
        </p:txBody>
      </p:sp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2196" y="1449220"/>
            <a:ext cx="6739607" cy="16796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84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3B5E6-137F-4545-B9A6-ECE9EA203AB3}"/>
              </a:ext>
            </a:extLst>
          </p:cNvPr>
          <p:cNvSpPr/>
          <p:nvPr/>
        </p:nvSpPr>
        <p:spPr>
          <a:xfrm>
            <a:off x="1402080" y="814031"/>
            <a:ext cx="23439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Incidența cumulativă la 100 mii populație distribuită după teritorii administrative (07.02.2021) COVID-19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317DD58-C151-9F47-9478-B4EBD5757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884076"/>
              </p:ext>
            </p:extLst>
          </p:nvPr>
        </p:nvGraphicFramePr>
        <p:xfrm>
          <a:off x="292750" y="2636875"/>
          <a:ext cx="23439120" cy="10265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423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97F7F9-2E3B-4C42-99E0-257910906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566" y="1736554"/>
            <a:ext cx="10639860" cy="1145146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AB1CE8-7563-F746-8A43-4C016BF9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574" y="1566616"/>
            <a:ext cx="10639864" cy="11850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DAC552-FEB6-C844-A880-DC39BA03ECA4}"/>
              </a:ext>
            </a:extLst>
          </p:cNvPr>
          <p:cNvSpPr txBox="1"/>
          <p:nvPr/>
        </p:nvSpPr>
        <p:spPr>
          <a:xfrm>
            <a:off x="3886200" y="643421"/>
            <a:ext cx="1505494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Incidența COVID-19 la 100 mii populație, conform teritoriilor administrative în ultimele 14 zile, comparativ cu perioada  precedentă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EF35C4-7D3F-0B4C-9833-284EB5128491}"/>
              </a:ext>
            </a:extLst>
          </p:cNvPr>
          <p:cNvSpPr txBox="1"/>
          <p:nvPr/>
        </p:nvSpPr>
        <p:spPr>
          <a:xfrm>
            <a:off x="17078609" y="1736555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07.02.2021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AA16BE-6054-E343-BB33-E95F93BCFD66}"/>
              </a:ext>
            </a:extLst>
          </p:cNvPr>
          <p:cNvSpPr txBox="1"/>
          <p:nvPr/>
        </p:nvSpPr>
        <p:spPr>
          <a:xfrm>
            <a:off x="19558129" y="5546881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2000" kern="1200" dirty="0"/>
              <a:t>Transnistria – 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BD399F-9417-BC4D-8680-14BA0EC8E827}"/>
              </a:ext>
            </a:extLst>
          </p:cNvPr>
          <p:cNvSpPr txBox="1"/>
          <p:nvPr/>
        </p:nvSpPr>
        <p:spPr>
          <a:xfrm>
            <a:off x="12928258" y="8473250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Incidența RM – </a:t>
            </a:r>
          </a:p>
          <a:p>
            <a:r>
              <a:rPr lang="en-MD" kern="1200" dirty="0"/>
              <a:t> 240 cazuri la 100 mii populație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D2641D-C8B9-7840-A835-7C1A12583F89}"/>
              </a:ext>
            </a:extLst>
          </p:cNvPr>
          <p:cNvSpPr txBox="1"/>
          <p:nvPr/>
        </p:nvSpPr>
        <p:spPr>
          <a:xfrm>
            <a:off x="6414263" y="1945287"/>
            <a:ext cx="4620694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24.01.2021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84A127-82E0-C847-ABE4-E8B995FAE11F}"/>
              </a:ext>
            </a:extLst>
          </p:cNvPr>
          <p:cNvSpPr txBox="1"/>
          <p:nvPr/>
        </p:nvSpPr>
        <p:spPr>
          <a:xfrm>
            <a:off x="15254246" y="4363023"/>
            <a:ext cx="413470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kern="1200" dirty="0"/>
              <a:t>Bălți - 189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761DCD-DAF0-2E43-98BB-CCAA1B4BA27E}"/>
              </a:ext>
            </a:extLst>
          </p:cNvPr>
          <p:cNvSpPr txBox="1"/>
          <p:nvPr/>
        </p:nvSpPr>
        <p:spPr>
          <a:xfrm>
            <a:off x="2279554" y="4498959"/>
            <a:ext cx="413470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1100" kern="1200" dirty="0"/>
              <a:t>Bălți - 192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9D584C-DC9B-C645-8E97-2130BEC40D37}"/>
              </a:ext>
            </a:extLst>
          </p:cNvPr>
          <p:cNvSpPr txBox="1"/>
          <p:nvPr/>
        </p:nvSpPr>
        <p:spPr>
          <a:xfrm>
            <a:off x="7153267" y="5451063"/>
            <a:ext cx="388169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sz="2000" kern="1200" dirty="0"/>
              <a:t>Transnistria – 125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45F865-8D9C-D04E-B38B-059FCF6A3776}"/>
              </a:ext>
            </a:extLst>
          </p:cNvPr>
          <p:cNvSpPr txBox="1"/>
          <p:nvPr/>
        </p:nvSpPr>
        <p:spPr>
          <a:xfrm>
            <a:off x="212200" y="8587004"/>
            <a:ext cx="4134708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MD" kern="1200" dirty="0"/>
              <a:t>Incidența RM – </a:t>
            </a:r>
          </a:p>
          <a:p>
            <a:r>
              <a:rPr lang="en-MD" kern="1200" dirty="0"/>
              <a:t> 196 cazuri la 100 mii populație</a:t>
            </a:r>
          </a:p>
        </p:txBody>
      </p:sp>
    </p:spTree>
    <p:extLst>
      <p:ext uri="{BB962C8B-B14F-4D97-AF65-F5344CB8AC3E}">
        <p14:creationId xmlns:p14="http://schemas.microsoft.com/office/powerpoint/2010/main" val="264935674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523" y="838061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cazurilor </a:t>
            </a:r>
            <a:r>
              <a:rPr lang="en-US" sz="6000" b="1" dirty="0" err="1">
                <a:solidFill>
                  <a:srgbClr val="000000"/>
                </a:solidFill>
                <a:latin typeface="Open Sans"/>
              </a:rPr>
              <a:t>confirmate</a:t>
            </a:r>
            <a:r>
              <a:rPr lang="en-US" sz="60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latin typeface="Open Sans"/>
            </a:endParaRPr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62369265-ADEF-4FD5-BB70-807C65D961AA}"/>
              </a:ext>
            </a:extLst>
          </p:cNvPr>
          <p:cNvGrpSpPr/>
          <p:nvPr/>
        </p:nvGrpSpPr>
        <p:grpSpPr>
          <a:xfrm>
            <a:off x="2174685" y="2519916"/>
            <a:ext cx="10017310" cy="923328"/>
            <a:chOff x="0" y="-351964"/>
            <a:chExt cx="17708409" cy="2989332"/>
          </a:xfrm>
        </p:grpSpPr>
        <p:grpSp>
          <p:nvGrpSpPr>
            <p:cNvPr id="22" name="Rectangle 4">
              <a:extLst>
                <a:ext uri="{FF2B5EF4-FFF2-40B4-BE49-F238E27FC236}">
                  <a16:creationId xmlns:a16="http://schemas.microsoft.com/office/drawing/2014/main" id="{E599A54A-DA3D-4892-9AC2-AE4F6AA032EA}"/>
                </a:ext>
              </a:extLst>
            </p:cNvPr>
            <p:cNvGrpSpPr/>
            <p:nvPr/>
          </p:nvGrpSpPr>
          <p:grpSpPr>
            <a:xfrm>
              <a:off x="0" y="-351964"/>
              <a:ext cx="17708409" cy="2989332"/>
              <a:chOff x="0" y="-351962"/>
              <a:chExt cx="17708408" cy="2989329"/>
            </a:xfrm>
          </p:grpSpPr>
          <p:sp>
            <p:nvSpPr>
              <p:cNvPr id="26" name="Rectangle">
                <a:extLst>
                  <a:ext uri="{FF2B5EF4-FFF2-40B4-BE49-F238E27FC236}">
                    <a16:creationId xmlns:a16="http://schemas.microsoft.com/office/drawing/2014/main" id="{E81DB7BA-0B79-4208-9B8C-4F211BAEA414}"/>
                  </a:ext>
                </a:extLst>
              </p:cNvPr>
              <p:cNvSpPr/>
              <p:nvPr/>
            </p:nvSpPr>
            <p:spPr>
              <a:xfrm>
                <a:off x="0" y="0"/>
                <a:ext cx="17708408" cy="2285415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3" name="cazuri noi înregistrate astăzi">
                <a:extLst>
                  <a:ext uri="{FF2B5EF4-FFF2-40B4-BE49-F238E27FC236}">
                    <a16:creationId xmlns:a16="http://schemas.microsoft.com/office/drawing/2014/main" id="{A7EB18BF-36EA-437B-8516-480081FB86CB}"/>
                  </a:ext>
                </a:extLst>
              </p:cNvPr>
              <p:cNvSpPr/>
              <p:nvPr/>
            </p:nvSpPr>
            <p:spPr>
              <a:xfrm>
                <a:off x="257783" y="-351962"/>
                <a:ext cx="11109480" cy="2989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400" dirty="0"/>
                  <a:t>Rata de contagiozitate (</a:t>
                </a:r>
                <a:r>
                  <a:rPr lang="ro-RO" sz="2400" dirty="0" err="1"/>
                  <a:t>Rt</a:t>
                </a:r>
                <a:r>
                  <a:rPr lang="ro-RO" sz="2400" dirty="0"/>
                  <a:t>) </a:t>
                </a:r>
              </a:p>
              <a:p>
                <a:pPr algn="ctr"/>
                <a:r>
                  <a:rPr lang="ro-RO" sz="2400" dirty="0"/>
                  <a:t>Numărul de reproducție efectiv</a:t>
                </a:r>
                <a:endParaRPr sz="2400" dirty="0"/>
              </a:p>
            </p:txBody>
          </p:sp>
        </p:grpSp>
        <p:grpSp>
          <p:nvGrpSpPr>
            <p:cNvPr id="23" name="Rectangle 5">
              <a:extLst>
                <a:ext uri="{FF2B5EF4-FFF2-40B4-BE49-F238E27FC236}">
                  <a16:creationId xmlns:a16="http://schemas.microsoft.com/office/drawing/2014/main" id="{C8DFE2CF-E099-47ED-9A8E-01CD7A6D8FBB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24" name="Rectangle">
                <a:extLst>
                  <a:ext uri="{FF2B5EF4-FFF2-40B4-BE49-F238E27FC236}">
                    <a16:creationId xmlns:a16="http://schemas.microsoft.com/office/drawing/2014/main" id="{67AA6314-8156-4C0B-8AC1-8F81CA326094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5" name="+156">
                <a:extLst>
                  <a:ext uri="{FF2B5EF4-FFF2-40B4-BE49-F238E27FC236}">
                    <a16:creationId xmlns:a16="http://schemas.microsoft.com/office/drawing/2014/main" id="{C07A2219-D8ED-4358-AF1A-4A7C76F9039D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1.19</a:t>
                </a:r>
                <a:endParaRPr sz="3500" b="1" dirty="0"/>
              </a:p>
            </p:txBody>
          </p:sp>
        </p:grpSp>
      </p:grpSp>
      <p:grpSp>
        <p:nvGrpSpPr>
          <p:cNvPr id="78" name="Group 8">
            <a:extLst>
              <a:ext uri="{FF2B5EF4-FFF2-40B4-BE49-F238E27FC236}">
                <a16:creationId xmlns:a16="http://schemas.microsoft.com/office/drawing/2014/main" id="{C72A1CC7-599D-456B-8C2D-C91C03D53B66}"/>
              </a:ext>
            </a:extLst>
          </p:cNvPr>
          <p:cNvGrpSpPr/>
          <p:nvPr/>
        </p:nvGrpSpPr>
        <p:grpSpPr>
          <a:xfrm>
            <a:off x="2174682" y="3461946"/>
            <a:ext cx="10017310" cy="728574"/>
            <a:chOff x="0" y="-28117"/>
            <a:chExt cx="17708409" cy="2358802"/>
          </a:xfrm>
        </p:grpSpPr>
        <p:grpSp>
          <p:nvGrpSpPr>
            <p:cNvPr id="79" name="Rectangle 4">
              <a:extLst>
                <a:ext uri="{FF2B5EF4-FFF2-40B4-BE49-F238E27FC236}">
                  <a16:creationId xmlns:a16="http://schemas.microsoft.com/office/drawing/2014/main" id="{9EDC548A-F7C8-4F5F-9A1E-6978B7FEC42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3" name="Rectangle">
                <a:extLst>
                  <a:ext uri="{FF2B5EF4-FFF2-40B4-BE49-F238E27FC236}">
                    <a16:creationId xmlns:a16="http://schemas.microsoft.com/office/drawing/2014/main" id="{7A1BE745-7D12-4747-8832-DE3690975537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4" name="cazuri noi înregistrate astăzi">
                <a:extLst>
                  <a:ext uri="{FF2B5EF4-FFF2-40B4-BE49-F238E27FC236}">
                    <a16:creationId xmlns:a16="http://schemas.microsoft.com/office/drawing/2014/main" id="{232CE98A-F4BD-4F2D-A7F9-62FB596AAA91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80" name="Rectangle 5">
              <a:extLst>
                <a:ext uri="{FF2B5EF4-FFF2-40B4-BE49-F238E27FC236}">
                  <a16:creationId xmlns:a16="http://schemas.microsoft.com/office/drawing/2014/main" id="{1FA9D08C-4AE3-4B19-9ECF-1D6DB2A1B8BD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900F4C3-6773-4C28-B79B-62FB1B52BF2E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2" name="+156">
                <a:extLst>
                  <a:ext uri="{FF2B5EF4-FFF2-40B4-BE49-F238E27FC236}">
                    <a16:creationId xmlns:a16="http://schemas.microsoft.com/office/drawing/2014/main" id="{1569B915-B43C-43B9-A0E5-6DC6E326EE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47.7 Ani</a:t>
                </a:r>
                <a:endParaRPr sz="3500" b="1" dirty="0"/>
              </a:p>
            </p:txBody>
          </p:sp>
        </p:grpSp>
      </p:grp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768937" y="2605961"/>
            <a:ext cx="10017310" cy="728574"/>
            <a:chOff x="0" y="-28117"/>
            <a:chExt cx="17708409" cy="2358802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Perioada medie de incubație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 Zile</a:t>
                </a:r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768934" y="3447963"/>
            <a:ext cx="10017310" cy="728574"/>
            <a:chOff x="0" y="-28117"/>
            <a:chExt cx="17708409" cy="2358802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Mediul Urban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68.5%</a:t>
                </a:r>
                <a:endParaRPr sz="3500" b="1" dirty="0"/>
              </a:p>
            </p:txBody>
          </p:sp>
        </p:grpSp>
      </p:grpSp>
      <p:grpSp>
        <p:nvGrpSpPr>
          <p:cNvPr id="99" name="Group 8">
            <a:extLst>
              <a:ext uri="{FF2B5EF4-FFF2-40B4-BE49-F238E27FC236}">
                <a16:creationId xmlns:a16="http://schemas.microsoft.com/office/drawing/2014/main" id="{88312878-556A-488A-B501-F88F0E26EA53}"/>
              </a:ext>
            </a:extLst>
          </p:cNvPr>
          <p:cNvGrpSpPr/>
          <p:nvPr/>
        </p:nvGrpSpPr>
        <p:grpSpPr>
          <a:xfrm>
            <a:off x="2174681" y="4328962"/>
            <a:ext cx="10017310" cy="728574"/>
            <a:chOff x="0" y="-28117"/>
            <a:chExt cx="17708409" cy="2358802"/>
          </a:xfrm>
        </p:grpSpPr>
        <p:grpSp>
          <p:nvGrpSpPr>
            <p:cNvPr id="100" name="Rectangle 4">
              <a:extLst>
                <a:ext uri="{FF2B5EF4-FFF2-40B4-BE49-F238E27FC236}">
                  <a16:creationId xmlns:a16="http://schemas.microsoft.com/office/drawing/2014/main" id="{601252DD-4DC2-499D-B878-766E6DC2DBD4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04" name="Rectangle">
                <a:extLst>
                  <a:ext uri="{FF2B5EF4-FFF2-40B4-BE49-F238E27FC236}">
                    <a16:creationId xmlns:a16="http://schemas.microsoft.com/office/drawing/2014/main" id="{01DDDE0D-8C42-4C5D-9A4F-039C50D622F1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5" name="cazuri noi înregistrate astăzi">
                <a:extLst>
                  <a:ext uri="{FF2B5EF4-FFF2-40B4-BE49-F238E27FC236}">
                    <a16:creationId xmlns:a16="http://schemas.microsoft.com/office/drawing/2014/main" id="{A110AC77-C50F-4747-B68B-1FAB3597926E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Feminin</a:t>
                </a:r>
                <a:endParaRPr sz="3500" dirty="0"/>
              </a:p>
            </p:txBody>
          </p:sp>
        </p:grpSp>
        <p:grpSp>
          <p:nvGrpSpPr>
            <p:cNvPr id="101" name="Rectangle 5">
              <a:extLst>
                <a:ext uri="{FF2B5EF4-FFF2-40B4-BE49-F238E27FC236}">
                  <a16:creationId xmlns:a16="http://schemas.microsoft.com/office/drawing/2014/main" id="{7CBF189E-E8BF-4C19-A49F-D97F21A002D8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750FD02A-D881-49A3-8600-50FEDF94F908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3" name="+156">
                <a:extLst>
                  <a:ext uri="{FF2B5EF4-FFF2-40B4-BE49-F238E27FC236}">
                    <a16:creationId xmlns:a16="http://schemas.microsoft.com/office/drawing/2014/main" id="{52866704-D061-42B0-B2C2-77435110E39E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58.7%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768933" y="4337646"/>
            <a:ext cx="10017310" cy="723273"/>
            <a:chOff x="0" y="-28117"/>
            <a:chExt cx="17708409" cy="2341639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Cazuri de import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7"/>
              <a:ext cx="6088441" cy="2285421"/>
              <a:chOff x="11619966" y="-3018"/>
              <a:chExt cx="6088440" cy="2285419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160414"/>
                <a:ext cx="6088438" cy="199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2800" b="1" dirty="0"/>
                  <a:t>1 % (1162 cazuri)</a:t>
                </a:r>
                <a:endParaRPr sz="28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393082"/>
              </p:ext>
            </p:extLst>
          </p:nvPr>
        </p:nvGraphicFramePr>
        <p:xfrm>
          <a:off x="1471502" y="5613035"/>
          <a:ext cx="21869907" cy="810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8187F6C1-B5FD-7440-9820-48F6733A09C0}"/>
              </a:ext>
            </a:extLst>
          </p:cNvPr>
          <p:cNvSpPr txBox="1"/>
          <p:nvPr/>
        </p:nvSpPr>
        <p:spPr>
          <a:xfrm>
            <a:off x="8418083" y="5781012"/>
            <a:ext cx="58166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(</a:t>
            </a:r>
            <a:r>
              <a:rPr lang="en-MD" dirty="0"/>
              <a:t>07.02.2021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6895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264DA-AB7E-664F-B12C-74AF1D74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486256"/>
            <a:ext cx="20678263" cy="2499691"/>
          </a:xfrm>
        </p:spPr>
        <p:txBody>
          <a:bodyPr/>
          <a:lstStyle/>
          <a:p>
            <a:r>
              <a:rPr lang="ro-RO" b="1" dirty="0">
                <a:solidFill>
                  <a:srgbClr val="000000"/>
                </a:solidFill>
                <a:latin typeface="Open Sans"/>
              </a:rPr>
              <a:t>Copiii și femeile gravide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confirma</a:t>
            </a:r>
            <a:r>
              <a:rPr lang="ro-RO" b="1" dirty="0">
                <a:solidFill>
                  <a:srgbClr val="000000"/>
                </a:solidFill>
                <a:latin typeface="Open Sans"/>
              </a:rPr>
              <a:t>ți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1" dirty="0">
                <a:solidFill>
                  <a:srgbClr val="1D46F3"/>
                </a:solidFill>
                <a:latin typeface="Open Sans"/>
              </a:rPr>
              <a:t>COVID-19</a:t>
            </a:r>
            <a:endParaRPr lang="en-M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088D6-CB2A-2D41-9317-1268E681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719" b="22788"/>
          <a:stretch/>
        </p:blipFill>
        <p:spPr>
          <a:xfrm>
            <a:off x="16469360" y="2167718"/>
            <a:ext cx="3200400" cy="276497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C554BE1-3F0C-1D4B-B969-6D327C85E6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75560" y="2419525"/>
            <a:ext cx="1935480" cy="27649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B17052-EAC6-6E46-B0AE-AB5A246F70F8}"/>
              </a:ext>
            </a:extLst>
          </p:cNvPr>
          <p:cNvSpPr txBox="1"/>
          <p:nvPr/>
        </p:nvSpPr>
        <p:spPr>
          <a:xfrm>
            <a:off x="3102416" y="2985947"/>
            <a:ext cx="7489383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8.964 copii infectați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14C6-EC1A-2145-92B9-3BD571C5B0C5}"/>
              </a:ext>
            </a:extLst>
          </p:cNvPr>
          <p:cNvSpPr txBox="1"/>
          <p:nvPr/>
        </p:nvSpPr>
        <p:spPr>
          <a:xfrm>
            <a:off x="14581856" y="5178566"/>
            <a:ext cx="7489383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sz="3600" dirty="0"/>
              <a:t>757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C4A9966-712C-874A-9DCF-2A8F72EA1E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3863485"/>
              </p:ext>
            </p:extLst>
          </p:nvPr>
        </p:nvGraphicFramePr>
        <p:xfrm>
          <a:off x="1808878" y="6629399"/>
          <a:ext cx="8118893" cy="622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FBC43F4-C951-244E-8A98-D9D3081F96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6123106"/>
              </p:ext>
            </p:extLst>
          </p:nvPr>
        </p:nvGraphicFramePr>
        <p:xfrm>
          <a:off x="13239930" y="6858000"/>
          <a:ext cx="10065657" cy="6195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521345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9DC33520-FC18-442D-9984-A8732AC4A7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809605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6000" b="1" dirty="0">
                <a:solidFill>
                  <a:srgbClr val="000000"/>
                </a:solidFill>
                <a:latin typeface="Open Sans"/>
              </a:rPr>
              <a:t>Analiza descriptivă a deceselor cauzate de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85" name="Group 8">
            <a:extLst>
              <a:ext uri="{FF2B5EF4-FFF2-40B4-BE49-F238E27FC236}">
                <a16:creationId xmlns:a16="http://schemas.microsoft.com/office/drawing/2014/main" id="{EDB510F7-4F10-4198-8441-C6872937B5A5}"/>
              </a:ext>
            </a:extLst>
          </p:cNvPr>
          <p:cNvGrpSpPr/>
          <p:nvPr/>
        </p:nvGrpSpPr>
        <p:grpSpPr>
          <a:xfrm>
            <a:off x="12551229" y="2234952"/>
            <a:ext cx="10594247" cy="1286709"/>
            <a:chOff x="0" y="-28117"/>
            <a:chExt cx="17708409" cy="4165800"/>
          </a:xfrm>
        </p:grpSpPr>
        <p:grpSp>
          <p:nvGrpSpPr>
            <p:cNvPr id="86" name="Rectangle 4">
              <a:extLst>
                <a:ext uri="{FF2B5EF4-FFF2-40B4-BE49-F238E27FC236}">
                  <a16:creationId xmlns:a16="http://schemas.microsoft.com/office/drawing/2014/main" id="{C3528445-046B-41B2-8F1C-C92C46E308DE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90" name="Rectangle">
                <a:extLst>
                  <a:ext uri="{FF2B5EF4-FFF2-40B4-BE49-F238E27FC236}">
                    <a16:creationId xmlns:a16="http://schemas.microsoft.com/office/drawing/2014/main" id="{DDBEE73A-1A15-467F-AD36-FF1D01DA468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91" name="cazuri noi înregistrate astăzi">
                <a:extLst>
                  <a:ext uri="{FF2B5EF4-FFF2-40B4-BE49-F238E27FC236}">
                    <a16:creationId xmlns:a16="http://schemas.microsoft.com/office/drawing/2014/main" id="{84308C58-8278-4B55-80A6-DA135B6CA183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cardiovasculare</a:t>
                </a:r>
                <a:endParaRPr sz="3500" dirty="0"/>
              </a:p>
            </p:txBody>
          </p:sp>
        </p:grpSp>
        <p:grpSp>
          <p:nvGrpSpPr>
            <p:cNvPr id="87" name="Rectangle 5">
              <a:extLst>
                <a:ext uri="{FF2B5EF4-FFF2-40B4-BE49-F238E27FC236}">
                  <a16:creationId xmlns:a16="http://schemas.microsoft.com/office/drawing/2014/main" id="{E58370A0-D802-4D43-B2D2-050B4474CAAC}"/>
                </a:ext>
              </a:extLst>
            </p:cNvPr>
            <p:cNvGrpSpPr/>
            <p:nvPr/>
          </p:nvGrpSpPr>
          <p:grpSpPr>
            <a:xfrm>
              <a:off x="11619965" y="3011"/>
              <a:ext cx="6088442" cy="4134672"/>
              <a:chOff x="11619963" y="0"/>
              <a:chExt cx="6088441" cy="4134669"/>
            </a:xfrm>
          </p:grpSpPr>
          <p:sp>
            <p:nvSpPr>
              <p:cNvPr id="88" name="Rectangle">
                <a:extLst>
                  <a:ext uri="{FF2B5EF4-FFF2-40B4-BE49-F238E27FC236}">
                    <a16:creationId xmlns:a16="http://schemas.microsoft.com/office/drawing/2014/main" id="{18E573DD-2AAA-446D-99C5-5A2DC68B7F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9" name="+156">
                <a:extLst>
                  <a:ext uri="{FF2B5EF4-FFF2-40B4-BE49-F238E27FC236}">
                    <a16:creationId xmlns:a16="http://schemas.microsoft.com/office/drawing/2014/main" id="{88A0A1CA-84E1-4C88-BAFA-9EFE676FE920}"/>
                  </a:ext>
                </a:extLst>
              </p:cNvPr>
              <p:cNvSpPr/>
              <p:nvPr/>
            </p:nvSpPr>
            <p:spPr>
              <a:xfrm>
                <a:off x="11619963" y="49252"/>
                <a:ext cx="6088438" cy="4085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89.1%</a:t>
                </a:r>
              </a:p>
              <a:p>
                <a:pPr algn="ctr"/>
                <a:endParaRPr sz="3500" b="1" dirty="0"/>
              </a:p>
            </p:txBody>
          </p:sp>
        </p:grpSp>
      </p:grpSp>
      <p:grpSp>
        <p:nvGrpSpPr>
          <p:cNvPr id="92" name="Group 8">
            <a:extLst>
              <a:ext uri="{FF2B5EF4-FFF2-40B4-BE49-F238E27FC236}">
                <a16:creationId xmlns:a16="http://schemas.microsoft.com/office/drawing/2014/main" id="{940DA01C-18A9-4F07-97B6-52BDAD5260F9}"/>
              </a:ext>
            </a:extLst>
          </p:cNvPr>
          <p:cNvGrpSpPr/>
          <p:nvPr/>
        </p:nvGrpSpPr>
        <p:grpSpPr>
          <a:xfrm>
            <a:off x="12551229" y="3076954"/>
            <a:ext cx="10594244" cy="728573"/>
            <a:chOff x="-548426" y="-28116"/>
            <a:chExt cx="18256835" cy="2358801"/>
          </a:xfrm>
        </p:grpSpPr>
        <p:grpSp>
          <p:nvGrpSpPr>
            <p:cNvPr id="93" name="Rectangle 4">
              <a:extLst>
                <a:ext uri="{FF2B5EF4-FFF2-40B4-BE49-F238E27FC236}">
                  <a16:creationId xmlns:a16="http://schemas.microsoft.com/office/drawing/2014/main" id="{92B4CD9C-9A28-4DF6-B550-7C3888C74A5C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97" name="Rectangle">
                <a:extLst>
                  <a:ext uri="{FF2B5EF4-FFF2-40B4-BE49-F238E27FC236}">
                    <a16:creationId xmlns:a16="http://schemas.microsoft.com/office/drawing/2014/main" id="{36A0CEDD-C333-4DFA-B6A0-5ABA912A193B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8" name="cazuri noi înregistrate astăzi">
                <a:extLst>
                  <a:ext uri="{FF2B5EF4-FFF2-40B4-BE49-F238E27FC236}">
                    <a16:creationId xmlns:a16="http://schemas.microsoft.com/office/drawing/2014/main" id="{BB4208E1-59F6-4864-97C1-A0F1B1B648CA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Diabet zaharat</a:t>
                </a:r>
                <a:endParaRPr sz="3500" dirty="0"/>
              </a:p>
            </p:txBody>
          </p:sp>
        </p:grpSp>
        <p:grpSp>
          <p:nvGrpSpPr>
            <p:cNvPr id="94" name="Rectangle 5">
              <a:extLst>
                <a:ext uri="{FF2B5EF4-FFF2-40B4-BE49-F238E27FC236}">
                  <a16:creationId xmlns:a16="http://schemas.microsoft.com/office/drawing/2014/main" id="{184A8F66-26F7-44F1-9CC0-550F48DC9B2A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95" name="Rectangle">
                <a:extLst>
                  <a:ext uri="{FF2B5EF4-FFF2-40B4-BE49-F238E27FC236}">
                    <a16:creationId xmlns:a16="http://schemas.microsoft.com/office/drawing/2014/main" id="{1E06FA82-7536-426A-81D5-87169ADFB41A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96" name="+156">
                <a:extLst>
                  <a:ext uri="{FF2B5EF4-FFF2-40B4-BE49-F238E27FC236}">
                    <a16:creationId xmlns:a16="http://schemas.microsoft.com/office/drawing/2014/main" id="{3A70BFC5-283C-4BB5-9C14-3FCDD6E7859C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37.4%</a:t>
                </a:r>
                <a:endParaRPr sz="3500" b="1" dirty="0"/>
              </a:p>
            </p:txBody>
          </p:sp>
        </p:grpSp>
      </p:grpSp>
      <p:grpSp>
        <p:nvGrpSpPr>
          <p:cNvPr id="106" name="Group 8">
            <a:extLst>
              <a:ext uri="{FF2B5EF4-FFF2-40B4-BE49-F238E27FC236}">
                <a16:creationId xmlns:a16="http://schemas.microsoft.com/office/drawing/2014/main" id="{8D4DC8A3-FC1B-45A3-810C-D3CFB1532181}"/>
              </a:ext>
            </a:extLst>
          </p:cNvPr>
          <p:cNvGrpSpPr/>
          <p:nvPr/>
        </p:nvGrpSpPr>
        <p:grpSpPr>
          <a:xfrm>
            <a:off x="12551228" y="3865047"/>
            <a:ext cx="10594243" cy="728574"/>
            <a:chOff x="0" y="-28117"/>
            <a:chExt cx="17708409" cy="2358802"/>
          </a:xfrm>
        </p:grpSpPr>
        <p:grpSp>
          <p:nvGrpSpPr>
            <p:cNvPr id="107" name="Rectangle 4">
              <a:extLst>
                <a:ext uri="{FF2B5EF4-FFF2-40B4-BE49-F238E27FC236}">
                  <a16:creationId xmlns:a16="http://schemas.microsoft.com/office/drawing/2014/main" id="{7DD4D4D2-6050-49AC-B108-B19BE5C78237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1" name="Rectangle">
                <a:extLst>
                  <a:ext uri="{FF2B5EF4-FFF2-40B4-BE49-F238E27FC236}">
                    <a16:creationId xmlns:a16="http://schemas.microsoft.com/office/drawing/2014/main" id="{7FE68BB7-C43F-4188-B8EB-FCE9E0018143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2" name="cazuri noi înregistrate astăzi">
                <a:extLst>
                  <a:ext uri="{FF2B5EF4-FFF2-40B4-BE49-F238E27FC236}">
                    <a16:creationId xmlns:a16="http://schemas.microsoft.com/office/drawing/2014/main" id="{D2495DA6-B3C4-4688-96EA-CFAD79BA6FD7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renale </a:t>
                </a:r>
                <a:endParaRPr sz="3500" dirty="0"/>
              </a:p>
            </p:txBody>
          </p:sp>
        </p:grpSp>
        <p:grpSp>
          <p:nvGrpSpPr>
            <p:cNvPr id="108" name="Rectangle 5">
              <a:extLst>
                <a:ext uri="{FF2B5EF4-FFF2-40B4-BE49-F238E27FC236}">
                  <a16:creationId xmlns:a16="http://schemas.microsoft.com/office/drawing/2014/main" id="{5CCA7B16-0547-42B1-8065-803D9097B85E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09" name="Rectangle">
                <a:extLst>
                  <a:ext uri="{FF2B5EF4-FFF2-40B4-BE49-F238E27FC236}">
                    <a16:creationId xmlns:a16="http://schemas.microsoft.com/office/drawing/2014/main" id="{57C7742D-EA0E-4CEE-8C1A-C2369653D1E3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0" name="+156">
                <a:extLst>
                  <a:ext uri="{FF2B5EF4-FFF2-40B4-BE49-F238E27FC236}">
                    <a16:creationId xmlns:a16="http://schemas.microsoft.com/office/drawing/2014/main" id="{CDC1761E-0A9C-4C98-A5A7-7129CDBFA5B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19.2%</a:t>
                </a:r>
                <a:endParaRPr sz="3500" b="1" dirty="0"/>
              </a:p>
            </p:txBody>
          </p:sp>
        </p:grpSp>
      </p:grp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AE826351-C247-4938-A733-C3DF4C7AD1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8912822"/>
              </p:ext>
            </p:extLst>
          </p:nvPr>
        </p:nvGraphicFramePr>
        <p:xfrm>
          <a:off x="2174681" y="5900105"/>
          <a:ext cx="20611561" cy="7570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8" name="Group 8">
            <a:extLst>
              <a:ext uri="{FF2B5EF4-FFF2-40B4-BE49-F238E27FC236}">
                <a16:creationId xmlns:a16="http://schemas.microsoft.com/office/drawing/2014/main" id="{C97619B2-C906-4D39-A01D-7B384618B3AB}"/>
              </a:ext>
            </a:extLst>
          </p:cNvPr>
          <p:cNvGrpSpPr/>
          <p:nvPr/>
        </p:nvGrpSpPr>
        <p:grpSpPr>
          <a:xfrm>
            <a:off x="1518964" y="2238172"/>
            <a:ext cx="10594247" cy="728573"/>
            <a:chOff x="0" y="-28117"/>
            <a:chExt cx="17708409" cy="2358799"/>
          </a:xfrm>
        </p:grpSpPr>
        <p:grpSp>
          <p:nvGrpSpPr>
            <p:cNvPr id="49" name="Rectangle 4">
              <a:extLst>
                <a:ext uri="{FF2B5EF4-FFF2-40B4-BE49-F238E27FC236}">
                  <a16:creationId xmlns:a16="http://schemas.microsoft.com/office/drawing/2014/main" id="{C472876B-D996-4232-8AF4-6CF4EA70BC98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53" name="Rectangle">
                <a:extLst>
                  <a:ext uri="{FF2B5EF4-FFF2-40B4-BE49-F238E27FC236}">
                    <a16:creationId xmlns:a16="http://schemas.microsoft.com/office/drawing/2014/main" id="{3A80A110-894D-41DE-9F35-B62D5216B9B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54" name="cazuri noi înregistrate astăzi">
                <a:extLst>
                  <a:ext uri="{FF2B5EF4-FFF2-40B4-BE49-F238E27FC236}">
                    <a16:creationId xmlns:a16="http://schemas.microsoft.com/office/drawing/2014/main" id="{85C875B6-4C30-4E4E-84F2-4824C3C04078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Vârsta medie</a:t>
                </a:r>
                <a:endParaRPr sz="3500" dirty="0"/>
              </a:p>
            </p:txBody>
          </p:sp>
        </p:grpSp>
        <p:grpSp>
          <p:nvGrpSpPr>
            <p:cNvPr id="50" name="Rectangle 5">
              <a:extLst>
                <a:ext uri="{FF2B5EF4-FFF2-40B4-BE49-F238E27FC236}">
                  <a16:creationId xmlns:a16="http://schemas.microsoft.com/office/drawing/2014/main" id="{0F578A82-A325-459C-96D3-EFE26A6C4B06}"/>
                </a:ext>
              </a:extLst>
            </p:cNvPr>
            <p:cNvGrpSpPr/>
            <p:nvPr/>
          </p:nvGrpSpPr>
          <p:grpSpPr>
            <a:xfrm>
              <a:off x="11619968" y="-10953"/>
              <a:ext cx="6088439" cy="2341635"/>
              <a:chOff x="11619966" y="-13964"/>
              <a:chExt cx="6088438" cy="2341633"/>
            </a:xfrm>
          </p:grpSpPr>
          <p:sp>
            <p:nvSpPr>
              <p:cNvPr id="51" name="Rectangle">
                <a:extLst>
                  <a:ext uri="{FF2B5EF4-FFF2-40B4-BE49-F238E27FC236}">
                    <a16:creationId xmlns:a16="http://schemas.microsoft.com/office/drawing/2014/main" id="{0927A1A2-439A-4CF3-9B0A-D10C5F865098}"/>
                  </a:ext>
                </a:extLst>
              </p:cNvPr>
              <p:cNvSpPr/>
              <p:nvPr/>
            </p:nvSpPr>
            <p:spPr>
              <a:xfrm>
                <a:off x="11802850" y="0"/>
                <a:ext cx="5905554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2" name="+156">
                <a:extLst>
                  <a:ext uri="{FF2B5EF4-FFF2-40B4-BE49-F238E27FC236}">
                    <a16:creationId xmlns:a16="http://schemas.microsoft.com/office/drawing/2014/main" id="{281E7017-9223-42D9-A1AE-FA4A3EA26D42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67.2 ani</a:t>
                </a:r>
                <a:endParaRPr sz="3500" b="1" dirty="0"/>
              </a:p>
            </p:txBody>
          </p:sp>
        </p:grpSp>
      </p:grpSp>
      <p:grpSp>
        <p:nvGrpSpPr>
          <p:cNvPr id="55" name="Group 8">
            <a:extLst>
              <a:ext uri="{FF2B5EF4-FFF2-40B4-BE49-F238E27FC236}">
                <a16:creationId xmlns:a16="http://schemas.microsoft.com/office/drawing/2014/main" id="{94B96423-6797-4835-A6B6-C8FDD7E70FA5}"/>
              </a:ext>
            </a:extLst>
          </p:cNvPr>
          <p:cNvGrpSpPr/>
          <p:nvPr/>
        </p:nvGrpSpPr>
        <p:grpSpPr>
          <a:xfrm>
            <a:off x="1518964" y="3080174"/>
            <a:ext cx="10645043" cy="728573"/>
            <a:chOff x="-548426" y="-28116"/>
            <a:chExt cx="18344376" cy="2358801"/>
          </a:xfrm>
        </p:grpSpPr>
        <p:grpSp>
          <p:nvGrpSpPr>
            <p:cNvPr id="56" name="Rectangle 4">
              <a:extLst>
                <a:ext uri="{FF2B5EF4-FFF2-40B4-BE49-F238E27FC236}">
                  <a16:creationId xmlns:a16="http://schemas.microsoft.com/office/drawing/2014/main" id="{D11C31D1-F78F-4609-85DE-3745683B5505}"/>
                </a:ext>
              </a:extLst>
            </p:cNvPr>
            <p:cNvGrpSpPr/>
            <p:nvPr/>
          </p:nvGrpSpPr>
          <p:grpSpPr>
            <a:xfrm>
              <a:off x="-548426" y="-28116"/>
              <a:ext cx="18256835" cy="2341641"/>
              <a:chOff x="-548426" y="-28115"/>
              <a:chExt cx="18256834" cy="2341639"/>
            </a:xfrm>
          </p:grpSpPr>
          <p:sp>
            <p:nvSpPr>
              <p:cNvPr id="60" name="Rectangle">
                <a:extLst>
                  <a:ext uri="{FF2B5EF4-FFF2-40B4-BE49-F238E27FC236}">
                    <a16:creationId xmlns:a16="http://schemas.microsoft.com/office/drawing/2014/main" id="{41241A71-2798-4A3B-8604-E2643FD142C9}"/>
                  </a:ext>
                </a:extLst>
              </p:cNvPr>
              <p:cNvSpPr/>
              <p:nvPr/>
            </p:nvSpPr>
            <p:spPr>
              <a:xfrm>
                <a:off x="-548426" y="0"/>
                <a:ext cx="18256834" cy="2285416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1" name="cazuri noi înregistrate astăzi">
                <a:extLst>
                  <a:ext uri="{FF2B5EF4-FFF2-40B4-BE49-F238E27FC236}">
                    <a16:creationId xmlns:a16="http://schemas.microsoft.com/office/drawing/2014/main" id="{DF2DE206-BBBF-4BA8-98C8-2DBC78F38D37}"/>
                  </a:ext>
                </a:extLst>
              </p:cNvPr>
              <p:cNvSpPr/>
              <p:nvPr/>
            </p:nvSpPr>
            <p:spPr>
              <a:xfrm>
                <a:off x="-548426" y="-28115"/>
                <a:ext cx="12168390" cy="234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Cel puțin o comorbiditate</a:t>
                </a:r>
                <a:endParaRPr sz="3500" dirty="0"/>
              </a:p>
            </p:txBody>
          </p:sp>
        </p:grpSp>
        <p:grpSp>
          <p:nvGrpSpPr>
            <p:cNvPr id="57" name="Rectangle 5">
              <a:extLst>
                <a:ext uri="{FF2B5EF4-FFF2-40B4-BE49-F238E27FC236}">
                  <a16:creationId xmlns:a16="http://schemas.microsoft.com/office/drawing/2014/main" id="{CF04C28C-F78F-4808-BA3E-01A0E212C7FC}"/>
                </a:ext>
              </a:extLst>
            </p:cNvPr>
            <p:cNvGrpSpPr/>
            <p:nvPr/>
          </p:nvGrpSpPr>
          <p:grpSpPr>
            <a:xfrm>
              <a:off x="11619968" y="-10953"/>
              <a:ext cx="6175982" cy="2341638"/>
              <a:chOff x="11619966" y="-13964"/>
              <a:chExt cx="6175981" cy="2341636"/>
            </a:xfrm>
          </p:grpSpPr>
          <p:sp>
            <p:nvSpPr>
              <p:cNvPr id="58" name="Rectangle">
                <a:extLst>
                  <a:ext uri="{FF2B5EF4-FFF2-40B4-BE49-F238E27FC236}">
                    <a16:creationId xmlns:a16="http://schemas.microsoft.com/office/drawing/2014/main" id="{B8C5BAC0-DBA7-4657-B2A3-111D441FD74D}"/>
                  </a:ext>
                </a:extLst>
              </p:cNvPr>
              <p:cNvSpPr/>
              <p:nvPr/>
            </p:nvSpPr>
            <p:spPr>
              <a:xfrm>
                <a:off x="11619966" y="-3018"/>
                <a:ext cx="6088440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59" name="+156">
                <a:extLst>
                  <a:ext uri="{FF2B5EF4-FFF2-40B4-BE49-F238E27FC236}">
                    <a16:creationId xmlns:a16="http://schemas.microsoft.com/office/drawing/2014/main" id="{FDC71CDA-BD05-4DD4-9CD2-F02A383E1E10}"/>
                  </a:ext>
                </a:extLst>
              </p:cNvPr>
              <p:cNvSpPr/>
              <p:nvPr/>
            </p:nvSpPr>
            <p:spPr>
              <a:xfrm>
                <a:off x="11707509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98.1%</a:t>
                </a:r>
                <a:endParaRPr sz="3500" b="1" dirty="0"/>
              </a:p>
            </p:txBody>
          </p:sp>
        </p:grpSp>
      </p:grpSp>
      <p:grpSp>
        <p:nvGrpSpPr>
          <p:cNvPr id="62" name="Group 8">
            <a:extLst>
              <a:ext uri="{FF2B5EF4-FFF2-40B4-BE49-F238E27FC236}">
                <a16:creationId xmlns:a16="http://schemas.microsoft.com/office/drawing/2014/main" id="{2BA2AE48-94F3-49F0-8BFB-C9174FA328BE}"/>
              </a:ext>
            </a:extLst>
          </p:cNvPr>
          <p:cNvGrpSpPr/>
          <p:nvPr/>
        </p:nvGrpSpPr>
        <p:grpSpPr>
          <a:xfrm>
            <a:off x="1518964" y="3975159"/>
            <a:ext cx="10594243" cy="723272"/>
            <a:chOff x="0" y="-10953"/>
            <a:chExt cx="17708409" cy="2341638"/>
          </a:xfrm>
        </p:grpSpPr>
        <p:grpSp>
          <p:nvGrpSpPr>
            <p:cNvPr id="63" name="Rectangle 4">
              <a:extLst>
                <a:ext uri="{FF2B5EF4-FFF2-40B4-BE49-F238E27FC236}">
                  <a16:creationId xmlns:a16="http://schemas.microsoft.com/office/drawing/2014/main" id="{29D04A17-790F-4242-90F6-CC3B5DC431A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67" name="Rectangle">
                <a:extLst>
                  <a:ext uri="{FF2B5EF4-FFF2-40B4-BE49-F238E27FC236}">
                    <a16:creationId xmlns:a16="http://schemas.microsoft.com/office/drawing/2014/main" id="{153DDB18-21AA-4EAC-A81B-EFFAE6B3450E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68" name="cazuri noi înregistrate astăzi">
                <a:extLst>
                  <a:ext uri="{FF2B5EF4-FFF2-40B4-BE49-F238E27FC236}">
                    <a16:creationId xmlns:a16="http://schemas.microsoft.com/office/drawing/2014/main" id="{50EEA735-1867-4624-B456-38EC743DEC0E}"/>
                  </a:ext>
                </a:extLst>
              </p:cNvPr>
              <p:cNvSpPr/>
              <p:nvPr/>
            </p:nvSpPr>
            <p:spPr>
              <a:xfrm>
                <a:off x="257782" y="46617"/>
                <a:ext cx="11109480" cy="219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200" dirty="0"/>
                  <a:t>Două sau mai multe </a:t>
                </a:r>
                <a:r>
                  <a:rPr lang="ro-RO" sz="3200" dirty="0" err="1"/>
                  <a:t>comorbidități</a:t>
                </a:r>
                <a:endParaRPr lang="ro-RO" sz="3200" dirty="0"/>
              </a:p>
            </p:txBody>
          </p:sp>
        </p:grpSp>
        <p:grpSp>
          <p:nvGrpSpPr>
            <p:cNvPr id="64" name="Rectangle 5">
              <a:extLst>
                <a:ext uri="{FF2B5EF4-FFF2-40B4-BE49-F238E27FC236}">
                  <a16:creationId xmlns:a16="http://schemas.microsoft.com/office/drawing/2014/main" id="{59E2FACD-6716-43FD-B43A-50EDF1154C59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65" name="Rectangle">
                <a:extLst>
                  <a:ext uri="{FF2B5EF4-FFF2-40B4-BE49-F238E27FC236}">
                    <a16:creationId xmlns:a16="http://schemas.microsoft.com/office/drawing/2014/main" id="{826A6FF1-3C13-4564-9CB4-798CAA94B6A8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66" name="+156">
                <a:extLst>
                  <a:ext uri="{FF2B5EF4-FFF2-40B4-BE49-F238E27FC236}">
                    <a16:creationId xmlns:a16="http://schemas.microsoft.com/office/drawing/2014/main" id="{5B045882-EB99-44ED-9EB0-39BF0432B06B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77%</a:t>
                </a:r>
                <a:endParaRPr sz="3500" b="1" dirty="0"/>
              </a:p>
            </p:txBody>
          </p:sp>
        </p:grpSp>
      </p:grpSp>
      <p:grpSp>
        <p:nvGrpSpPr>
          <p:cNvPr id="69" name="Group 8">
            <a:extLst>
              <a:ext uri="{FF2B5EF4-FFF2-40B4-BE49-F238E27FC236}">
                <a16:creationId xmlns:a16="http://schemas.microsoft.com/office/drawing/2014/main" id="{3F51D375-7B1F-2A4F-B2A8-FF7E39B7BCA1}"/>
              </a:ext>
            </a:extLst>
          </p:cNvPr>
          <p:cNvGrpSpPr/>
          <p:nvPr/>
        </p:nvGrpSpPr>
        <p:grpSpPr>
          <a:xfrm>
            <a:off x="12566883" y="4668026"/>
            <a:ext cx="10594243" cy="728574"/>
            <a:chOff x="0" y="-28117"/>
            <a:chExt cx="17708409" cy="2358802"/>
          </a:xfrm>
        </p:grpSpPr>
        <p:grpSp>
          <p:nvGrpSpPr>
            <p:cNvPr id="70" name="Rectangle 4">
              <a:extLst>
                <a:ext uri="{FF2B5EF4-FFF2-40B4-BE49-F238E27FC236}">
                  <a16:creationId xmlns:a16="http://schemas.microsoft.com/office/drawing/2014/main" id="{29BAF3D0-16D6-8946-BDDE-505E5D4C1FA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74" name="Rectangle">
                <a:extLst>
                  <a:ext uri="{FF2B5EF4-FFF2-40B4-BE49-F238E27FC236}">
                    <a16:creationId xmlns:a16="http://schemas.microsoft.com/office/drawing/2014/main" id="{E254F389-168A-EE4D-BA47-B86901173159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5" name="cazuri noi înregistrate astăzi">
                <a:extLst>
                  <a:ext uri="{FF2B5EF4-FFF2-40B4-BE49-F238E27FC236}">
                    <a16:creationId xmlns:a16="http://schemas.microsoft.com/office/drawing/2014/main" id="{4DB4FDEB-EADE-894A-908D-9A33AC2AAF4B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Obezitate</a:t>
                </a:r>
                <a:endParaRPr sz="3500" dirty="0"/>
              </a:p>
            </p:txBody>
          </p:sp>
        </p:grpSp>
        <p:grpSp>
          <p:nvGrpSpPr>
            <p:cNvPr id="71" name="Rectangle 5">
              <a:extLst>
                <a:ext uri="{FF2B5EF4-FFF2-40B4-BE49-F238E27FC236}">
                  <a16:creationId xmlns:a16="http://schemas.microsoft.com/office/drawing/2014/main" id="{BC8346A8-D60D-9B4C-A065-EACA673753E1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D750E752-A2A0-8B4E-80AD-B58A49A64D6E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3" name="+156">
                <a:extLst>
                  <a:ext uri="{FF2B5EF4-FFF2-40B4-BE49-F238E27FC236}">
                    <a16:creationId xmlns:a16="http://schemas.microsoft.com/office/drawing/2014/main" id="{82076298-DF04-864D-ABD1-7C6360C1A3C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27.6%</a:t>
                </a:r>
                <a:endParaRPr sz="3500" b="1" dirty="0"/>
              </a:p>
            </p:txBody>
          </p:sp>
        </p:grpSp>
      </p:grpSp>
      <p:grpSp>
        <p:nvGrpSpPr>
          <p:cNvPr id="76" name="Group 8">
            <a:extLst>
              <a:ext uri="{FF2B5EF4-FFF2-40B4-BE49-F238E27FC236}">
                <a16:creationId xmlns:a16="http://schemas.microsoft.com/office/drawing/2014/main" id="{20E16E57-9662-054B-8357-650BC0A715C1}"/>
              </a:ext>
            </a:extLst>
          </p:cNvPr>
          <p:cNvGrpSpPr/>
          <p:nvPr/>
        </p:nvGrpSpPr>
        <p:grpSpPr>
          <a:xfrm>
            <a:off x="1518961" y="4820768"/>
            <a:ext cx="10594243" cy="728574"/>
            <a:chOff x="0" y="-28117"/>
            <a:chExt cx="17708409" cy="2358802"/>
          </a:xfrm>
        </p:grpSpPr>
        <p:grpSp>
          <p:nvGrpSpPr>
            <p:cNvPr id="77" name="Rectangle 4">
              <a:extLst>
                <a:ext uri="{FF2B5EF4-FFF2-40B4-BE49-F238E27FC236}">
                  <a16:creationId xmlns:a16="http://schemas.microsoft.com/office/drawing/2014/main" id="{A289B372-C594-8A49-8B29-A1FC74EC3A1D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81" name="Rectangle">
                <a:extLst>
                  <a:ext uri="{FF2B5EF4-FFF2-40B4-BE49-F238E27FC236}">
                    <a16:creationId xmlns:a16="http://schemas.microsoft.com/office/drawing/2014/main" id="{33FC2C97-3252-8145-9756-AC4EB1C8D80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82" name="cazuri noi înregistrate astăzi">
                <a:extLst>
                  <a:ext uri="{FF2B5EF4-FFF2-40B4-BE49-F238E27FC236}">
                    <a16:creationId xmlns:a16="http://schemas.microsoft.com/office/drawing/2014/main" id="{AD4AD0A3-A959-6148-AEAA-59D740F6CB80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Supuși ventilării mecanice</a:t>
                </a:r>
              </a:p>
            </p:txBody>
          </p:sp>
        </p:grpSp>
        <p:grpSp>
          <p:nvGrpSpPr>
            <p:cNvPr id="78" name="Rectangle 5">
              <a:extLst>
                <a:ext uri="{FF2B5EF4-FFF2-40B4-BE49-F238E27FC236}">
                  <a16:creationId xmlns:a16="http://schemas.microsoft.com/office/drawing/2014/main" id="{84A4559E-5E37-E34C-81C5-7662DF851633}"/>
                </a:ext>
              </a:extLst>
            </p:cNvPr>
            <p:cNvGrpSpPr/>
            <p:nvPr/>
          </p:nvGrpSpPr>
          <p:grpSpPr>
            <a:xfrm>
              <a:off x="11619968" y="-10950"/>
              <a:ext cx="6088441" cy="2341635"/>
              <a:chOff x="11619966" y="-13961"/>
              <a:chExt cx="6088440" cy="2341633"/>
            </a:xfrm>
          </p:grpSpPr>
          <p:sp>
            <p:nvSpPr>
              <p:cNvPr id="79" name="Rectangle">
                <a:extLst>
                  <a:ext uri="{FF2B5EF4-FFF2-40B4-BE49-F238E27FC236}">
                    <a16:creationId xmlns:a16="http://schemas.microsoft.com/office/drawing/2014/main" id="{16FA2469-9C1A-EC48-B9C0-4A870565551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80" name="+156">
                <a:extLst>
                  <a:ext uri="{FF2B5EF4-FFF2-40B4-BE49-F238E27FC236}">
                    <a16:creationId xmlns:a16="http://schemas.microsoft.com/office/drawing/2014/main" id="{C567D189-4F29-DB42-928D-E782A5546850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74.7%</a:t>
                </a:r>
                <a:endParaRPr sz="3500" b="1" dirty="0"/>
              </a:p>
            </p:txBody>
          </p:sp>
        </p:grpSp>
      </p:grpSp>
      <p:grpSp>
        <p:nvGrpSpPr>
          <p:cNvPr id="104" name="Group 8">
            <a:extLst>
              <a:ext uri="{FF2B5EF4-FFF2-40B4-BE49-F238E27FC236}">
                <a16:creationId xmlns:a16="http://schemas.microsoft.com/office/drawing/2014/main" id="{58EB3E82-411F-054E-A82C-7266A4C9E483}"/>
              </a:ext>
            </a:extLst>
          </p:cNvPr>
          <p:cNvGrpSpPr/>
          <p:nvPr/>
        </p:nvGrpSpPr>
        <p:grpSpPr>
          <a:xfrm>
            <a:off x="12551227" y="5458941"/>
            <a:ext cx="10594243" cy="728574"/>
            <a:chOff x="0" y="-28117"/>
            <a:chExt cx="17708409" cy="2358802"/>
          </a:xfrm>
        </p:grpSpPr>
        <p:grpSp>
          <p:nvGrpSpPr>
            <p:cNvPr id="105" name="Rectangle 4">
              <a:extLst>
                <a:ext uri="{FF2B5EF4-FFF2-40B4-BE49-F238E27FC236}">
                  <a16:creationId xmlns:a16="http://schemas.microsoft.com/office/drawing/2014/main" id="{6B24D812-437C-6340-B9FD-CD552C7F5B61}"/>
                </a:ext>
              </a:extLst>
            </p:cNvPr>
            <p:cNvGrpSpPr/>
            <p:nvPr/>
          </p:nvGrpSpPr>
          <p:grpSpPr>
            <a:xfrm>
              <a:off x="0" y="-28117"/>
              <a:ext cx="17708409" cy="2341639"/>
              <a:chOff x="0" y="-28116"/>
              <a:chExt cx="17708408" cy="2341637"/>
            </a:xfrm>
          </p:grpSpPr>
          <p:sp>
            <p:nvSpPr>
              <p:cNvPr id="116" name="Rectangle">
                <a:extLst>
                  <a:ext uri="{FF2B5EF4-FFF2-40B4-BE49-F238E27FC236}">
                    <a16:creationId xmlns:a16="http://schemas.microsoft.com/office/drawing/2014/main" id="{1706018A-BCD0-9144-860D-AB284B20DF0C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17" name="cazuri noi înregistrate astăzi">
                <a:extLst>
                  <a:ext uri="{FF2B5EF4-FFF2-40B4-BE49-F238E27FC236}">
                    <a16:creationId xmlns:a16="http://schemas.microsoft.com/office/drawing/2014/main" id="{C28C78C6-2D09-CD40-9940-13A98E65D67F}"/>
                  </a:ext>
                </a:extLst>
              </p:cNvPr>
              <p:cNvSpPr/>
              <p:nvPr/>
            </p:nvSpPr>
            <p:spPr>
              <a:xfrm>
                <a:off x="257783" y="-28116"/>
                <a:ext cx="11109480" cy="23416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Maladii neurologice</a:t>
                </a:r>
                <a:endParaRPr sz="3500" dirty="0"/>
              </a:p>
            </p:txBody>
          </p:sp>
        </p:grpSp>
        <p:grpSp>
          <p:nvGrpSpPr>
            <p:cNvPr id="113" name="Rectangle 5">
              <a:extLst>
                <a:ext uri="{FF2B5EF4-FFF2-40B4-BE49-F238E27FC236}">
                  <a16:creationId xmlns:a16="http://schemas.microsoft.com/office/drawing/2014/main" id="{3533D3A7-1A81-F14A-8639-9F023BCB08A0}"/>
                </a:ext>
              </a:extLst>
            </p:cNvPr>
            <p:cNvGrpSpPr/>
            <p:nvPr/>
          </p:nvGrpSpPr>
          <p:grpSpPr>
            <a:xfrm>
              <a:off x="11619968" y="-10953"/>
              <a:ext cx="6088441" cy="2341638"/>
              <a:chOff x="11619966" y="-13964"/>
              <a:chExt cx="6088440" cy="2341636"/>
            </a:xfrm>
          </p:grpSpPr>
          <p:sp>
            <p:nvSpPr>
              <p:cNvPr id="114" name="Rectangle">
                <a:extLst>
                  <a:ext uri="{FF2B5EF4-FFF2-40B4-BE49-F238E27FC236}">
                    <a16:creationId xmlns:a16="http://schemas.microsoft.com/office/drawing/2014/main" id="{F39F9EB8-B40E-3D45-8E47-CEEA3A866AA4}"/>
                  </a:ext>
                </a:extLst>
              </p:cNvPr>
              <p:cNvSpPr/>
              <p:nvPr/>
            </p:nvSpPr>
            <p:spPr>
              <a:xfrm>
                <a:off x="11802857" y="-3018"/>
                <a:ext cx="5905549" cy="2285419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15" name="+156">
                <a:extLst>
                  <a:ext uri="{FF2B5EF4-FFF2-40B4-BE49-F238E27FC236}">
                    <a16:creationId xmlns:a16="http://schemas.microsoft.com/office/drawing/2014/main" id="{989921C7-B8E4-D149-8FFA-D13FF37BC748}"/>
                  </a:ext>
                </a:extLst>
              </p:cNvPr>
              <p:cNvSpPr/>
              <p:nvPr/>
            </p:nvSpPr>
            <p:spPr>
              <a:xfrm>
                <a:off x="11619966" y="-13964"/>
                <a:ext cx="6088438" cy="23416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20%</a:t>
                </a:r>
                <a:endParaRPr sz="3500" b="1" dirty="0"/>
              </a:p>
            </p:txBody>
          </p:sp>
        </p:grpSp>
      </p:grpSp>
      <p:grpSp>
        <p:nvGrpSpPr>
          <p:cNvPr id="83" name="Group 8">
            <a:extLst>
              <a:ext uri="{FF2B5EF4-FFF2-40B4-BE49-F238E27FC236}">
                <a16:creationId xmlns:a16="http://schemas.microsoft.com/office/drawing/2014/main" id="{C749C443-D589-A24D-927F-06BA63C868EE}"/>
              </a:ext>
            </a:extLst>
          </p:cNvPr>
          <p:cNvGrpSpPr/>
          <p:nvPr/>
        </p:nvGrpSpPr>
        <p:grpSpPr>
          <a:xfrm>
            <a:off x="1518961" y="5715526"/>
            <a:ext cx="10594242" cy="877545"/>
            <a:chOff x="0" y="-2"/>
            <a:chExt cx="17708409" cy="2285417"/>
          </a:xfrm>
        </p:grpSpPr>
        <p:grpSp>
          <p:nvGrpSpPr>
            <p:cNvPr id="84" name="Rectangle 4">
              <a:extLst>
                <a:ext uri="{FF2B5EF4-FFF2-40B4-BE49-F238E27FC236}">
                  <a16:creationId xmlns:a16="http://schemas.microsoft.com/office/drawing/2014/main" id="{2327ADEA-D882-6C41-99B9-B633F1FA4654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102" name="Rectangle">
                <a:extLst>
                  <a:ext uri="{FF2B5EF4-FFF2-40B4-BE49-F238E27FC236}">
                    <a16:creationId xmlns:a16="http://schemas.microsoft.com/office/drawing/2014/main" id="{A7ADF35E-5AE4-EC46-83E4-426D6BB0C550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03" name="cazuri noi înregistrate astăzi">
                <a:extLst>
                  <a:ext uri="{FF2B5EF4-FFF2-40B4-BE49-F238E27FC236}">
                    <a16:creationId xmlns:a16="http://schemas.microsoft.com/office/drawing/2014/main" id="{4351F2D3-11DE-E640-A0C1-EEBB79AC3DA6}"/>
                  </a:ext>
                </a:extLst>
              </p:cNvPr>
              <p:cNvSpPr/>
              <p:nvPr/>
            </p:nvSpPr>
            <p:spPr>
              <a:xfrm>
                <a:off x="257782" y="200883"/>
                <a:ext cx="11109481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dirty="0"/>
                  <a:t>Sex masculin</a:t>
                </a:r>
                <a:endParaRPr sz="3500" dirty="0"/>
              </a:p>
            </p:txBody>
          </p:sp>
        </p:grpSp>
        <p:grpSp>
          <p:nvGrpSpPr>
            <p:cNvPr id="99" name="Rectangle 5">
              <a:extLst>
                <a:ext uri="{FF2B5EF4-FFF2-40B4-BE49-F238E27FC236}">
                  <a16:creationId xmlns:a16="http://schemas.microsoft.com/office/drawing/2014/main" id="{8F51C35D-B681-E44F-AC9D-E6713F0854B4}"/>
                </a:ext>
              </a:extLst>
            </p:cNvPr>
            <p:cNvGrpSpPr/>
            <p:nvPr/>
          </p:nvGrpSpPr>
          <p:grpSpPr>
            <a:xfrm>
              <a:off x="11543546" y="3011"/>
              <a:ext cx="6164863" cy="2282404"/>
              <a:chOff x="11543544" y="0"/>
              <a:chExt cx="6164862" cy="2282402"/>
            </a:xfrm>
          </p:grpSpPr>
          <p:sp>
            <p:nvSpPr>
              <p:cNvPr id="100" name="Rectangle">
                <a:extLst>
                  <a:ext uri="{FF2B5EF4-FFF2-40B4-BE49-F238E27FC236}">
                    <a16:creationId xmlns:a16="http://schemas.microsoft.com/office/drawing/2014/main" id="{CFAC79F6-00E5-4248-83CE-10D30AB4BA49}"/>
                  </a:ext>
                </a:extLst>
              </p:cNvPr>
              <p:cNvSpPr/>
              <p:nvPr/>
            </p:nvSpPr>
            <p:spPr>
              <a:xfrm>
                <a:off x="11619966" y="0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01" name="+156">
                <a:extLst>
                  <a:ext uri="{FF2B5EF4-FFF2-40B4-BE49-F238E27FC236}">
                    <a16:creationId xmlns:a16="http://schemas.microsoft.com/office/drawing/2014/main" id="{A4D07E39-926A-664B-830F-B52E22C56F43}"/>
                  </a:ext>
                </a:extLst>
              </p:cNvPr>
              <p:cNvSpPr/>
              <p:nvPr/>
            </p:nvSpPr>
            <p:spPr>
              <a:xfrm>
                <a:off x="11543544" y="215032"/>
                <a:ext cx="6088438" cy="18836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3500" b="1" dirty="0"/>
                  <a:t>51.3%</a:t>
                </a:r>
                <a:endParaRPr sz="3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5D143-D5D2-8C41-B51D-DEBE97478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7200" dirty="0"/>
              <a:t>Cazuri de import</a:t>
            </a:r>
            <a:br>
              <a:rPr lang="en-MD" sz="7200" dirty="0"/>
            </a:br>
            <a:r>
              <a:rPr lang="en-MD" sz="4800" dirty="0"/>
              <a:t>01.02  - 07.02.2021</a:t>
            </a:r>
            <a:endParaRPr lang="en-MD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C296EA-1437-794D-A480-4F43C8242D7B}"/>
              </a:ext>
            </a:extLst>
          </p:cNvPr>
          <p:cNvSpPr txBox="1"/>
          <p:nvPr/>
        </p:nvSpPr>
        <p:spPr>
          <a:xfrm>
            <a:off x="10392936" y="1605776"/>
            <a:ext cx="9679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Cazuri total de import – 1162 cazuri</a:t>
            </a:r>
          </a:p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Cazuri de import în săptămâna 5 din 2021</a:t>
            </a:r>
          </a:p>
          <a:p>
            <a:pPr algn="l" defTabSz="914400" hangingPunct="1"/>
            <a:r>
              <a:rPr lang="en-MD" sz="360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45 de cazuri de import</a:t>
            </a: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73E34360-C2A3-FB43-9698-7F456EDDDB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307154"/>
              </p:ext>
            </p:extLst>
          </p:nvPr>
        </p:nvGraphicFramePr>
        <p:xfrm>
          <a:off x="9896475" y="3896139"/>
          <a:ext cx="12446690" cy="719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230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044197" y="7010475"/>
            <a:ext cx="4672540" cy="4887835"/>
            <a:chOff x="1814072" y="3437888"/>
            <a:chExt cx="2325277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34" name="Rectangle 33"/>
            <p:cNvSpPr/>
            <p:nvPr/>
          </p:nvSpPr>
          <p:spPr>
            <a:xfrm>
              <a:off x="1814072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Medici</a:t>
              </a:r>
              <a:endParaRPr lang="en-US" sz="2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22" name="Group 32">
            <a:extLst>
              <a:ext uri="{FF2B5EF4-FFF2-40B4-BE49-F238E27FC236}">
                <a16:creationId xmlns:a16="http://schemas.microsoft.com/office/drawing/2014/main" id="{6095E445-0BB6-4494-8C94-A007C15B3F72}"/>
              </a:ext>
            </a:extLst>
          </p:cNvPr>
          <p:cNvGrpSpPr/>
          <p:nvPr/>
        </p:nvGrpSpPr>
        <p:grpSpPr>
          <a:xfrm>
            <a:off x="6765483" y="7061038"/>
            <a:ext cx="4657592" cy="4991102"/>
            <a:chOff x="1621034" y="3437888"/>
            <a:chExt cx="2328796" cy="2495551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4" name="Rectangle 33">
              <a:extLst>
                <a:ext uri="{FF2B5EF4-FFF2-40B4-BE49-F238E27FC236}">
                  <a16:creationId xmlns:a16="http://schemas.microsoft.com/office/drawing/2014/main" id="{BD8FA53E-4B1A-407A-8EB3-5F41AF83D9A3}"/>
                </a:ext>
              </a:extLst>
            </p:cNvPr>
            <p:cNvSpPr/>
            <p:nvPr/>
          </p:nvSpPr>
          <p:spPr>
            <a:xfrm>
              <a:off x="1623189" y="3437888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Asistenți Medicali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5" name="Rectangle 34">
              <a:extLst>
                <a:ext uri="{FF2B5EF4-FFF2-40B4-BE49-F238E27FC236}">
                  <a16:creationId xmlns:a16="http://schemas.microsoft.com/office/drawing/2014/main" id="{DCA391C3-BF55-4FAA-BF7A-0D89C4718B4A}"/>
                </a:ext>
              </a:extLst>
            </p:cNvPr>
            <p:cNvSpPr/>
            <p:nvPr/>
          </p:nvSpPr>
          <p:spPr>
            <a:xfrm flipV="1">
              <a:off x="1621034" y="3437888"/>
              <a:ext cx="2328796" cy="51632"/>
            </a:xfrm>
            <a:prstGeom prst="rect">
              <a:avLst/>
            </a:prstGeom>
            <a:solidFill>
              <a:srgbClr val="1D4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grpSp>
        <p:nvGrpSpPr>
          <p:cNvPr id="62" name="Group 32">
            <a:extLst>
              <a:ext uri="{FF2B5EF4-FFF2-40B4-BE49-F238E27FC236}">
                <a16:creationId xmlns:a16="http://schemas.microsoft.com/office/drawing/2014/main" id="{AFEE9A52-7112-41A1-81A9-0655D62884C8}"/>
              </a:ext>
            </a:extLst>
          </p:cNvPr>
          <p:cNvGrpSpPr/>
          <p:nvPr/>
        </p:nvGrpSpPr>
        <p:grpSpPr>
          <a:xfrm>
            <a:off x="12192000" y="7043062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63" name="Rectangle 33">
              <a:extLst>
                <a:ext uri="{FF2B5EF4-FFF2-40B4-BE49-F238E27FC236}">
                  <a16:creationId xmlns:a16="http://schemas.microsoft.com/office/drawing/2014/main" id="{ABDE925A-B08A-45D9-B877-B4B86F6886CE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Infirmier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64" name="Rectangle 34">
              <a:extLst>
                <a:ext uri="{FF2B5EF4-FFF2-40B4-BE49-F238E27FC236}">
                  <a16:creationId xmlns:a16="http://schemas.microsoft.com/office/drawing/2014/main" id="{6F5C2865-29C5-4EBD-B920-4A8FA439C25B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66" name="Title 1">
            <a:extLst>
              <a:ext uri="{FF2B5EF4-FFF2-40B4-BE49-F238E27FC236}">
                <a16:creationId xmlns:a16="http://schemas.microsoft.com/office/drawing/2014/main" id="{DB4C4EF5-DE38-42DD-86C4-576104617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295431"/>
            <a:ext cx="24384000" cy="738386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pPr algn="ctr"/>
            <a:r>
              <a:rPr lang="ro-RO" sz="6000" b="1" dirty="0">
                <a:solidFill>
                  <a:schemeClr val="tx1"/>
                </a:solidFill>
                <a:latin typeface="Open Sans"/>
              </a:rPr>
              <a:t>Personalul medical infectat cu </a:t>
            </a:r>
            <a:r>
              <a:rPr lang="ro-RO" sz="6000" b="1" dirty="0">
                <a:solidFill>
                  <a:srgbClr val="1D46F3"/>
                </a:solidFill>
                <a:latin typeface="Open Sans"/>
              </a:rPr>
              <a:t>COVID-19</a:t>
            </a:r>
            <a:endParaRPr sz="6000" b="1" dirty="0">
              <a:solidFill>
                <a:srgbClr val="1D46F3"/>
              </a:solidFill>
              <a:latin typeface="Open Sans"/>
            </a:endParaRPr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726E0C7-6571-4DBF-9173-C01B3EC0BDFF}"/>
              </a:ext>
            </a:extLst>
          </p:cNvPr>
          <p:cNvGrpSpPr/>
          <p:nvPr/>
        </p:nvGrpSpPr>
        <p:grpSpPr>
          <a:xfrm>
            <a:off x="1422400" y="3790811"/>
            <a:ext cx="22256914" cy="1876245"/>
            <a:chOff x="0" y="-2"/>
            <a:chExt cx="17754128" cy="2285416"/>
          </a:xfrm>
        </p:grpSpPr>
        <p:grpSp>
          <p:nvGrpSpPr>
            <p:cNvPr id="68" name="Rectangle 4">
              <a:extLst>
                <a:ext uri="{FF2B5EF4-FFF2-40B4-BE49-F238E27FC236}">
                  <a16:creationId xmlns:a16="http://schemas.microsoft.com/office/drawing/2014/main" id="{21035C47-F8CC-48FB-AE63-86F98FA7DBAE}"/>
                </a:ext>
              </a:extLst>
            </p:cNvPr>
            <p:cNvGrpSpPr/>
            <p:nvPr/>
          </p:nvGrpSpPr>
          <p:grpSpPr>
            <a:xfrm>
              <a:off x="0" y="-2"/>
              <a:ext cx="17754128" cy="2285416"/>
              <a:chOff x="0" y="-1"/>
              <a:chExt cx="17754127" cy="2285414"/>
            </a:xfrm>
          </p:grpSpPr>
          <p:sp>
            <p:nvSpPr>
              <p:cNvPr id="72" name="Rectangle">
                <a:extLst>
                  <a:ext uri="{FF2B5EF4-FFF2-40B4-BE49-F238E27FC236}">
                    <a16:creationId xmlns:a16="http://schemas.microsoft.com/office/drawing/2014/main" id="{7739171F-6F51-4427-AB53-F3AD76D4042A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73" name="cazuri noi înregistrate astăzi">
                <a:extLst>
                  <a:ext uri="{FF2B5EF4-FFF2-40B4-BE49-F238E27FC236}">
                    <a16:creationId xmlns:a16="http://schemas.microsoft.com/office/drawing/2014/main" id="{1B74E9EE-D59F-4990-BF57-CACCF007B575}"/>
                  </a:ext>
                </a:extLst>
              </p:cNvPr>
              <p:cNvSpPr/>
              <p:nvPr/>
            </p:nvSpPr>
            <p:spPr>
              <a:xfrm>
                <a:off x="6267407" y="656715"/>
                <a:ext cx="11486720" cy="10497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400" dirty="0"/>
                  <a:t>C</a:t>
                </a:r>
                <a:r>
                  <a:rPr lang="en-US" sz="4400" dirty="0" err="1"/>
                  <a:t>azuri</a:t>
                </a:r>
                <a:r>
                  <a:rPr lang="en-US" sz="4400" dirty="0"/>
                  <a:t> de </a:t>
                </a:r>
                <a:r>
                  <a:rPr lang="en-US" sz="4400" dirty="0" err="1"/>
                  <a:t>infectare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în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rândul</a:t>
                </a:r>
                <a:r>
                  <a:rPr lang="en-US" sz="4400" dirty="0"/>
                  <a:t> </a:t>
                </a:r>
                <a:r>
                  <a:rPr lang="ro-RO" sz="4400" dirty="0"/>
                  <a:t>lucrătorilor din sistemul medical</a:t>
                </a:r>
                <a:endParaRPr lang="en-US" sz="4400" dirty="0"/>
              </a:p>
            </p:txBody>
          </p:sp>
        </p:grpSp>
        <p:grpSp>
          <p:nvGrpSpPr>
            <p:cNvPr id="69" name="Rectangle 5">
              <a:extLst>
                <a:ext uri="{FF2B5EF4-FFF2-40B4-BE49-F238E27FC236}">
                  <a16:creationId xmlns:a16="http://schemas.microsoft.com/office/drawing/2014/main" id="{06086DAD-F78F-46E7-959E-EA89550769F4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70" name="Rectangle">
                <a:extLst>
                  <a:ext uri="{FF2B5EF4-FFF2-40B4-BE49-F238E27FC236}">
                    <a16:creationId xmlns:a16="http://schemas.microsoft.com/office/drawing/2014/main" id="{5A32C835-F0BA-4F77-8E55-B53AFEBB3568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71" name="+156">
                <a:extLst>
                  <a:ext uri="{FF2B5EF4-FFF2-40B4-BE49-F238E27FC236}">
                    <a16:creationId xmlns:a16="http://schemas.microsoft.com/office/drawing/2014/main" id="{0C083C6B-035A-48C0-BC4C-509847C35D53}"/>
                  </a:ext>
                </a:extLst>
              </p:cNvPr>
              <p:cNvSpPr/>
              <p:nvPr/>
            </p:nvSpPr>
            <p:spPr>
              <a:xfrm>
                <a:off x="0" y="372665"/>
                <a:ext cx="5996999" cy="15370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pPr algn="ctr"/>
                <a:r>
                  <a:rPr lang="ro-RO" sz="7000" b="1" dirty="0"/>
                  <a:t>15.424</a:t>
                </a:r>
                <a:endParaRPr sz="7000" b="1" dirty="0"/>
              </a:p>
            </p:txBody>
          </p:sp>
        </p:grpSp>
      </p:grpSp>
      <p:sp>
        <p:nvSpPr>
          <p:cNvPr id="74" name="Rectangle 34">
            <a:extLst>
              <a:ext uri="{FF2B5EF4-FFF2-40B4-BE49-F238E27FC236}">
                <a16:creationId xmlns:a16="http://schemas.microsoft.com/office/drawing/2014/main" id="{DC8D0853-69FE-423C-93F3-338DFF4D1644}"/>
              </a:ext>
            </a:extLst>
          </p:cNvPr>
          <p:cNvSpPr/>
          <p:nvPr/>
        </p:nvSpPr>
        <p:spPr>
          <a:xfrm flipV="1">
            <a:off x="12192000" y="7079014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77" name="+156">
            <a:extLst>
              <a:ext uri="{FF2B5EF4-FFF2-40B4-BE49-F238E27FC236}">
                <a16:creationId xmlns:a16="http://schemas.microsoft.com/office/drawing/2014/main" id="{F150A25A-6CE9-4433-AAAA-8C618A20EA07}"/>
              </a:ext>
            </a:extLst>
          </p:cNvPr>
          <p:cNvSpPr/>
          <p:nvPr/>
        </p:nvSpPr>
        <p:spPr>
          <a:xfrm>
            <a:off x="1019381" y="8212529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4.555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8" name="+156">
            <a:extLst>
              <a:ext uri="{FF2B5EF4-FFF2-40B4-BE49-F238E27FC236}">
                <a16:creationId xmlns:a16="http://schemas.microsoft.com/office/drawing/2014/main" id="{3FCDA824-DE64-49C5-8B7F-BF2E64D55AC1}"/>
              </a:ext>
            </a:extLst>
          </p:cNvPr>
          <p:cNvSpPr/>
          <p:nvPr/>
        </p:nvSpPr>
        <p:spPr>
          <a:xfrm>
            <a:off x="6798342" y="8180213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6.430</a:t>
            </a:r>
            <a:endParaRPr b="1" dirty="0">
              <a:solidFill>
                <a:srgbClr val="1D46F3"/>
              </a:solidFill>
            </a:endParaRPr>
          </a:p>
        </p:txBody>
      </p:sp>
      <p:sp>
        <p:nvSpPr>
          <p:cNvPr id="79" name="+156">
            <a:extLst>
              <a:ext uri="{FF2B5EF4-FFF2-40B4-BE49-F238E27FC236}">
                <a16:creationId xmlns:a16="http://schemas.microsoft.com/office/drawing/2014/main" id="{1C46748C-7412-4A03-ABE0-2F607B485F55}"/>
              </a:ext>
            </a:extLst>
          </p:cNvPr>
          <p:cNvSpPr/>
          <p:nvPr/>
        </p:nvSpPr>
        <p:spPr>
          <a:xfrm>
            <a:off x="12192000" y="8105337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2.071</a:t>
            </a:r>
            <a:endParaRPr b="1" dirty="0">
              <a:solidFill>
                <a:srgbClr val="1D46F3"/>
              </a:solidFill>
            </a:endParaRPr>
          </a:p>
        </p:txBody>
      </p:sp>
      <p:grpSp>
        <p:nvGrpSpPr>
          <p:cNvPr id="26" name="Group 32">
            <a:extLst>
              <a:ext uri="{FF2B5EF4-FFF2-40B4-BE49-F238E27FC236}">
                <a16:creationId xmlns:a16="http://schemas.microsoft.com/office/drawing/2014/main" id="{8F75F1C6-729B-0446-845F-47A1689B276A}"/>
              </a:ext>
            </a:extLst>
          </p:cNvPr>
          <p:cNvGrpSpPr/>
          <p:nvPr/>
        </p:nvGrpSpPr>
        <p:grpSpPr>
          <a:xfrm>
            <a:off x="17611479" y="6991428"/>
            <a:ext cx="4650554" cy="5027054"/>
            <a:chOff x="1814072" y="3437888"/>
            <a:chExt cx="2325277" cy="2513527"/>
          </a:xfrm>
          <a:solidFill>
            <a:srgbClr val="F7F7F7"/>
          </a:solidFill>
          <a:effectLst>
            <a:outerShdw blurRad="762000" dist="254000" dir="5400000" algn="t" rotWithShape="0">
              <a:prstClr val="black">
                <a:alpha val="30000"/>
              </a:prstClr>
            </a:outerShdw>
          </a:effectLst>
        </p:grpSpPr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1957D24A-C2A1-EA49-BD26-CA296265289C}"/>
                </a:ext>
              </a:extLst>
            </p:cNvPr>
            <p:cNvSpPr/>
            <p:nvPr/>
          </p:nvSpPr>
          <p:spPr>
            <a:xfrm>
              <a:off x="1814072" y="3455864"/>
              <a:ext cx="2325277" cy="24955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bIns="792000" rtlCol="0" anchor="b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r>
                <a:rPr lang="ro-RO" sz="4000" b="0" dirty="0">
                  <a:solidFill>
                    <a:schemeClr val="tx1"/>
                  </a:solidFill>
                  <a:latin typeface="Montserrat Bold"/>
                </a:rPr>
                <a:t>Personal Auxiliar</a:t>
              </a:r>
              <a:endParaRPr lang="en-US" sz="4000" b="0" dirty="0">
                <a:solidFill>
                  <a:schemeClr val="tx1"/>
                </a:solidFill>
                <a:latin typeface="Montserrat Bold"/>
              </a:endParaRPr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595B3213-E140-C543-83BC-064DC12E883E}"/>
                </a:ext>
              </a:extLst>
            </p:cNvPr>
            <p:cNvSpPr/>
            <p:nvPr/>
          </p:nvSpPr>
          <p:spPr>
            <a:xfrm flipV="1">
              <a:off x="1814072" y="3437888"/>
              <a:ext cx="2325277" cy="516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8" tIns="648000" rIns="360000" rtlCol="0" anchor="t"/>
            <a:lstStyle/>
            <a:p>
              <a:pPr>
                <a:lnSpc>
                  <a:spcPct val="130000"/>
                </a:lnSpc>
                <a:spcBef>
                  <a:spcPts val="2000"/>
                </a:spcBef>
              </a:pPr>
              <a:endParaRPr lang="en-US" sz="2000" dirty="0">
                <a:solidFill>
                  <a:schemeClr val="tx1">
                    <a:alpha val="70000"/>
                  </a:schemeClr>
                </a:solidFill>
              </a:endParaRPr>
            </a:p>
          </p:txBody>
        </p:sp>
      </p:grpSp>
      <p:sp>
        <p:nvSpPr>
          <p:cNvPr id="30" name="Rectangle 34">
            <a:extLst>
              <a:ext uri="{FF2B5EF4-FFF2-40B4-BE49-F238E27FC236}">
                <a16:creationId xmlns:a16="http://schemas.microsoft.com/office/drawing/2014/main" id="{EC18C20E-9B90-614E-970D-80210A6E98DD}"/>
              </a:ext>
            </a:extLst>
          </p:cNvPr>
          <p:cNvSpPr/>
          <p:nvPr/>
        </p:nvSpPr>
        <p:spPr>
          <a:xfrm flipV="1">
            <a:off x="17636295" y="7182278"/>
            <a:ext cx="4650554" cy="103264"/>
          </a:xfrm>
          <a:prstGeom prst="rect">
            <a:avLst/>
          </a:prstGeom>
          <a:solidFill>
            <a:srgbClr val="1D4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8" tIns="648000" rIns="360000" rtlCol="0" anchor="t"/>
          <a:lstStyle/>
          <a:p>
            <a:pPr>
              <a:lnSpc>
                <a:spcPct val="130000"/>
              </a:lnSpc>
              <a:spcBef>
                <a:spcPts val="2000"/>
              </a:spcBef>
            </a:pPr>
            <a:endParaRPr lang="en-US" sz="2000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31" name="+156">
            <a:extLst>
              <a:ext uri="{FF2B5EF4-FFF2-40B4-BE49-F238E27FC236}">
                <a16:creationId xmlns:a16="http://schemas.microsoft.com/office/drawing/2014/main" id="{1CA3F770-1D73-A847-A67D-3A81A6F8B2EC}"/>
              </a:ext>
            </a:extLst>
          </p:cNvPr>
          <p:cNvSpPr/>
          <p:nvPr/>
        </p:nvSpPr>
        <p:spPr>
          <a:xfrm>
            <a:off x="17636295" y="8005408"/>
            <a:ext cx="4650554" cy="16466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39" tIns="91439" rIns="91439" bIns="91439" numCol="1" anchor="ctr">
            <a:spAutoFit/>
          </a:bodyPr>
          <a:lstStyle>
            <a:lvl1pPr algn="l" defTabSz="1828660">
              <a:defRPr sz="95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algn="ctr"/>
            <a:r>
              <a:rPr lang="ro-RO" b="1" dirty="0">
                <a:solidFill>
                  <a:srgbClr val="1D46F3"/>
                </a:solidFill>
              </a:rPr>
              <a:t>2.368</a:t>
            </a:r>
            <a:endParaRPr b="1" dirty="0">
              <a:solidFill>
                <a:srgbClr val="1D46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47969" y="12886440"/>
            <a:ext cx="311766" cy="4622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 dirty="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2188030" y="1299023"/>
            <a:ext cx="17438958" cy="249969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1755490">
              <a:defRPr sz="9600" spc="-266"/>
            </a:lvl1pPr>
          </a:lstStyle>
          <a:p>
            <a:r>
              <a:rPr lang="ro-RO" sz="8000" b="1" dirty="0">
                <a:latin typeface="Open Sans"/>
              </a:rPr>
              <a:t>Testarea lucrătorilor medicali la </a:t>
            </a:r>
            <a:r>
              <a:rPr lang="ro-RO" sz="8000" b="1" dirty="0">
                <a:solidFill>
                  <a:srgbClr val="1D46F3"/>
                </a:solidFill>
                <a:latin typeface="Open Sans"/>
              </a:rPr>
              <a:t>COVID-19</a:t>
            </a:r>
            <a:br>
              <a:rPr lang="ro-RO" sz="8000" b="1" dirty="0">
                <a:solidFill>
                  <a:srgbClr val="1D46F3"/>
                </a:solidFill>
                <a:latin typeface="Open Sans"/>
              </a:rPr>
            </a:br>
            <a:endParaRPr sz="80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47969" y="12886440"/>
            <a:ext cx="311766" cy="462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61055" y="7022625"/>
            <a:ext cx="17697907" cy="2285417"/>
            <a:chOff x="0" y="-2"/>
            <a:chExt cx="17697906" cy="2285416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572869"/>
                <a:ext cx="10585218" cy="104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testați pozitiv</a:t>
                </a:r>
                <a:endParaRPr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317901"/>
                <a:ext cx="5512438" cy="1646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>
                    <a:solidFill>
                      <a:schemeClr val="bg1"/>
                    </a:solidFill>
                  </a:rPr>
                  <a:t>15.424</a:t>
                </a:r>
                <a:endParaRPr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50552" y="3913906"/>
            <a:ext cx="17708410" cy="2285418"/>
            <a:chOff x="0" y="-2"/>
            <a:chExt cx="17708409" cy="2285416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Lucrători medicali investigați</a:t>
                </a:r>
                <a:endParaRPr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43.538</a:t>
                </a:r>
                <a:endParaRPr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71558" y="10245029"/>
            <a:ext cx="17708410" cy="2285418"/>
            <a:chOff x="0" y="-2"/>
            <a:chExt cx="17708409" cy="2285416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611794"/>
                <a:ext cx="10752128" cy="10618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dirty="0"/>
                  <a:t>Investigați în ultimele 7 zile</a:t>
                </a:r>
                <a:endParaRPr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3010"/>
              <a:ext cx="6088441" cy="2282404"/>
              <a:chOff x="-1" y="-1"/>
              <a:chExt cx="6088440" cy="2282402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317900"/>
                <a:ext cx="5512438" cy="16466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b="1" dirty="0"/>
                  <a:t>845</a:t>
                </a:r>
                <a:endParaRPr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A619-C26C-914F-A29E-358BBDFF0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D" sz="6400" dirty="0"/>
              <a:t>Rt – GIS</a:t>
            </a:r>
            <a:br>
              <a:rPr lang="en-MD" sz="6400" dirty="0"/>
            </a:br>
            <a:r>
              <a:rPr lang="en-MD" sz="4800" dirty="0"/>
              <a:t>Numărul de reproducție efectiv</a:t>
            </a:r>
            <a:br>
              <a:rPr lang="en-MD" sz="4800" dirty="0"/>
            </a:br>
            <a:r>
              <a:rPr lang="en-MD" sz="4800" dirty="0"/>
              <a:t>1.07</a:t>
            </a:r>
            <a:endParaRPr lang="en-MD" sz="6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512216-C39A-894F-8BCF-9C047179813E}"/>
              </a:ext>
            </a:extLst>
          </p:cNvPr>
          <p:cNvSpPr txBox="1"/>
          <p:nvPr/>
        </p:nvSpPr>
        <p:spPr>
          <a:xfrm>
            <a:off x="3561349" y="3602601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07.02.2021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853A24-8CE1-DB43-AA5E-2C51559ED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194" y="-26504"/>
            <a:ext cx="1030237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28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2020-04-30 15.30.45.jpg" descr="2020-04-30 15.30.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0819" y="5768619"/>
            <a:ext cx="8742361" cy="21787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751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lide Number Placeholder 24"/>
          <p:cNvSpPr txBox="1">
            <a:spLocks noGrp="1"/>
          </p:cNvSpPr>
          <p:nvPr>
            <p:ph type="sldNum" sz="quarter" idx="2"/>
          </p:nvPr>
        </p:nvSpPr>
        <p:spPr>
          <a:xfrm>
            <a:off x="872246" y="12932915"/>
            <a:ext cx="263212" cy="3693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sz="1200"/>
              <a:pPr/>
              <a:t>2</a:t>
            </a:fld>
            <a:endParaRPr sz="1200"/>
          </a:p>
        </p:txBody>
      </p:sp>
      <p:sp>
        <p:nvSpPr>
          <p:cNvPr id="303" name="Title 1"/>
          <p:cNvSpPr txBox="1">
            <a:spLocks noGrp="1"/>
          </p:cNvSpPr>
          <p:nvPr>
            <p:ph type="title"/>
          </p:nvPr>
        </p:nvSpPr>
        <p:spPr>
          <a:xfrm>
            <a:off x="4071558" y="1858502"/>
            <a:ext cx="11899174" cy="2499691"/>
          </a:xfrm>
          <a:prstGeom prst="rect">
            <a:avLst/>
          </a:prstGeom>
        </p:spPr>
        <p:txBody>
          <a:bodyPr>
            <a:normAutofit/>
          </a:bodyPr>
          <a:lstStyle>
            <a:lvl1pPr defTabSz="1755490">
              <a:defRPr sz="9600" spc="-266"/>
            </a:lvl1pPr>
          </a:lstStyle>
          <a:p>
            <a:r>
              <a:rPr lang="ro-RO" sz="6600" b="1" dirty="0">
                <a:solidFill>
                  <a:srgbClr val="1D46F3"/>
                </a:solidFill>
                <a:latin typeface="Open Sans"/>
              </a:rPr>
              <a:t>COVID-19 </a:t>
            </a:r>
            <a:endParaRPr sz="6600" b="1" dirty="0">
              <a:solidFill>
                <a:srgbClr val="1D46F3"/>
              </a:solidFill>
              <a:latin typeface="Open Sans"/>
            </a:endParaRPr>
          </a:p>
        </p:txBody>
      </p:sp>
      <p:sp>
        <p:nvSpPr>
          <p:cNvPr id="9" name="Slide Number Placeholder 24">
            <a:extLst>
              <a:ext uri="{FF2B5EF4-FFF2-40B4-BE49-F238E27FC236}">
                <a16:creationId xmlns:a16="http://schemas.microsoft.com/office/drawing/2014/main" id="{223F4548-EF58-4C9C-9614-962A2F836BDA}"/>
              </a:ext>
            </a:extLst>
          </p:cNvPr>
          <p:cNvSpPr txBox="1">
            <a:spLocks/>
          </p:cNvSpPr>
          <p:nvPr/>
        </p:nvSpPr>
        <p:spPr>
          <a:xfrm>
            <a:off x="872246" y="12932915"/>
            <a:ext cx="263212" cy="369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91439" tIns="91439" rIns="91439" bIns="91439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66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0" i="0" u="none" strike="noStrike" cap="none" spc="0" normalizeH="0" baseline="0">
                <a:ln>
                  <a:noFill/>
                </a:ln>
                <a:solidFill>
                  <a:srgbClr val="222222"/>
                </a:solidFill>
                <a:effectLst/>
                <a:uFillTx/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200" smtClean="0"/>
              <a:pPr/>
              <a:t>2</a:t>
            </a:fld>
            <a:endParaRPr lang="en-US" sz="12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E2EA72-A4E4-443D-9A02-9A8C46976CC6}"/>
              </a:ext>
            </a:extLst>
          </p:cNvPr>
          <p:cNvGrpSpPr/>
          <p:nvPr/>
        </p:nvGrpSpPr>
        <p:grpSpPr>
          <a:xfrm>
            <a:off x="4071558" y="5327593"/>
            <a:ext cx="17718913" cy="1332852"/>
            <a:chOff x="0" y="-2"/>
            <a:chExt cx="17697906" cy="2285417"/>
          </a:xfrm>
        </p:grpSpPr>
        <p:grpSp>
          <p:nvGrpSpPr>
            <p:cNvPr id="11" name="Rectangle 10">
              <a:extLst>
                <a:ext uri="{FF2B5EF4-FFF2-40B4-BE49-F238E27FC236}">
                  <a16:creationId xmlns:a16="http://schemas.microsoft.com/office/drawing/2014/main" id="{1794099D-2D18-4AAF-88BE-81D614C04714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D80F46F3-D379-49D9-AC4C-6B41BAF23E1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16" name="cazuri totale">
                <a:extLst>
                  <a:ext uri="{FF2B5EF4-FFF2-40B4-BE49-F238E27FC236}">
                    <a16:creationId xmlns:a16="http://schemas.microsoft.com/office/drawing/2014/main" id="{8442234B-025F-44E4-AF01-A4F43D7C7DA1}"/>
                  </a:ext>
                </a:extLst>
              </p:cNvPr>
              <p:cNvSpPr/>
              <p:nvPr/>
            </p:nvSpPr>
            <p:spPr>
              <a:xfrm>
                <a:off x="6768000" y="482827"/>
                <a:ext cx="10585218" cy="1228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Persoane vindecate</a:t>
                </a:r>
                <a:endParaRPr sz="4000" dirty="0"/>
              </a:p>
            </p:txBody>
          </p:sp>
        </p:grpSp>
        <p:grpSp>
          <p:nvGrpSpPr>
            <p:cNvPr id="12" name="Rectangle 11">
              <a:extLst>
                <a:ext uri="{FF2B5EF4-FFF2-40B4-BE49-F238E27FC236}">
                  <a16:creationId xmlns:a16="http://schemas.microsoft.com/office/drawing/2014/main" id="{C371B68C-E300-4328-BA59-AEFBEA07962F}"/>
                </a:ext>
              </a:extLst>
            </p:cNvPr>
            <p:cNvGrpSpPr/>
            <p:nvPr/>
          </p:nvGrpSpPr>
          <p:grpSpPr>
            <a:xfrm>
              <a:off x="0" y="3010"/>
              <a:ext cx="6088441" cy="2282405"/>
              <a:chOff x="-1" y="-1"/>
              <a:chExt cx="6088440" cy="2282402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04FE180-9043-4E2E-853F-AE32BC56973F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14" name="+156">
                <a:extLst>
                  <a:ext uri="{FF2B5EF4-FFF2-40B4-BE49-F238E27FC236}">
                    <a16:creationId xmlns:a16="http://schemas.microsoft.com/office/drawing/2014/main" id="{D948A25A-1F4A-4253-80F7-4E092DEA2245}"/>
                  </a:ext>
                </a:extLst>
              </p:cNvPr>
              <p:cNvSpPr/>
              <p:nvPr/>
            </p:nvSpPr>
            <p:spPr>
              <a:xfrm>
                <a:off x="484560" y="112110"/>
                <a:ext cx="5512438" cy="20581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>
                    <a:solidFill>
                      <a:schemeClr val="bg1"/>
                    </a:solidFill>
                  </a:rPr>
                  <a:t>153.503</a:t>
                </a:r>
              </a:p>
            </p:txBody>
          </p:sp>
        </p:grpSp>
      </p:grpSp>
      <p:grpSp>
        <p:nvGrpSpPr>
          <p:cNvPr id="17" name="Group 8">
            <a:extLst>
              <a:ext uri="{FF2B5EF4-FFF2-40B4-BE49-F238E27FC236}">
                <a16:creationId xmlns:a16="http://schemas.microsoft.com/office/drawing/2014/main" id="{56A258CB-139F-4E6B-8F98-5BBC209C651C}"/>
              </a:ext>
            </a:extLst>
          </p:cNvPr>
          <p:cNvGrpSpPr/>
          <p:nvPr/>
        </p:nvGrpSpPr>
        <p:grpSpPr>
          <a:xfrm>
            <a:off x="4071558" y="3785711"/>
            <a:ext cx="17483723" cy="1200327"/>
            <a:chOff x="0" y="-28349"/>
            <a:chExt cx="17708409" cy="2345119"/>
          </a:xfrm>
        </p:grpSpPr>
        <p:grpSp>
          <p:nvGrpSpPr>
            <p:cNvPr id="18" name="Rectangle 4">
              <a:extLst>
                <a:ext uri="{FF2B5EF4-FFF2-40B4-BE49-F238E27FC236}">
                  <a16:creationId xmlns:a16="http://schemas.microsoft.com/office/drawing/2014/main" id="{50284CCE-8127-4389-824B-58E0033A15D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2" name="Rectangle">
                <a:extLst>
                  <a:ext uri="{FF2B5EF4-FFF2-40B4-BE49-F238E27FC236}">
                    <a16:creationId xmlns:a16="http://schemas.microsoft.com/office/drawing/2014/main" id="{73037A3B-DFD1-4006-9F77-0705E52E4D88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23" name="cazuri noi înregistrate astăzi">
                <a:extLst>
                  <a:ext uri="{FF2B5EF4-FFF2-40B4-BE49-F238E27FC236}">
                    <a16:creationId xmlns:a16="http://schemas.microsoft.com/office/drawing/2014/main" id="{13C89367-86C4-469E-9D30-D18C22FF0479}"/>
                  </a:ext>
                </a:extLst>
              </p:cNvPr>
              <p:cNvSpPr/>
              <p:nvPr/>
            </p:nvSpPr>
            <p:spPr>
              <a:xfrm>
                <a:off x="6731593" y="361002"/>
                <a:ext cx="10752128" cy="1563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Numărul total de cazuri</a:t>
                </a:r>
                <a:endParaRPr sz="4000" dirty="0"/>
              </a:p>
            </p:txBody>
          </p:sp>
        </p:grpSp>
        <p:grpSp>
          <p:nvGrpSpPr>
            <p:cNvPr id="19" name="Rectangle 5">
              <a:extLst>
                <a:ext uri="{FF2B5EF4-FFF2-40B4-BE49-F238E27FC236}">
                  <a16:creationId xmlns:a16="http://schemas.microsoft.com/office/drawing/2014/main" id="{A984A1AD-6970-40C9-8AD1-407F741D8593}"/>
                </a:ext>
              </a:extLst>
            </p:cNvPr>
            <p:cNvGrpSpPr/>
            <p:nvPr/>
          </p:nvGrpSpPr>
          <p:grpSpPr>
            <a:xfrm>
              <a:off x="0" y="-28349"/>
              <a:ext cx="6088441" cy="2345119"/>
              <a:chOff x="-1" y="-31360"/>
              <a:chExt cx="6088440" cy="2345116"/>
            </a:xfrm>
          </p:grpSpPr>
          <p:sp>
            <p:nvSpPr>
              <p:cNvPr id="20" name="Rectangle">
                <a:extLst>
                  <a:ext uri="{FF2B5EF4-FFF2-40B4-BE49-F238E27FC236}">
                    <a16:creationId xmlns:a16="http://schemas.microsoft.com/office/drawing/2014/main" id="{6D16EC0D-7E64-4D1A-9A89-FBE14E8BE90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1" name="+156">
                <a:extLst>
                  <a:ext uri="{FF2B5EF4-FFF2-40B4-BE49-F238E27FC236}">
                    <a16:creationId xmlns:a16="http://schemas.microsoft.com/office/drawing/2014/main" id="{C3830ABB-261A-47FC-B222-D49394DEC9FD}"/>
                  </a:ext>
                </a:extLst>
              </p:cNvPr>
              <p:cNvSpPr/>
              <p:nvPr/>
            </p:nvSpPr>
            <p:spPr>
              <a:xfrm>
                <a:off x="484560" y="-31360"/>
                <a:ext cx="5512438" cy="2345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/>
                  <a:t>164.569</a:t>
                </a:r>
                <a:endParaRPr sz="6600" b="1" dirty="0"/>
              </a:p>
            </p:txBody>
          </p:sp>
        </p:grpSp>
      </p:grpSp>
      <p:grpSp>
        <p:nvGrpSpPr>
          <p:cNvPr id="24" name="Group 8">
            <a:extLst>
              <a:ext uri="{FF2B5EF4-FFF2-40B4-BE49-F238E27FC236}">
                <a16:creationId xmlns:a16="http://schemas.microsoft.com/office/drawing/2014/main" id="{A7F1BD85-BD75-4CF5-B112-E393279768AD}"/>
              </a:ext>
            </a:extLst>
          </p:cNvPr>
          <p:cNvGrpSpPr/>
          <p:nvPr/>
        </p:nvGrpSpPr>
        <p:grpSpPr>
          <a:xfrm>
            <a:off x="4049819" y="6838564"/>
            <a:ext cx="17718913" cy="1200327"/>
            <a:chOff x="0" y="-31446"/>
            <a:chExt cx="17708409" cy="2351314"/>
          </a:xfrm>
        </p:grpSpPr>
        <p:grpSp>
          <p:nvGrpSpPr>
            <p:cNvPr id="25" name="Rectangle 4">
              <a:extLst>
                <a:ext uri="{FF2B5EF4-FFF2-40B4-BE49-F238E27FC236}">
                  <a16:creationId xmlns:a16="http://schemas.microsoft.com/office/drawing/2014/main" id="{E98C9B18-454D-4EC9-888D-FF81CE14A2C1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29" name="Rectangle">
                <a:extLst>
                  <a:ext uri="{FF2B5EF4-FFF2-40B4-BE49-F238E27FC236}">
                    <a16:creationId xmlns:a16="http://schemas.microsoft.com/office/drawing/2014/main" id="{45E50E35-0138-4E49-BB99-3276C014A4A5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30" name="cazuri noi înregistrate astăzi">
                <a:extLst>
                  <a:ext uri="{FF2B5EF4-FFF2-40B4-BE49-F238E27FC236}">
                    <a16:creationId xmlns:a16="http://schemas.microsoft.com/office/drawing/2014/main" id="{797EAA35-7A07-451C-95DF-8B73AB11BD0F}"/>
                  </a:ext>
                </a:extLst>
              </p:cNvPr>
              <p:cNvSpPr/>
              <p:nvPr/>
            </p:nvSpPr>
            <p:spPr>
              <a:xfrm>
                <a:off x="6731593" y="358937"/>
                <a:ext cx="10752128" cy="156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Total decese</a:t>
                </a:r>
                <a:endParaRPr sz="4000" dirty="0"/>
              </a:p>
            </p:txBody>
          </p:sp>
        </p:grpSp>
        <p:grpSp>
          <p:nvGrpSpPr>
            <p:cNvPr id="26" name="Rectangle 5">
              <a:extLst>
                <a:ext uri="{FF2B5EF4-FFF2-40B4-BE49-F238E27FC236}">
                  <a16:creationId xmlns:a16="http://schemas.microsoft.com/office/drawing/2014/main" id="{DC4672D5-6216-4174-A7D0-471E5627F1C8}"/>
                </a:ext>
              </a:extLst>
            </p:cNvPr>
            <p:cNvGrpSpPr/>
            <p:nvPr/>
          </p:nvGrpSpPr>
          <p:grpSpPr>
            <a:xfrm>
              <a:off x="0" y="-31446"/>
              <a:ext cx="6088441" cy="2351314"/>
              <a:chOff x="-1" y="-34457"/>
              <a:chExt cx="6088440" cy="2351311"/>
            </a:xfrm>
          </p:grpSpPr>
          <p:sp>
            <p:nvSpPr>
              <p:cNvPr id="27" name="Rectangle">
                <a:extLst>
                  <a:ext uri="{FF2B5EF4-FFF2-40B4-BE49-F238E27FC236}">
                    <a16:creationId xmlns:a16="http://schemas.microsoft.com/office/drawing/2014/main" id="{6CFFF804-F494-4B93-9746-8A16BC10C36D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28" name="+156">
                <a:extLst>
                  <a:ext uri="{FF2B5EF4-FFF2-40B4-BE49-F238E27FC236}">
                    <a16:creationId xmlns:a16="http://schemas.microsoft.com/office/drawing/2014/main" id="{C9CC88DF-60F2-43EB-95D5-8C85D1318081}"/>
                  </a:ext>
                </a:extLst>
              </p:cNvPr>
              <p:cNvSpPr/>
              <p:nvPr/>
            </p:nvSpPr>
            <p:spPr>
              <a:xfrm>
                <a:off x="484560" y="-34457"/>
                <a:ext cx="5512438" cy="2351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/>
                  <a:t>3.543</a:t>
                </a:r>
                <a:endParaRPr sz="6600" b="1" dirty="0"/>
              </a:p>
            </p:txBody>
          </p:sp>
        </p:grpSp>
      </p:grpSp>
      <p:grpSp>
        <p:nvGrpSpPr>
          <p:cNvPr id="31" name="Group 8">
            <a:extLst>
              <a:ext uri="{FF2B5EF4-FFF2-40B4-BE49-F238E27FC236}">
                <a16:creationId xmlns:a16="http://schemas.microsoft.com/office/drawing/2014/main" id="{49CCBB90-F538-E64E-AC39-7F7E580C3DD3}"/>
              </a:ext>
            </a:extLst>
          </p:cNvPr>
          <p:cNvGrpSpPr/>
          <p:nvPr/>
        </p:nvGrpSpPr>
        <p:grpSpPr>
          <a:xfrm>
            <a:off x="4071558" y="10392722"/>
            <a:ext cx="17718913" cy="1200327"/>
            <a:chOff x="0" y="-31446"/>
            <a:chExt cx="17708409" cy="2351314"/>
          </a:xfrm>
        </p:grpSpPr>
        <p:grpSp>
          <p:nvGrpSpPr>
            <p:cNvPr id="32" name="Rectangle 4">
              <a:extLst>
                <a:ext uri="{FF2B5EF4-FFF2-40B4-BE49-F238E27FC236}">
                  <a16:creationId xmlns:a16="http://schemas.microsoft.com/office/drawing/2014/main" id="{D8B22C2C-B603-2C41-A75E-19BB1121F33D}"/>
                </a:ext>
              </a:extLst>
            </p:cNvPr>
            <p:cNvGrpSpPr/>
            <p:nvPr/>
          </p:nvGrpSpPr>
          <p:grpSpPr>
            <a:xfrm>
              <a:off x="0" y="-2"/>
              <a:ext cx="17708409" cy="2285416"/>
              <a:chOff x="0" y="-1"/>
              <a:chExt cx="17708408" cy="2285414"/>
            </a:xfrm>
          </p:grpSpPr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56D4AB99-28E6-FF45-93A2-CF965C7C76C6}"/>
                  </a:ext>
                </a:extLst>
              </p:cNvPr>
              <p:cNvSpPr/>
              <p:nvPr/>
            </p:nvSpPr>
            <p:spPr>
              <a:xfrm>
                <a:off x="0" y="-1"/>
                <a:ext cx="17708408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>
                <a:outerShdw blurRad="1270000" dist="508000" dir="5400000" rotWithShape="0">
                  <a:srgbClr val="000000">
                    <a:alpha val="30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37" name="cazuri noi înregistrate astăzi">
                <a:extLst>
                  <a:ext uri="{FF2B5EF4-FFF2-40B4-BE49-F238E27FC236}">
                    <a16:creationId xmlns:a16="http://schemas.microsoft.com/office/drawing/2014/main" id="{7727311F-AA82-A94C-8298-AC08DEF19C7E}"/>
                  </a:ext>
                </a:extLst>
              </p:cNvPr>
              <p:cNvSpPr/>
              <p:nvPr/>
            </p:nvSpPr>
            <p:spPr>
              <a:xfrm>
                <a:off x="6731593" y="358937"/>
                <a:ext cx="10752128" cy="15675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Pacienți în stare extrem de gravă</a:t>
                </a:r>
                <a:endParaRPr sz="4000" dirty="0"/>
              </a:p>
            </p:txBody>
          </p:sp>
        </p:grpSp>
        <p:grpSp>
          <p:nvGrpSpPr>
            <p:cNvPr id="33" name="Rectangle 5">
              <a:extLst>
                <a:ext uri="{FF2B5EF4-FFF2-40B4-BE49-F238E27FC236}">
                  <a16:creationId xmlns:a16="http://schemas.microsoft.com/office/drawing/2014/main" id="{22737E8D-81C7-7F4B-B0F7-A50EE219EBC9}"/>
                </a:ext>
              </a:extLst>
            </p:cNvPr>
            <p:cNvGrpSpPr/>
            <p:nvPr/>
          </p:nvGrpSpPr>
          <p:grpSpPr>
            <a:xfrm>
              <a:off x="0" y="-31446"/>
              <a:ext cx="6088441" cy="2351314"/>
              <a:chOff x="-1" y="-34457"/>
              <a:chExt cx="6088440" cy="2351311"/>
            </a:xfrm>
          </p:grpSpPr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69A4EE90-76E0-734E-AF12-291BC5DAFA19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35" name="+156">
                <a:extLst>
                  <a:ext uri="{FF2B5EF4-FFF2-40B4-BE49-F238E27FC236}">
                    <a16:creationId xmlns:a16="http://schemas.microsoft.com/office/drawing/2014/main" id="{48D69092-5CCD-7F4E-A99A-C435BE90D7C7}"/>
                  </a:ext>
                </a:extLst>
              </p:cNvPr>
              <p:cNvSpPr/>
              <p:nvPr/>
            </p:nvSpPr>
            <p:spPr>
              <a:xfrm>
                <a:off x="484560" y="-34457"/>
                <a:ext cx="5512438" cy="2351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/>
                  <a:t>219</a:t>
                </a:r>
                <a:endParaRPr sz="6600" b="1" dirty="0"/>
              </a:p>
            </p:txBody>
          </p:sp>
        </p:grp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C12D0322-D179-4742-BDE6-1B161FF68F64}"/>
              </a:ext>
            </a:extLst>
          </p:cNvPr>
          <p:cNvGrpSpPr/>
          <p:nvPr/>
        </p:nvGrpSpPr>
        <p:grpSpPr>
          <a:xfrm>
            <a:off x="4071558" y="8641928"/>
            <a:ext cx="17697907" cy="1200327"/>
            <a:chOff x="0" y="-32993"/>
            <a:chExt cx="17697906" cy="2354417"/>
          </a:xfrm>
        </p:grpSpPr>
        <p:grpSp>
          <p:nvGrpSpPr>
            <p:cNvPr id="39" name="Rectangle 10">
              <a:extLst>
                <a:ext uri="{FF2B5EF4-FFF2-40B4-BE49-F238E27FC236}">
                  <a16:creationId xmlns:a16="http://schemas.microsoft.com/office/drawing/2014/main" id="{65E39343-8A39-9F49-A5CA-60A6444D8EDC}"/>
                </a:ext>
              </a:extLst>
            </p:cNvPr>
            <p:cNvGrpSpPr/>
            <p:nvPr/>
          </p:nvGrpSpPr>
          <p:grpSpPr>
            <a:xfrm>
              <a:off x="0" y="-2"/>
              <a:ext cx="17697906" cy="2285416"/>
              <a:chOff x="0" y="-1"/>
              <a:chExt cx="17697905" cy="2285414"/>
            </a:xfrm>
          </p:grpSpPr>
          <p:sp>
            <p:nvSpPr>
              <p:cNvPr id="43" name="Rectangle">
                <a:extLst>
                  <a:ext uri="{FF2B5EF4-FFF2-40B4-BE49-F238E27FC236}">
                    <a16:creationId xmlns:a16="http://schemas.microsoft.com/office/drawing/2014/main" id="{C0278440-8C4E-8C42-91B2-BEF3C4E52B7A}"/>
                  </a:ext>
                </a:extLst>
              </p:cNvPr>
              <p:cNvSpPr/>
              <p:nvPr/>
            </p:nvSpPr>
            <p:spPr>
              <a:xfrm>
                <a:off x="0" y="-1"/>
                <a:ext cx="17697905" cy="2285414"/>
              </a:xfrm>
              <a:prstGeom prst="rect">
                <a:avLst/>
              </a:prstGeom>
              <a:solidFill>
                <a:srgbClr val="FE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lnSpc>
                    <a:spcPct val="130000"/>
                  </a:lnSpc>
                  <a:spcBef>
                    <a:spcPts val="2000"/>
                  </a:spcBef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/>
              </a:p>
            </p:txBody>
          </p:sp>
          <p:sp>
            <p:nvSpPr>
              <p:cNvPr id="44" name="cazuri totale">
                <a:extLst>
                  <a:ext uri="{FF2B5EF4-FFF2-40B4-BE49-F238E27FC236}">
                    <a16:creationId xmlns:a16="http://schemas.microsoft.com/office/drawing/2014/main" id="{F32FCE49-072A-7A4D-A945-AF6096F34A6E}"/>
                  </a:ext>
                </a:extLst>
              </p:cNvPr>
              <p:cNvSpPr/>
              <p:nvPr/>
            </p:nvSpPr>
            <p:spPr>
              <a:xfrm>
                <a:off x="6768000" y="394433"/>
                <a:ext cx="10585218" cy="14051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l" defTabSz="1828660">
                  <a:lnSpc>
                    <a:spcPct val="130000"/>
                  </a:lnSpc>
                  <a:spcBef>
                    <a:spcPts val="2000"/>
                  </a:spcBef>
                  <a:defRPr sz="5700" b="0"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4000" dirty="0"/>
                  <a:t>C</a:t>
                </a:r>
                <a:r>
                  <a:rPr sz="4000" dirty="0" err="1"/>
                  <a:t>azuri</a:t>
                </a:r>
                <a:r>
                  <a:rPr sz="4000" dirty="0"/>
                  <a:t> </a:t>
                </a:r>
                <a:r>
                  <a:rPr lang="ro-RO" sz="4000" dirty="0"/>
                  <a:t>active</a:t>
                </a:r>
                <a:endParaRPr sz="4000" dirty="0"/>
              </a:p>
            </p:txBody>
          </p:sp>
        </p:grpSp>
        <p:grpSp>
          <p:nvGrpSpPr>
            <p:cNvPr id="40" name="Rectangle 11">
              <a:extLst>
                <a:ext uri="{FF2B5EF4-FFF2-40B4-BE49-F238E27FC236}">
                  <a16:creationId xmlns:a16="http://schemas.microsoft.com/office/drawing/2014/main" id="{86C5233C-581E-8741-AEED-C6226BD92E20}"/>
                </a:ext>
              </a:extLst>
            </p:cNvPr>
            <p:cNvGrpSpPr/>
            <p:nvPr/>
          </p:nvGrpSpPr>
          <p:grpSpPr>
            <a:xfrm>
              <a:off x="0" y="-32993"/>
              <a:ext cx="6088441" cy="2354417"/>
              <a:chOff x="-1" y="-36004"/>
              <a:chExt cx="6088440" cy="2354413"/>
            </a:xfrm>
          </p:grpSpPr>
          <p:sp>
            <p:nvSpPr>
              <p:cNvPr id="41" name="Rectangle">
                <a:extLst>
                  <a:ext uri="{FF2B5EF4-FFF2-40B4-BE49-F238E27FC236}">
                    <a16:creationId xmlns:a16="http://schemas.microsoft.com/office/drawing/2014/main" id="{0CA6203E-3288-B543-B7D2-AA8B4D1A137C}"/>
                  </a:ext>
                </a:extLst>
              </p:cNvPr>
              <p:cNvSpPr/>
              <p:nvPr/>
            </p:nvSpPr>
            <p:spPr>
              <a:xfrm>
                <a:off x="-1" y="-1"/>
                <a:ext cx="6088440" cy="2282402"/>
              </a:xfrm>
              <a:prstGeom prst="rect">
                <a:avLst/>
              </a:prstGeom>
              <a:solidFill>
                <a:srgbClr val="1D46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algn="l" defTabSz="1828660">
                  <a:defRPr sz="36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pPr>
                <a:endParaRPr sz="2000" dirty="0"/>
              </a:p>
            </p:txBody>
          </p:sp>
          <p:sp>
            <p:nvSpPr>
              <p:cNvPr id="42" name="+156">
                <a:extLst>
                  <a:ext uri="{FF2B5EF4-FFF2-40B4-BE49-F238E27FC236}">
                    <a16:creationId xmlns:a16="http://schemas.microsoft.com/office/drawing/2014/main" id="{E9FE8758-7DC7-6D46-B366-2183D613FE94}"/>
                  </a:ext>
                </a:extLst>
              </p:cNvPr>
              <p:cNvSpPr/>
              <p:nvPr/>
            </p:nvSpPr>
            <p:spPr>
              <a:xfrm>
                <a:off x="484560" y="-36004"/>
                <a:ext cx="5512438" cy="2354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algn="l" defTabSz="1828660">
                  <a:defRPr sz="9500" b="0">
                    <a:solidFill>
                      <a:srgbClr val="F7F7F7"/>
                    </a:solidFill>
                    <a:latin typeface="Open Sans"/>
                    <a:ea typeface="Open Sans"/>
                    <a:cs typeface="Open Sans"/>
                    <a:sym typeface="Open Sans"/>
                  </a:defRPr>
                </a:lvl1pPr>
              </a:lstStyle>
              <a:p>
                <a:r>
                  <a:rPr lang="ro-RO" sz="6600" b="1" dirty="0">
                    <a:solidFill>
                      <a:schemeClr val="bg1"/>
                    </a:solidFill>
                  </a:rPr>
                  <a:t>7.523</a:t>
                </a:r>
                <a:endParaRPr sz="66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781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B03AD-49CD-3249-9CF8-32005526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Indicatori COVID</a:t>
            </a:r>
            <a:br>
              <a:rPr lang="en-MD" dirty="0"/>
            </a:br>
            <a:r>
              <a:rPr lang="en-MD" dirty="0">
                <a:solidFill>
                  <a:schemeClr val="bg1"/>
                </a:solidFill>
              </a:rPr>
              <a:t>07.02.2021</a:t>
            </a:r>
            <a:endParaRPr lang="en-M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1ADA-3820-3543-A292-C7E3A49C3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508" y="685801"/>
            <a:ext cx="15083492" cy="12472746"/>
          </a:xfrm>
        </p:spPr>
        <p:txBody>
          <a:bodyPr>
            <a:normAutofit/>
          </a:bodyPr>
          <a:lstStyle/>
          <a:p>
            <a:r>
              <a:rPr lang="en-MD" dirty="0"/>
              <a:t>Incidența ultimele 14 zile – 240 cazuri la 100 mii persoane</a:t>
            </a:r>
          </a:p>
          <a:p>
            <a:r>
              <a:rPr lang="en-MD" dirty="0"/>
              <a:t>Incidența totală – 4.73</a:t>
            </a:r>
            <a:r>
              <a:rPr lang="en-US" dirty="0"/>
              <a:t>8</a:t>
            </a:r>
            <a:r>
              <a:rPr lang="en-MD" dirty="0"/>
              <a:t> cazuri la 100 mii persoane</a:t>
            </a:r>
          </a:p>
          <a:p>
            <a:r>
              <a:rPr lang="en-MD" dirty="0"/>
              <a:t>Mortalitatea ultimele 14 zile – 5.2 decese la 100 mii persoane</a:t>
            </a:r>
          </a:p>
          <a:p>
            <a:r>
              <a:rPr lang="en-MD" dirty="0"/>
              <a:t>Mortalitatea totală – 102 decese la 100 mii persoane</a:t>
            </a:r>
          </a:p>
          <a:p>
            <a:r>
              <a:rPr lang="en-MD" dirty="0"/>
              <a:t>Rata fatalității ultimele 14 zile – 2.2 decese la 100 de cazuri</a:t>
            </a:r>
          </a:p>
          <a:p>
            <a:r>
              <a:rPr lang="en-MD" dirty="0"/>
              <a:t>Rata fatalității totală – 2.2 decese la 100 de cazuri</a:t>
            </a:r>
          </a:p>
          <a:p>
            <a:r>
              <a:rPr lang="en-MD" dirty="0"/>
              <a:t>Forme grave – 12.5 %</a:t>
            </a:r>
          </a:p>
          <a:p>
            <a:r>
              <a:rPr lang="en-MD" dirty="0"/>
              <a:t>Forme medii – 21%</a:t>
            </a:r>
          </a:p>
          <a:p>
            <a:r>
              <a:rPr lang="en-MD" dirty="0"/>
              <a:t>Forme ușoare și asimptomatici – 66.5%</a:t>
            </a:r>
          </a:p>
          <a:p>
            <a:r>
              <a:rPr lang="en-MD" dirty="0"/>
              <a:t>Media cazurilor ultimele 14 zile – 598 cazuri</a:t>
            </a:r>
          </a:p>
          <a:p>
            <a:r>
              <a:rPr lang="en-MD" b="1" dirty="0"/>
              <a:t>Rt ultimele 14 zile </a:t>
            </a:r>
            <a:r>
              <a:rPr lang="en-MD" dirty="0"/>
              <a:t>(numărul de reproducție efectiv/rata de contagiozitate) </a:t>
            </a:r>
            <a:r>
              <a:rPr lang="en-MD" b="1" dirty="0"/>
              <a:t>– 1.19</a:t>
            </a:r>
          </a:p>
          <a:p>
            <a:endParaRPr lang="en-MD" dirty="0"/>
          </a:p>
          <a:p>
            <a:endParaRPr lang="en-M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BDD2E-4291-8A4F-A078-14E160ECBBCF}"/>
              </a:ext>
            </a:extLst>
          </p:cNvPr>
          <p:cNvSpPr txBox="1"/>
          <p:nvPr/>
        </p:nvSpPr>
        <p:spPr>
          <a:xfrm>
            <a:off x="3048001" y="3570517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07.02.2021</a:t>
            </a:r>
          </a:p>
        </p:txBody>
      </p:sp>
    </p:spTree>
    <p:extLst>
      <p:ext uri="{BB962C8B-B14F-4D97-AF65-F5344CB8AC3E}">
        <p14:creationId xmlns:p14="http://schemas.microsoft.com/office/powerpoint/2010/main" val="3405385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78063E7-2987-9248-BBC7-A99DCA410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689200"/>
              </p:ext>
            </p:extLst>
          </p:nvPr>
        </p:nvGraphicFramePr>
        <p:xfrm>
          <a:off x="512072" y="3666064"/>
          <a:ext cx="23408632" cy="9639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Incidența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. de persoane, comparativ cu alte state.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endParaRPr sz="5500" b="1" dirty="0">
              <a:latin typeface="Open San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A10AD2-85A4-0A44-9A63-18169135F4D3}"/>
              </a:ext>
            </a:extLst>
          </p:cNvPr>
          <p:cNvCxnSpPr>
            <a:cxnSpLocks/>
          </p:cNvCxnSpPr>
          <p:nvPr/>
        </p:nvCxnSpPr>
        <p:spPr>
          <a:xfrm>
            <a:off x="10711537" y="5433568"/>
            <a:ext cx="0" cy="1717040"/>
          </a:xfrm>
          <a:prstGeom prst="straightConnector1">
            <a:avLst/>
          </a:prstGeom>
          <a:noFill/>
          <a:ln w="120650" cap="flat">
            <a:solidFill>
              <a:srgbClr val="C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2FA4D5F-6A3B-DC48-9551-C9D68A1AE403}"/>
              </a:ext>
            </a:extLst>
          </p:cNvPr>
          <p:cNvSpPr txBox="1"/>
          <p:nvPr/>
        </p:nvSpPr>
        <p:spPr>
          <a:xfrm>
            <a:off x="8191502" y="2640142"/>
            <a:ext cx="800099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164.569</a:t>
            </a:r>
            <a:r>
              <a:rPr lang="en-MD" dirty="0"/>
              <a:t>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cazuri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Incidența = 47.385 cazuri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284618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743A383-7D44-A245-B86C-84E87ABC7A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712861"/>
              </p:ext>
            </p:extLst>
          </p:nvPr>
        </p:nvGraphicFramePr>
        <p:xfrm>
          <a:off x="432816" y="4643366"/>
          <a:ext cx="23518367" cy="8267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Mortalitatea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la 1 </a:t>
            </a:r>
            <a:r>
              <a:rPr lang="ro-RO" sz="5500" b="1" dirty="0" err="1">
                <a:solidFill>
                  <a:srgbClr val="000000"/>
                </a:solidFill>
                <a:latin typeface="Open Sans"/>
              </a:rPr>
              <a:t>mln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de persoane,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EF1E4964-28E6-054C-87B7-50BD8EA44C26}"/>
              </a:ext>
            </a:extLst>
          </p:cNvPr>
          <p:cNvCxnSpPr>
            <a:cxnSpLocks/>
          </p:cNvCxnSpPr>
          <p:nvPr/>
        </p:nvCxnSpPr>
        <p:spPr>
          <a:xfrm>
            <a:off x="12290713" y="4350758"/>
            <a:ext cx="0" cy="1701800"/>
          </a:xfrm>
          <a:prstGeom prst="straightConnector1">
            <a:avLst/>
          </a:prstGeom>
          <a:noFill/>
          <a:ln w="1206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1F9405-FA6F-AF4E-959B-5CCADDA96E65}"/>
              </a:ext>
            </a:extLst>
          </p:cNvPr>
          <p:cNvSpPr txBox="1"/>
          <p:nvPr/>
        </p:nvSpPr>
        <p:spPr>
          <a:xfrm>
            <a:off x="9292774" y="2734819"/>
            <a:ext cx="9360986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3.543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Mortalitatea =  1.020  decese la 1 mln populație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179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DDB689F-6909-D149-96AA-F17DCB45DD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8817297"/>
              </p:ext>
            </p:extLst>
          </p:nvPr>
        </p:nvGraphicFramePr>
        <p:xfrm>
          <a:off x="914400" y="3924799"/>
          <a:ext cx="23152608" cy="9023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508E265C-E344-424D-99F3-EFC3C9C236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" y="410704"/>
            <a:ext cx="24383999" cy="144149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defRPr>
                <a:solidFill>
                  <a:srgbClr val="1D46F3"/>
                </a:solidFill>
              </a:defRPr>
            </a:pPr>
            <a:r>
              <a:rPr lang="ro-RO" sz="5500" b="1" dirty="0">
                <a:solidFill>
                  <a:srgbClr val="000000"/>
                </a:solidFill>
                <a:latin typeface="Open Sans"/>
              </a:rPr>
              <a:t>Rata fatalității </a:t>
            </a:r>
            <a:r>
              <a:rPr lang="ro-RO" sz="5500" b="1" dirty="0">
                <a:solidFill>
                  <a:srgbClr val="1D46F3"/>
                </a:solidFill>
                <a:latin typeface="Open Sans"/>
              </a:rPr>
              <a:t>COVID-19,</a:t>
            </a:r>
            <a:r>
              <a:rPr lang="ro-RO" sz="5500" b="1" dirty="0">
                <a:solidFill>
                  <a:srgbClr val="000000"/>
                </a:solidFill>
                <a:latin typeface="Open Sans"/>
              </a:rPr>
              <a:t> comparativ cu alte state</a:t>
            </a:r>
            <a:br>
              <a:rPr lang="ro-RO" sz="5500" b="1" dirty="0">
                <a:solidFill>
                  <a:srgbClr val="000000"/>
                </a:solidFill>
                <a:latin typeface="Open Sans"/>
              </a:rPr>
            </a:br>
            <a:r>
              <a:rPr lang="ro-RO" sz="5500" b="1" dirty="0">
                <a:solidFill>
                  <a:srgbClr val="000000"/>
                </a:solidFill>
                <a:latin typeface="Open Sans"/>
              </a:rPr>
              <a:t> </a:t>
            </a:r>
            <a:endParaRPr sz="5500" b="1" dirty="0">
              <a:latin typeface="Open Sans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539C4A-3314-5F46-AE7F-DC826F587468}"/>
              </a:ext>
            </a:extLst>
          </p:cNvPr>
          <p:cNvCxnSpPr>
            <a:cxnSpLocks/>
          </p:cNvCxnSpPr>
          <p:nvPr/>
        </p:nvCxnSpPr>
        <p:spPr>
          <a:xfrm>
            <a:off x="9147901" y="5791200"/>
            <a:ext cx="0" cy="1066800"/>
          </a:xfrm>
          <a:prstGeom prst="straightConnector1">
            <a:avLst/>
          </a:prstGeom>
          <a:noFill/>
          <a:ln w="120650" cap="flat">
            <a:solidFill>
              <a:schemeClr val="tx1">
                <a:lumMod val="85000"/>
                <a:lumOff val="15000"/>
              </a:schemeClr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2123A43-0382-1B40-B108-6135B46F6430}"/>
              </a:ext>
            </a:extLst>
          </p:cNvPr>
          <p:cNvSpPr txBox="1"/>
          <p:nvPr/>
        </p:nvSpPr>
        <p:spPr>
          <a:xfrm>
            <a:off x="7454529" y="3924799"/>
            <a:ext cx="8537301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Total =  </a:t>
            </a:r>
            <a:r>
              <a:rPr lang="en-MD" dirty="0"/>
              <a:t>3.543 </a:t>
            </a:r>
            <a:r>
              <a:rPr kumimoji="0" lang="en-MD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decese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MD" dirty="0"/>
              <a:t>Rata fatalității = 2.2 %</a:t>
            </a:r>
            <a:endParaRPr kumimoji="0" lang="en-MD" sz="3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061442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BE189-7831-B844-AA4F-246C9738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263" y="4699850"/>
            <a:ext cx="6601194" cy="4869452"/>
          </a:xfrm>
        </p:spPr>
        <p:txBody>
          <a:bodyPr>
            <a:noAutofit/>
          </a:bodyPr>
          <a:lstStyle/>
          <a:p>
            <a:r>
              <a:rPr lang="en-MD" sz="4800" b="1" dirty="0"/>
              <a:t>Distribuția săptămânală a cazurilor, deceselor și vindecaților</a:t>
            </a:r>
            <a:br>
              <a:rPr lang="en-MD" sz="5600" b="1" dirty="0"/>
            </a:br>
            <a:r>
              <a:rPr lang="en-MD" sz="5600" b="1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6BC6A-40AC-034E-A496-27F8B6824B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156" y="1218696"/>
            <a:ext cx="15217524" cy="4490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MD" sz="4400" b="1" dirty="0"/>
              <a:t>Săptămâna 5 din 2021  (01.02-07.02.2021) comparativ </a:t>
            </a:r>
          </a:p>
          <a:p>
            <a:pPr marL="0" indent="0">
              <a:buNone/>
            </a:pPr>
            <a:r>
              <a:rPr lang="en-MD" sz="4400" b="1" dirty="0"/>
              <a:t>cu săptămâna 4 din 2021:</a:t>
            </a:r>
          </a:p>
          <a:p>
            <a:r>
              <a:rPr lang="en-MD" sz="4400" dirty="0"/>
              <a:t>Numărul de cazuri a crescut cu 32.3%</a:t>
            </a:r>
          </a:p>
          <a:p>
            <a:r>
              <a:rPr lang="en-MD" sz="4400" dirty="0"/>
              <a:t>Numărul de decese a crescut cu 36.4%</a:t>
            </a:r>
          </a:p>
          <a:p>
            <a:r>
              <a:rPr lang="en-MD" sz="4400" dirty="0"/>
              <a:t>Numărul de vindecați a crescut cu 29.2%</a:t>
            </a:r>
          </a:p>
          <a:p>
            <a:endParaRPr lang="en-M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8B3339-A038-F942-9165-CF8476E0371A}"/>
              </a:ext>
            </a:extLst>
          </p:cNvPr>
          <p:cNvSpPr txBox="1"/>
          <p:nvPr/>
        </p:nvSpPr>
        <p:spPr>
          <a:xfrm>
            <a:off x="3048001" y="3570517"/>
            <a:ext cx="465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hangingPunct="1"/>
            <a:r>
              <a:rPr lang="en-MD" sz="3600" b="0" kern="1200" dirty="0">
                <a:solidFill>
                  <a:prstClr val="white"/>
                </a:solidFill>
                <a:latin typeface="Rockwell" panose="02060603020205020403"/>
                <a:ea typeface="+mn-ea"/>
                <a:cs typeface="+mn-cs"/>
              </a:rPr>
              <a:t>07.02.2021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44FC61B-7F3F-A94F-9A85-65AD6CC85B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81325"/>
              </p:ext>
            </p:extLst>
          </p:nvPr>
        </p:nvGraphicFramePr>
        <p:xfrm>
          <a:off x="309355" y="5709425"/>
          <a:ext cx="23765290" cy="901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900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E6B773-187C-4E3F-9086-2BF2CF06B95E}"/>
              </a:ext>
            </a:extLst>
          </p:cNvPr>
          <p:cNvCxnSpPr/>
          <p:nvPr/>
        </p:nvCxnSpPr>
        <p:spPr>
          <a:xfrm>
            <a:off x="3622994" y="1431208"/>
            <a:ext cx="171379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174D58CC-BD94-4343-B049-62191B71CE44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-387598"/>
            <a:ext cx="24384000" cy="2286000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828800"/>
            <a:r>
              <a:rPr lang="ro-RO" altLang="zh-CN" sz="4800" b="0" dirty="0">
                <a:latin typeface="Cambria" panose="02040503050406030204" pitchFamily="18" charset="0"/>
                <a:ea typeface="Cambria" panose="02040503050406030204" pitchFamily="18" charset="0"/>
              </a:rPr>
              <a:t>Distribuția în timp (săptămânal) a cazurilor și investigațiilor de COVID-19, 07.02.2021</a:t>
            </a:r>
            <a:endParaRPr lang="en-US" altLang="zh-CN" sz="4800" b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CFEB3B-4727-D643-8A92-24649A7FE143}"/>
              </a:ext>
            </a:extLst>
          </p:cNvPr>
          <p:cNvGraphicFramePr>
            <a:graphicFrameLocks noGrp="1"/>
          </p:cNvGraphicFramePr>
          <p:nvPr/>
        </p:nvGraphicFramePr>
        <p:xfrm>
          <a:off x="5829214" y="1705528"/>
          <a:ext cx="13582192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064">
                  <a:extLst>
                    <a:ext uri="{9D8B030D-6E8A-4147-A177-3AD203B41FA5}">
                      <a16:colId xmlns:a16="http://schemas.microsoft.com/office/drawing/2014/main" val="3374647112"/>
                    </a:ext>
                  </a:extLst>
                </a:gridCol>
                <a:gridCol w="569064">
                  <a:extLst>
                    <a:ext uri="{9D8B030D-6E8A-4147-A177-3AD203B41FA5}">
                      <a16:colId xmlns:a16="http://schemas.microsoft.com/office/drawing/2014/main" val="3937827211"/>
                    </a:ext>
                  </a:extLst>
                </a:gridCol>
                <a:gridCol w="12444064">
                  <a:extLst>
                    <a:ext uri="{9D8B030D-6E8A-4147-A177-3AD203B41FA5}">
                      <a16:colId xmlns:a16="http://schemas.microsoft.com/office/drawing/2014/main" val="2715252042"/>
                    </a:ext>
                  </a:extLst>
                </a:gridCol>
              </a:tblGrid>
              <a:tr h="670560">
                <a:tc>
                  <a:txBody>
                    <a:bodyPr/>
                    <a:lstStyle/>
                    <a:p>
                      <a:pPr algn="ctr"/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26 februarie 2020 – </a:t>
                      </a:r>
                      <a:r>
                        <a:rPr lang="ro-RO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07 februarie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2021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95693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554.957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persoane noi testate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720228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646.928 </a:t>
                      </a:r>
                      <a:r>
                        <a:rPr lang="ro-MD" sz="3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teste efectuate </a:t>
                      </a:r>
                      <a:endParaRPr lang="ro-RO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182880" marR="182880" marT="91440" marB="9144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0776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4E5F96-AB93-9840-8B0A-51F236C520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060459"/>
              </p:ext>
            </p:extLst>
          </p:nvPr>
        </p:nvGraphicFramePr>
        <p:xfrm>
          <a:off x="1052757" y="4749255"/>
          <a:ext cx="22278378" cy="7261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1963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224026A-855E-7A42-83D7-C9278F1A6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982243"/>
              </p:ext>
            </p:extLst>
          </p:nvPr>
        </p:nvGraphicFramePr>
        <p:xfrm>
          <a:off x="1105419" y="3563818"/>
          <a:ext cx="22733150" cy="9237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A23-1866-5F4D-B58C-902374645E0E}"/>
              </a:ext>
            </a:extLst>
          </p:cNvPr>
          <p:cNvSpPr txBox="1">
            <a:spLocks/>
          </p:cNvSpPr>
          <p:nvPr/>
        </p:nvSpPr>
        <p:spPr>
          <a:xfrm>
            <a:off x="1437692" y="352509"/>
            <a:ext cx="22090524" cy="16161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defTabSz="1828800">
              <a:spcBef>
                <a:spcPts val="2000"/>
              </a:spcBef>
              <a:buClr>
                <a:srgbClr val="10B6F4"/>
              </a:buClr>
              <a:buNone/>
            </a:pPr>
            <a:r>
              <a:rPr lang="en-MD" sz="5600" b="0" dirty="0">
                <a:solidFill>
                  <a:prstClr val="black"/>
                </a:solidFill>
                <a:latin typeface="Rockwell" panose="02060603020205020403"/>
              </a:rPr>
              <a:t>Incidența pentru ultimele 14 zile la 100 mii populație distribuită </a:t>
            </a:r>
          </a:p>
          <a:p>
            <a:pPr marL="0" indent="0" defTabSz="1828800">
              <a:spcBef>
                <a:spcPts val="2000"/>
              </a:spcBef>
              <a:buClr>
                <a:srgbClr val="10B6F4"/>
              </a:buClr>
              <a:buNone/>
            </a:pPr>
            <a:r>
              <a:rPr lang="en-MD" sz="5600" b="0" dirty="0">
                <a:solidFill>
                  <a:prstClr val="black"/>
                </a:solidFill>
                <a:latin typeface="Rockwell" panose="02060603020205020403"/>
              </a:rPr>
              <a:t>după teritorii administrative (07.02.2021)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FF60DD-D1A1-4B47-9E37-5DAF1A97D4DD}"/>
              </a:ext>
            </a:extLst>
          </p:cNvPr>
          <p:cNvCxnSpPr>
            <a:cxnSpLocks/>
          </p:cNvCxnSpPr>
          <p:nvPr/>
        </p:nvCxnSpPr>
        <p:spPr>
          <a:xfrm>
            <a:off x="1105419" y="9225469"/>
            <a:ext cx="2273315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A553367A-EC17-2E44-9527-29AD4F0307FC}"/>
              </a:ext>
            </a:extLst>
          </p:cNvPr>
          <p:cNvSpPr/>
          <p:nvPr/>
        </p:nvSpPr>
        <p:spPr>
          <a:xfrm>
            <a:off x="12192001" y="7273879"/>
            <a:ext cx="104631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hangingPunct="1"/>
            <a:r>
              <a:rPr lang="en-MD" sz="3600" b="0" kern="1200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Incidența la 100 mii RM din ultimele 14 zile – 240</a:t>
            </a:r>
          </a:p>
        </p:txBody>
      </p:sp>
    </p:spTree>
    <p:extLst>
      <p:ext uri="{BB962C8B-B14F-4D97-AF65-F5344CB8AC3E}">
        <p14:creationId xmlns:p14="http://schemas.microsoft.com/office/powerpoint/2010/main" val="235337334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16341</TotalTime>
  <Words>717</Words>
  <Application>Microsoft Office PowerPoint</Application>
  <PresentationFormat>Particularizare</PresentationFormat>
  <Paragraphs>141</Paragraphs>
  <Slides>19</Slides>
  <Notes>10</Notes>
  <HiddenSlides>0</HiddenSlides>
  <MMClips>0</MMClips>
  <ScaleCrop>false</ScaleCrop>
  <HeadingPairs>
    <vt:vector size="6" baseType="variant">
      <vt:variant>
        <vt:lpstr>Fonturi utilizate</vt:lpstr>
      </vt:variant>
      <vt:variant>
        <vt:i4>12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19</vt:i4>
      </vt:variant>
    </vt:vector>
  </HeadingPairs>
  <TitlesOfParts>
    <vt:vector size="33" baseType="lpstr">
      <vt:lpstr>Calibri Light</vt:lpstr>
      <vt:lpstr>Cambria</vt:lpstr>
      <vt:lpstr>Helvetica Neue</vt:lpstr>
      <vt:lpstr>Helvetica Neue Light</vt:lpstr>
      <vt:lpstr>Helvetica Neue Medium</vt:lpstr>
      <vt:lpstr>Montserrat Black</vt:lpstr>
      <vt:lpstr>Montserrat Bold</vt:lpstr>
      <vt:lpstr>Montserrat Regular</vt:lpstr>
      <vt:lpstr>Open Sans</vt:lpstr>
      <vt:lpstr>Open Sans SemiBold</vt:lpstr>
      <vt:lpstr>Rockwell</vt:lpstr>
      <vt:lpstr>Wingdings</vt:lpstr>
      <vt:lpstr>White</vt:lpstr>
      <vt:lpstr>Atlas</vt:lpstr>
      <vt:lpstr>Raport săptămânal COVID-19</vt:lpstr>
      <vt:lpstr>COVID-19 </vt:lpstr>
      <vt:lpstr>Indicatori COVID 07.02.2021</vt:lpstr>
      <vt:lpstr>Incidența COVID-19 la 1 mln. de persoane, comparativ cu alte state. </vt:lpstr>
      <vt:lpstr>Mortalitatea COVID-19 la 1 mln de persoane, comparativ cu alte state  </vt:lpstr>
      <vt:lpstr>Rata fatalității COVID-19, comparativ cu alte state  </vt:lpstr>
      <vt:lpstr>Distribuția săptămânală a cazurilor, deceselor și vindecaților COVID-19</vt:lpstr>
      <vt:lpstr>Prezentare PowerPoint</vt:lpstr>
      <vt:lpstr>Prezentare PowerPoint</vt:lpstr>
      <vt:lpstr>Prezentare PowerPoint</vt:lpstr>
      <vt:lpstr>Prezentare PowerPoint</vt:lpstr>
      <vt:lpstr>Analiza descriptivă a cazurilor confirmate COVID-19</vt:lpstr>
      <vt:lpstr>Copiii și femeile gravide confirmați COVID-19</vt:lpstr>
      <vt:lpstr>Analiza descriptivă a deceselor cauzate de COVID-19</vt:lpstr>
      <vt:lpstr>Cazuri de import 01.02  - 07.02.2021</vt:lpstr>
      <vt:lpstr>Personalul medical infectat cu COVID-19</vt:lpstr>
      <vt:lpstr>Testarea lucrătorilor medicali la COVID-19 </vt:lpstr>
      <vt:lpstr>Rt – GIS Numărul de reproducție efectiv 1.07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Vadim Rața</cp:lastModifiedBy>
  <cp:revision>549</cp:revision>
  <dcterms:modified xsi:type="dcterms:W3CDTF">2021-02-08T10:08:17Z</dcterms:modified>
</cp:coreProperties>
</file>