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79508438928578E-2"/>
          <c:y val="2.1559547907220349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Лист1!$A$2:$A$31</c:f>
              <c:strCache>
                <c:ptCount val="30"/>
                <c:pt idx="0">
                  <c:v>Chișinău</c:v>
                </c:pt>
                <c:pt idx="1">
                  <c:v>Hîncești</c:v>
                </c:pt>
                <c:pt idx="2">
                  <c:v>Transnistria</c:v>
                </c:pt>
                <c:pt idx="3">
                  <c:v>Edineț</c:v>
                </c:pt>
                <c:pt idx="4">
                  <c:v>Taraclia</c:v>
                </c:pt>
                <c:pt idx="5">
                  <c:v>Anenii Noi</c:v>
                </c:pt>
                <c:pt idx="6">
                  <c:v>Ceadîr-Lunga</c:v>
                </c:pt>
                <c:pt idx="7">
                  <c:v>Ialoveni</c:v>
                </c:pt>
                <c:pt idx="8">
                  <c:v>Briceni</c:v>
                </c:pt>
                <c:pt idx="9">
                  <c:v>Bălți</c:v>
                </c:pt>
                <c:pt idx="10">
                  <c:v>Comrat</c:v>
                </c:pt>
                <c:pt idx="11">
                  <c:v>Drochia</c:v>
                </c:pt>
                <c:pt idx="12">
                  <c:v>Orhei</c:v>
                </c:pt>
                <c:pt idx="13">
                  <c:v>Sîngerei</c:v>
                </c:pt>
                <c:pt idx="14">
                  <c:v>Cantemir</c:v>
                </c:pt>
                <c:pt idx="15">
                  <c:v>Glodeni</c:v>
                </c:pt>
                <c:pt idx="16">
                  <c:v>Strășeni</c:v>
                </c:pt>
                <c:pt idx="17">
                  <c:v>Florești</c:v>
                </c:pt>
                <c:pt idx="18">
                  <c:v>Ștefan Vodă</c:v>
                </c:pt>
                <c:pt idx="19">
                  <c:v>Telenești</c:v>
                </c:pt>
                <c:pt idx="20">
                  <c:v>Fălești</c:v>
                </c:pt>
                <c:pt idx="21">
                  <c:v>Rîșcani</c:v>
                </c:pt>
                <c:pt idx="22">
                  <c:v>Cahul</c:v>
                </c:pt>
                <c:pt idx="23">
                  <c:v>Călărași</c:v>
                </c:pt>
                <c:pt idx="24">
                  <c:v>Criuleni</c:v>
                </c:pt>
                <c:pt idx="25">
                  <c:v>Dondușeni</c:v>
                </c:pt>
                <c:pt idx="26">
                  <c:v>Soroca</c:v>
                </c:pt>
                <c:pt idx="27">
                  <c:v>Dubăsari</c:v>
                </c:pt>
                <c:pt idx="28">
                  <c:v>Nisporeni</c:v>
                </c:pt>
                <c:pt idx="29">
                  <c:v>Şoldănești</c:v>
                </c:pt>
              </c:strCache>
            </c:strRef>
          </c:cat>
          <c:val>
            <c:numRef>
              <c:f>Лист1!$B$2:$B$31</c:f>
              <c:numCache>
                <c:formatCode>General</c:formatCode>
                <c:ptCount val="30"/>
                <c:pt idx="0">
                  <c:v>86</c:v>
                </c:pt>
                <c:pt idx="1">
                  <c:v>37</c:v>
                </c:pt>
                <c:pt idx="2">
                  <c:v>34</c:v>
                </c:pt>
                <c:pt idx="3">
                  <c:v>22</c:v>
                </c:pt>
                <c:pt idx="4">
                  <c:v>16</c:v>
                </c:pt>
                <c:pt idx="5">
                  <c:v>13</c:v>
                </c:pt>
                <c:pt idx="6">
                  <c:v>13</c:v>
                </c:pt>
                <c:pt idx="7">
                  <c:v>12</c:v>
                </c:pt>
                <c:pt idx="8">
                  <c:v>9</c:v>
                </c:pt>
                <c:pt idx="9">
                  <c:v>8</c:v>
                </c:pt>
                <c:pt idx="10">
                  <c:v>8</c:v>
                </c:pt>
                <c:pt idx="11">
                  <c:v>8</c:v>
                </c:pt>
                <c:pt idx="12">
                  <c:v>8</c:v>
                </c:pt>
                <c:pt idx="13">
                  <c:v>6</c:v>
                </c:pt>
                <c:pt idx="14">
                  <c:v>5</c:v>
                </c:pt>
                <c:pt idx="15">
                  <c:v>5</c:v>
                </c:pt>
                <c:pt idx="16">
                  <c:v>5</c:v>
                </c:pt>
                <c:pt idx="17">
                  <c:v>4</c:v>
                </c:pt>
                <c:pt idx="18">
                  <c:v>4</c:v>
                </c:pt>
                <c:pt idx="19">
                  <c:v>4</c:v>
                </c:pt>
                <c:pt idx="20">
                  <c:v>3</c:v>
                </c:pt>
                <c:pt idx="21">
                  <c:v>3</c:v>
                </c:pt>
                <c:pt idx="22">
                  <c:v>2</c:v>
                </c:pt>
                <c:pt idx="23">
                  <c:v>2</c:v>
                </c:pt>
                <c:pt idx="24">
                  <c:v>2</c:v>
                </c:pt>
                <c:pt idx="25">
                  <c:v>2</c:v>
                </c:pt>
                <c:pt idx="26">
                  <c:v>2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0924928"/>
        <c:axId val="187249728"/>
      </c:barChart>
      <c:catAx>
        <c:axId val="609249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87249728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872497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6092492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710058080575278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Лист1!$A$3:$A$337</c:f>
              <c:strCache>
                <c:ptCount val="335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</c:strCache>
            </c:strRef>
          </c:cat>
          <c:val>
            <c:numRef>
              <c:f>Лист1!$B$3:$B$337</c:f>
              <c:numCache>
                <c:formatCode>General</c:formatCode>
                <c:ptCount val="335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1685760"/>
        <c:axId val="187251456"/>
      </c:barChart>
      <c:catAx>
        <c:axId val="61685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87251456"/>
        <c:crosses val="autoZero"/>
        <c:auto val="1"/>
        <c:lblAlgn val="ctr"/>
        <c:lblOffset val="100"/>
        <c:tickLblSkip val="1"/>
        <c:noMultiLvlLbl val="1"/>
      </c:catAx>
      <c:valAx>
        <c:axId val="18725145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616857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Лист1!$A$4:$A$284</c:f>
              <c:strCache>
                <c:ptCount val="281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</c:strCache>
            </c:strRef>
          </c:cat>
          <c:val>
            <c:numRef>
              <c:f>Лист1!$B$4:$B$284</c:f>
              <c:numCache>
                <c:formatCode>General</c:formatCode>
                <c:ptCount val="281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8829184"/>
        <c:axId val="150070976"/>
      </c:barChart>
      <c:catAx>
        <c:axId val="188829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50070976"/>
        <c:crosses val="autoZero"/>
        <c:auto val="1"/>
        <c:lblAlgn val="ctr"/>
        <c:lblOffset val="100"/>
        <c:tickLblSkip val="1"/>
        <c:noMultiLvlLbl val="1"/>
      </c:catAx>
      <c:valAx>
        <c:axId val="1500709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888291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07.</a:t>
            </a:r>
            <a:r>
              <a:rPr lang="en-US" dirty="0"/>
              <a:t>0</a:t>
            </a:r>
            <a:r>
              <a:rPr lang="ro-RO" dirty="0"/>
              <a:t>2.202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76863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3</a:t>
                </a:r>
                <a:r>
                  <a:rPr lang="ro-RO" b="1">
                    <a:solidFill>
                      <a:schemeClr val="bg1"/>
                    </a:solidFill>
                  </a:rPr>
                  <a:t>.543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5073543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55497" y="1071938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7.241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2955497" y="8228844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164</a:t>
                </a:r>
                <a:r>
                  <a:rPr lang="x-none" b="1" dirty="0"/>
                  <a:t>.</a:t>
                </a:r>
                <a:r>
                  <a:rPr lang="ro-RO" b="1" dirty="0"/>
                  <a:t>569</a:t>
                </a:r>
                <a:endParaRPr b="1" dirty="0"/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316580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326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B5CB009A-BD31-43F9-B7EF-6BA08B1DD18C}"/>
              </a:ext>
            </a:extLst>
          </p:cNvPr>
          <p:cNvGrpSpPr/>
          <p:nvPr/>
        </p:nvGrpSpPr>
        <p:grpSpPr>
          <a:xfrm>
            <a:off x="2955497" y="5625525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CE0B3FFB-4D9D-44AC-8B15-AAB41389D3E9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2B1C64B-57A4-4C3C-B333-A13E2EEAB0E6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B26ACAE5-F23A-40EC-8C08-4164CAC64CBA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en-US" dirty="0"/>
                  <a:t>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59BB5DA6-E66E-499C-B802-6DFA056DCFF7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809CBADD-9390-4227-B05E-B66F2A1386F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88E21945-7B89-46C3-89F5-2E3C31A71C28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4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979402"/>
            <a:chOff x="0" y="-2"/>
            <a:chExt cx="17697906" cy="246096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40347"/>
              <a:chOff x="-1" y="117603"/>
              <a:chExt cx="6088440" cy="234034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17554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555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5"/>
            <a:ext cx="17708410" cy="1900410"/>
            <a:chOff x="0" y="-77338"/>
            <a:chExt cx="17708409" cy="2362752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1" y="-77338"/>
              <a:ext cx="6074530" cy="2362751"/>
              <a:chOff x="0" y="-80349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0" y="-80349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</a:t>
                </a:r>
                <a:r>
                  <a:rPr lang="en-US" b="1" dirty="0"/>
                  <a:t>.</a:t>
                </a:r>
                <a:r>
                  <a:rPr lang="ro-RO" b="1" dirty="0"/>
                  <a:t>693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8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138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6</a:t>
                </a:r>
                <a:r>
                  <a:rPr lang="ro-RO" b="1" dirty="0">
                    <a:solidFill>
                      <a:schemeClr val="bg1"/>
                    </a:solidFill>
                  </a:rPr>
                  <a:t>46.928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633342812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285313047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53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785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+589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277616036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+22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7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4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33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219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7458</TotalTime>
  <Words>276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910</cp:revision>
  <dcterms:modified xsi:type="dcterms:W3CDTF">2021-02-07T13:46:28Z</dcterms:modified>
</cp:coreProperties>
</file>