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24" d="100"/>
          <a:sy n="24" d="100"/>
        </p:scale>
        <p:origin x="-91" y="-547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795084389285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Anenii Noi</c:v>
                </c:pt>
                <c:pt idx="2">
                  <c:v>Ialoveni</c:v>
                </c:pt>
                <c:pt idx="3">
                  <c:v>Ocnița</c:v>
                </c:pt>
                <c:pt idx="4">
                  <c:v>Strășeni</c:v>
                </c:pt>
                <c:pt idx="5">
                  <c:v>Călărași</c:v>
                </c:pt>
                <c:pt idx="6">
                  <c:v>Bălți</c:v>
                </c:pt>
                <c:pt idx="7">
                  <c:v>Cahul</c:v>
                </c:pt>
                <c:pt idx="8">
                  <c:v>Edineț</c:v>
                </c:pt>
                <c:pt idx="9">
                  <c:v>Orhei</c:v>
                </c:pt>
                <c:pt idx="10">
                  <c:v>Briceni</c:v>
                </c:pt>
                <c:pt idx="11">
                  <c:v>Ungheni</c:v>
                </c:pt>
                <c:pt idx="12">
                  <c:v>Taraclia</c:v>
                </c:pt>
                <c:pt idx="13">
                  <c:v>Rezina</c:v>
                </c:pt>
                <c:pt idx="14">
                  <c:v>Transnistria</c:v>
                </c:pt>
                <c:pt idx="15">
                  <c:v>Criuleni</c:v>
                </c:pt>
                <c:pt idx="16">
                  <c:v>Ceadîr-Lunga</c:v>
                </c:pt>
                <c:pt idx="17">
                  <c:v>Soroca</c:v>
                </c:pt>
                <c:pt idx="18">
                  <c:v>Comrat</c:v>
                </c:pt>
                <c:pt idx="19">
                  <c:v>Sîngerei</c:v>
                </c:pt>
                <c:pt idx="20">
                  <c:v>Drochia</c:v>
                </c:pt>
                <c:pt idx="21">
                  <c:v>Florești</c:v>
                </c:pt>
                <c:pt idx="22">
                  <c:v>Hîncești</c:v>
                </c:pt>
                <c:pt idx="23">
                  <c:v>Cantemir</c:v>
                </c:pt>
                <c:pt idx="24">
                  <c:v>Glodeni</c:v>
                </c:pt>
                <c:pt idx="25">
                  <c:v>Căușeni</c:v>
                </c:pt>
                <c:pt idx="26">
                  <c:v>Telenești</c:v>
                </c:pt>
                <c:pt idx="27">
                  <c:v>Cimișlia</c:v>
                </c:pt>
                <c:pt idx="28">
                  <c:v>Rîșcani</c:v>
                </c:pt>
                <c:pt idx="29">
                  <c:v>Dondușeni</c:v>
                </c:pt>
                <c:pt idx="30">
                  <c:v>Fălești</c:v>
                </c:pt>
                <c:pt idx="31">
                  <c:v>Leova</c:v>
                </c:pt>
                <c:pt idx="32">
                  <c:v>Nisporeni</c:v>
                </c:pt>
                <c:pt idx="33">
                  <c:v>Dubăsari</c:v>
                </c:pt>
                <c:pt idx="34">
                  <c:v>Șoldănești</c:v>
                </c:pt>
                <c:pt idx="35">
                  <c:v>Ștefan Vodă</c:v>
                </c:pt>
                <c:pt idx="36">
                  <c:v>Vulcănești</c:v>
                </c:pt>
                <c:pt idx="37">
                  <c:v>Basarabeasca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743</c:v>
                </c:pt>
                <c:pt idx="1">
                  <c:v>79</c:v>
                </c:pt>
                <c:pt idx="2">
                  <c:v>76</c:v>
                </c:pt>
                <c:pt idx="3">
                  <c:v>65</c:v>
                </c:pt>
                <c:pt idx="4">
                  <c:v>63</c:v>
                </c:pt>
                <c:pt idx="5">
                  <c:v>52</c:v>
                </c:pt>
                <c:pt idx="6">
                  <c:v>38</c:v>
                </c:pt>
                <c:pt idx="7">
                  <c:v>34</c:v>
                </c:pt>
                <c:pt idx="8">
                  <c:v>33</c:v>
                </c:pt>
                <c:pt idx="9">
                  <c:v>32</c:v>
                </c:pt>
                <c:pt idx="10">
                  <c:v>31</c:v>
                </c:pt>
                <c:pt idx="11">
                  <c:v>31</c:v>
                </c:pt>
                <c:pt idx="12">
                  <c:v>29</c:v>
                </c:pt>
                <c:pt idx="13">
                  <c:v>27</c:v>
                </c:pt>
                <c:pt idx="14">
                  <c:v>26</c:v>
                </c:pt>
                <c:pt idx="15">
                  <c:v>24</c:v>
                </c:pt>
                <c:pt idx="16">
                  <c:v>22</c:v>
                </c:pt>
                <c:pt idx="17">
                  <c:v>22</c:v>
                </c:pt>
                <c:pt idx="18">
                  <c:v>20</c:v>
                </c:pt>
                <c:pt idx="19">
                  <c:v>18</c:v>
                </c:pt>
                <c:pt idx="20">
                  <c:v>16</c:v>
                </c:pt>
                <c:pt idx="21">
                  <c:v>15</c:v>
                </c:pt>
                <c:pt idx="22">
                  <c:v>15</c:v>
                </c:pt>
                <c:pt idx="23">
                  <c:v>12</c:v>
                </c:pt>
                <c:pt idx="24">
                  <c:v>12</c:v>
                </c:pt>
                <c:pt idx="25">
                  <c:v>10</c:v>
                </c:pt>
                <c:pt idx="26">
                  <c:v>9</c:v>
                </c:pt>
                <c:pt idx="27">
                  <c:v>8</c:v>
                </c:pt>
                <c:pt idx="28">
                  <c:v>8</c:v>
                </c:pt>
                <c:pt idx="29">
                  <c:v>6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4</c:v>
                </c:pt>
                <c:pt idx="34">
                  <c:v>4</c:v>
                </c:pt>
                <c:pt idx="35">
                  <c:v>4</c:v>
                </c:pt>
                <c:pt idx="36">
                  <c:v>4</c:v>
                </c:pt>
                <c:pt idx="37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7621760"/>
        <c:axId val="168777344"/>
      </c:barChart>
      <c:catAx>
        <c:axId val="2376217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687773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687773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2376217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Лист1!$A$3:$A$354</c:f>
              <c:strCache>
                <c:ptCount val="352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</c:strCache>
            </c:strRef>
          </c:cat>
          <c:val>
            <c:numRef>
              <c:f>Лист1!$B$3:$B$354</c:f>
              <c:numCache>
                <c:formatCode>General</c:formatCode>
                <c:ptCount val="352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7624832"/>
        <c:axId val="134109952"/>
      </c:barChart>
      <c:catAx>
        <c:axId val="237624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4109952"/>
        <c:crosses val="autoZero"/>
        <c:auto val="1"/>
        <c:lblAlgn val="ctr"/>
        <c:lblOffset val="100"/>
        <c:tickLblSkip val="1"/>
        <c:noMultiLvlLbl val="1"/>
      </c:catAx>
      <c:valAx>
        <c:axId val="134109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376248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Лист1!$A$4:$A$301</c:f>
              <c:strCache>
                <c:ptCount val="298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</c:strCache>
            </c:strRef>
          </c:cat>
          <c:val>
            <c:numRef>
              <c:f>Лист1!$B$4:$B$301</c:f>
              <c:numCache>
                <c:formatCode>General</c:formatCode>
                <c:ptCount val="298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8427136"/>
        <c:axId val="168936000"/>
      </c:barChart>
      <c:catAx>
        <c:axId val="238427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68936000"/>
        <c:crosses val="autoZero"/>
        <c:auto val="1"/>
        <c:lblAlgn val="ctr"/>
        <c:lblOffset val="100"/>
        <c:tickLblSkip val="1"/>
        <c:noMultiLvlLbl val="1"/>
      </c:catAx>
      <c:valAx>
        <c:axId val="1689360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384271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24.</a:t>
            </a:r>
            <a:r>
              <a:rPr lang="en-US" dirty="0"/>
              <a:t>0</a:t>
            </a:r>
            <a:r>
              <a:rPr lang="ro-RO" dirty="0"/>
              <a:t>2.202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8</a:t>
                </a:r>
                <a:r>
                  <a:rPr lang="ro-RO" b="1" dirty="0">
                    <a:solidFill>
                      <a:schemeClr val="bg1"/>
                    </a:solidFill>
                  </a:rPr>
                  <a:t>46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</a:t>
                </a:r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2966000" y="10736388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1.</a:t>
                </a:r>
                <a:r>
                  <a:rPr lang="en-US" b="1" dirty="0">
                    <a:solidFill>
                      <a:schemeClr val="bg1"/>
                    </a:solidFill>
                  </a:rPr>
                  <a:t>341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xmlns="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xmlns="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xmlns="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xmlns="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xmlns="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xmlns="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xmlns="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1</a:t>
                </a:r>
                <a:r>
                  <a:rPr lang="ro-RO" b="1" dirty="0"/>
                  <a:t>610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xmlns="" id="{90A92042-22CC-4A42-934D-DCD35E3BEC3C}"/>
              </a:ext>
            </a:extLst>
          </p:cNvPr>
          <p:cNvGrpSpPr/>
          <p:nvPr/>
        </p:nvGrpSpPr>
        <p:grpSpPr>
          <a:xfrm>
            <a:off x="2966000" y="5745114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xmlns="" id="{A7E66AF3-6B08-4E3C-A83D-1AECBFD1553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A3F48DDB-F5A8-44C7-B594-DD37F718BE4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xmlns="" id="{0230FC65-D0C8-45D2-B28C-3D0A2A4D665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xmlns="" id="{AA2B8BE4-1EC3-423C-B46E-4215591A393D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E23EECAE-B9CD-4E7E-AD34-57435E21C33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FD633A3D-D5EB-4615-9116-1422BEE85D4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xmlns="" id="{BB4CBE15-EB53-44D3-9AC5-6EDA45D457DC}"/>
              </a:ext>
            </a:extLst>
          </p:cNvPr>
          <p:cNvGrpSpPr/>
          <p:nvPr/>
        </p:nvGrpSpPr>
        <p:grpSpPr>
          <a:xfrm>
            <a:off x="2955497" y="8324427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xmlns="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xmlns="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xmlns="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xmlns="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xmlns="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xmlns="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/>
                  <a:t>180.150</a:t>
                </a:r>
                <a:endParaRPr lang="ro-RO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44</a:t>
                </a:r>
                <a:r>
                  <a:rPr lang="en-US" b="1" dirty="0">
                    <a:solidFill>
                      <a:schemeClr val="bg1"/>
                    </a:solidFill>
                  </a:rPr>
                  <a:t>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4.783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8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39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xmlns="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xmlns="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xmlns="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701.421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9313920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78506228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6</a:t>
                </a:r>
                <a:r>
                  <a:rPr lang="en-US" b="1" dirty="0">
                    <a:solidFill>
                      <a:schemeClr val="bg1"/>
                    </a:solidFill>
                  </a:rPr>
                  <a:t>3.</a:t>
                </a:r>
                <a:r>
                  <a:rPr lang="ro-RO" b="1" dirty="0">
                    <a:solidFill>
                      <a:schemeClr val="bg1"/>
                    </a:solidFill>
                  </a:rPr>
                  <a:t>89</a:t>
                </a:r>
                <a:r>
                  <a:rPr lang="en-US" b="1" dirty="0">
                    <a:solidFill>
                      <a:schemeClr val="bg1"/>
                    </a:solidFill>
                  </a:rPr>
                  <a:t>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+520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291782294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+85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16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xmlns="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53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xmlns="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</a:t>
            </a:r>
            <a:r>
              <a:rPr lang="en-US" b="1" dirty="0"/>
              <a:t>9</a:t>
            </a:r>
            <a:r>
              <a:rPr lang="ro-RO" b="1" dirty="0"/>
              <a:t>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7704</TotalTime>
  <Words>284</Words>
  <Application>Microsoft Office PowerPoint</Application>
  <PresentationFormat>Custom</PresentationFormat>
  <Paragraphs>156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User</cp:lastModifiedBy>
  <cp:revision>947</cp:revision>
  <dcterms:modified xsi:type="dcterms:W3CDTF">2021-02-24T15:21:22Z</dcterms:modified>
</cp:coreProperties>
</file>