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23"/>
  </p:notesMasterIdLst>
  <p:sldIdLst>
    <p:sldId id="400" r:id="rId3"/>
    <p:sldId id="401" r:id="rId4"/>
    <p:sldId id="269" r:id="rId5"/>
    <p:sldId id="402" r:id="rId6"/>
    <p:sldId id="403" r:id="rId7"/>
    <p:sldId id="404" r:id="rId8"/>
    <p:sldId id="258" r:id="rId9"/>
    <p:sldId id="271" r:id="rId10"/>
    <p:sldId id="272" r:id="rId11"/>
    <p:sldId id="416" r:id="rId12"/>
    <p:sldId id="406" r:id="rId13"/>
    <p:sldId id="415" r:id="rId14"/>
    <p:sldId id="407" r:id="rId15"/>
    <p:sldId id="387" r:id="rId16"/>
    <p:sldId id="367" r:id="rId17"/>
    <p:sldId id="270" r:id="rId18"/>
    <p:sldId id="349" r:id="rId19"/>
    <p:sldId id="409" r:id="rId20"/>
    <p:sldId id="417" r:id="rId21"/>
    <p:sldId id="353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iubotaru" initials="DC" lastIdx="1" clrIdx="0">
    <p:extLst>
      <p:ext uri="{19B8F6BF-5375-455C-9EA6-DF929625EA0E}">
        <p15:presenceInfo xmlns:p15="http://schemas.microsoft.com/office/powerpoint/2012/main" userId="fc2ca31c654db1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10"/>
    <a:srgbClr val="1D46F3"/>
    <a:srgbClr val="007949"/>
    <a:srgbClr val="FE0061"/>
    <a:srgbClr val="C8C8C8"/>
    <a:srgbClr val="ADA9BB"/>
    <a:srgbClr val="008E40"/>
    <a:srgbClr val="00B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500"/>
    <p:restoredTop sz="95958"/>
  </p:normalViewPr>
  <p:slideViewPr>
    <p:cSldViewPr snapToGrid="0">
      <p:cViewPr varScale="1">
        <p:scale>
          <a:sx n="23" d="100"/>
          <a:sy n="23" d="100"/>
        </p:scale>
        <p:origin x="232" y="171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COVID%20Ianuarie%202021/Saptaminal_COVID-31.01.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COVID%20Ianuarie%202021/Saptaminal_COVID-31.01.202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COVID%20Ianuarie%202021/Saptaminal_COVID-31.01.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COVID%20Ianuarie%202021/Saptaminal_COVID-31.01.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Rata%20de%20contagiozitate/COVID_MDA_R0_AC_31.01.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COVID%20Ianuarie%202021/LAB%2031-01-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COVID%20Ianuarie%202021/Saptaminal_COVID-31.01.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COVID%20Ianuarie%202021/Saptaminal_COVID-31.01.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International!$A$2:$A$42</c:f>
              <c:strCache>
                <c:ptCount val="40"/>
                <c:pt idx="0">
                  <c:v>Muntenegru</c:v>
                </c:pt>
                <c:pt idx="1">
                  <c:v>Cehia</c:v>
                </c:pt>
                <c:pt idx="2">
                  <c:v>Luxemburg</c:v>
                </c:pt>
                <c:pt idx="3">
                  <c:v>Slovenia</c:v>
                </c:pt>
                <c:pt idx="4">
                  <c:v>Portugalia</c:v>
                </c:pt>
                <c:pt idx="5">
                  <c:v>Lituania</c:v>
                </c:pt>
                <c:pt idx="6">
                  <c:v>Belgia</c:v>
                </c:pt>
                <c:pt idx="7">
                  <c:v>Spania</c:v>
                </c:pt>
                <c:pt idx="8">
                  <c:v>Elveţia</c:v>
                </c:pt>
                <c:pt idx="9">
                  <c:v>Olanda</c:v>
                </c:pt>
                <c:pt idx="10">
                  <c:v>Croaţia</c:v>
                </c:pt>
                <c:pt idx="11">
                  <c:v>Regatul Unit</c:v>
                </c:pt>
                <c:pt idx="12">
                  <c:v>Suedia</c:v>
                </c:pt>
                <c:pt idx="13">
                  <c:v>Franţa</c:v>
                </c:pt>
                <c:pt idx="14">
                  <c:v>Moldova</c:v>
                </c:pt>
                <c:pt idx="15">
                  <c:v>Austria</c:v>
                </c:pt>
                <c:pt idx="16">
                  <c:v>Slovacia</c:v>
                </c:pt>
                <c:pt idx="17">
                  <c:v>Serbia</c:v>
                </c:pt>
                <c:pt idx="18">
                  <c:v>Macedonia de Nord</c:v>
                </c:pt>
                <c:pt idx="19">
                  <c:v>Italia</c:v>
                </c:pt>
                <c:pt idx="20">
                  <c:v>Malta</c:v>
                </c:pt>
                <c:pt idx="21">
                  <c:v>Polonia</c:v>
                </c:pt>
                <c:pt idx="22">
                  <c:v>Irlanda</c:v>
                </c:pt>
                <c:pt idx="23">
                  <c:v>Ungaria</c:v>
                </c:pt>
                <c:pt idx="24">
                  <c:v>România</c:v>
                </c:pt>
                <c:pt idx="25">
                  <c:v>Bosnia si Hertegovina</c:v>
                </c:pt>
                <c:pt idx="26">
                  <c:v>Letonia</c:v>
                </c:pt>
                <c:pt idx="27">
                  <c:v>Danemarca</c:v>
                </c:pt>
                <c:pt idx="28">
                  <c:v>Estonia</c:v>
                </c:pt>
                <c:pt idx="29">
                  <c:v>Bulgaria</c:v>
                </c:pt>
                <c:pt idx="30">
                  <c:v>Ucraina</c:v>
                </c:pt>
                <c:pt idx="31">
                  <c:v>Albania</c:v>
                </c:pt>
                <c:pt idx="32">
                  <c:v>Germania</c:v>
                </c:pt>
                <c:pt idx="33">
                  <c:v>Rusia</c:v>
                </c:pt>
                <c:pt idx="34">
                  <c:v>Bielorusia</c:v>
                </c:pt>
                <c:pt idx="35">
                  <c:v>Grecia</c:v>
                </c:pt>
                <c:pt idx="36">
                  <c:v>Norvegia</c:v>
                </c:pt>
                <c:pt idx="37">
                  <c:v>Norvegia</c:v>
                </c:pt>
                <c:pt idx="38">
                  <c:v>Finlanda</c:v>
                </c:pt>
                <c:pt idx="39">
                  <c:v>Finlanda</c:v>
                </c:pt>
              </c:strCache>
            </c:strRef>
          </c:cat>
          <c:val>
            <c:numRef>
              <c:f>International!$D$2:$D$42</c:f>
              <c:numCache>
                <c:formatCode>General</c:formatCode>
                <c:ptCount val="41"/>
                <c:pt idx="0">
                  <c:v>98165</c:v>
                </c:pt>
                <c:pt idx="1">
                  <c:v>91858</c:v>
                </c:pt>
                <c:pt idx="2">
                  <c:v>80235</c:v>
                </c:pt>
                <c:pt idx="3">
                  <c:v>80070</c:v>
                </c:pt>
                <c:pt idx="4">
                  <c:v>70783</c:v>
                </c:pt>
                <c:pt idx="5">
                  <c:v>67610</c:v>
                </c:pt>
                <c:pt idx="6">
                  <c:v>60920</c:v>
                </c:pt>
                <c:pt idx="7">
                  <c:v>60525</c:v>
                </c:pt>
                <c:pt idx="8">
                  <c:v>59980</c:v>
                </c:pt>
                <c:pt idx="9">
                  <c:v>57031</c:v>
                </c:pt>
                <c:pt idx="10">
                  <c:v>56822</c:v>
                </c:pt>
                <c:pt idx="11">
                  <c:v>56057</c:v>
                </c:pt>
                <c:pt idx="12">
                  <c:v>55935</c:v>
                </c:pt>
                <c:pt idx="13">
                  <c:v>48623</c:v>
                </c:pt>
                <c:pt idx="14">
                  <c:v>45933</c:v>
                </c:pt>
                <c:pt idx="15">
                  <c:v>45859</c:v>
                </c:pt>
                <c:pt idx="16">
                  <c:v>45762</c:v>
                </c:pt>
                <c:pt idx="17">
                  <c:v>45345</c:v>
                </c:pt>
                <c:pt idx="18">
                  <c:v>44409</c:v>
                </c:pt>
                <c:pt idx="19">
                  <c:v>42262</c:v>
                </c:pt>
                <c:pt idx="20">
                  <c:v>40483</c:v>
                </c:pt>
                <c:pt idx="21">
                  <c:v>40013</c:v>
                </c:pt>
                <c:pt idx="22">
                  <c:v>39297</c:v>
                </c:pt>
                <c:pt idx="23">
                  <c:v>38108</c:v>
                </c:pt>
                <c:pt idx="24">
                  <c:v>38030</c:v>
                </c:pt>
                <c:pt idx="25">
                  <c:v>37168</c:v>
                </c:pt>
                <c:pt idx="26">
                  <c:v>35349</c:v>
                </c:pt>
                <c:pt idx="27">
                  <c:v>34195</c:v>
                </c:pt>
                <c:pt idx="28">
                  <c:v>33313</c:v>
                </c:pt>
                <c:pt idx="29">
                  <c:v>31603</c:v>
                </c:pt>
                <c:pt idx="30">
                  <c:v>27982</c:v>
                </c:pt>
                <c:pt idx="31">
                  <c:v>26861</c:v>
                </c:pt>
                <c:pt idx="32">
                  <c:v>26435</c:v>
                </c:pt>
                <c:pt idx="33">
                  <c:v>26378</c:v>
                </c:pt>
                <c:pt idx="34">
                  <c:v>26286</c:v>
                </c:pt>
                <c:pt idx="35">
                  <c:v>15102</c:v>
                </c:pt>
                <c:pt idx="36">
                  <c:v>11546</c:v>
                </c:pt>
                <c:pt idx="37">
                  <c:v>11195</c:v>
                </c:pt>
                <c:pt idx="38">
                  <c:v>8157</c:v>
                </c:pt>
                <c:pt idx="39">
                  <c:v>7678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41-6846-8C58-8FD7FE520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9249152"/>
        <c:axId val="1569715072"/>
      </c:barChart>
      <c:catAx>
        <c:axId val="155924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569715072"/>
        <c:crosses val="autoZero"/>
        <c:auto val="1"/>
        <c:lblAlgn val="ctr"/>
        <c:lblOffset val="100"/>
        <c:noMultiLvlLbl val="0"/>
      </c:catAx>
      <c:valAx>
        <c:axId val="156971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55924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MD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5B-E040-ADF7-5244A7C6B8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5B-E040-ADF7-5244A7C6B8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5B-E040-ADF7-5244A7C6B8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Trimestrul I</c:v>
                </c:pt>
                <c:pt idx="1">
                  <c:v>Trimestrul II</c:v>
                </c:pt>
                <c:pt idx="2">
                  <c:v>Trimestrul III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122</c:v>
                </c:pt>
                <c:pt idx="1">
                  <c:v>229</c:v>
                </c:pt>
                <c:pt idx="2">
                  <c:v>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8-FC4B-A661-4EFA88060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MD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341915588052742E-2"/>
          <c:y val="1.0477646145577576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BD-2543-BC21-B4053B2E9B1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BD-2543-BC21-B4053B2E9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0.00%</c:formatCode>
                <c:ptCount val="8"/>
                <c:pt idx="0">
                  <c:v>0</c:v>
                </c:pt>
                <c:pt idx="1">
                  <c:v>5.757052389176742E-4</c:v>
                </c:pt>
                <c:pt idx="2">
                  <c:v>1.4392630972941854E-3</c:v>
                </c:pt>
                <c:pt idx="3">
                  <c:v>6.6206102475532529E-3</c:v>
                </c:pt>
                <c:pt idx="4">
                  <c:v>1.9573978123200921E-2</c:v>
                </c:pt>
                <c:pt idx="5">
                  <c:v>7.1387449625791591E-2</c:v>
                </c:pt>
                <c:pt idx="6">
                  <c:v>0.18825561312607944</c:v>
                </c:pt>
                <c:pt idx="7">
                  <c:v>0.19948186528497408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2-4581-BDD1-5CB52878C1E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BD-2543-BC21-B4053B2E9B1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BD-2543-BC21-B4053B2E9B1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D4-E24C-B3A1-1A21E05BBE7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D4-E24C-B3A1-1A21E05BBE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1.7271157167530224E-3</c:v>
                </c:pt>
                <c:pt idx="3">
                  <c:v>7.1963154864709269E-3</c:v>
                </c:pt>
                <c:pt idx="4">
                  <c:v>2.3028209556706966E-2</c:v>
                </c:pt>
                <c:pt idx="5">
                  <c:v>7.8008059873344845E-2</c:v>
                </c:pt>
                <c:pt idx="6">
                  <c:v>0.18825561312607944</c:v>
                </c:pt>
                <c:pt idx="7">
                  <c:v>0.21445020149683364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2-4581-BDD1-5CB52878C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3119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MD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'Tari de import'!$A$1:$A$11</c:f>
              <c:strCache>
                <c:ptCount val="11"/>
                <c:pt idx="0">
                  <c:v>Grecia</c:v>
                </c:pt>
                <c:pt idx="1">
                  <c:v>Polonia</c:v>
                </c:pt>
                <c:pt idx="2">
                  <c:v>Israel</c:v>
                </c:pt>
                <c:pt idx="3">
                  <c:v>Kârgâzstan</c:v>
                </c:pt>
                <c:pt idx="4">
                  <c:v>Irlanda</c:v>
                </c:pt>
                <c:pt idx="5">
                  <c:v>Turcia</c:v>
                </c:pt>
                <c:pt idx="6">
                  <c:v>Ucraina</c:v>
                </c:pt>
                <c:pt idx="7">
                  <c:v>Franța</c:v>
                </c:pt>
                <c:pt idx="8">
                  <c:v>Germania</c:v>
                </c:pt>
                <c:pt idx="9">
                  <c:v>Rusia</c:v>
                </c:pt>
                <c:pt idx="10">
                  <c:v>România</c:v>
                </c:pt>
              </c:strCache>
            </c:strRef>
          </c:cat>
          <c:val>
            <c:numRef>
              <c:f>'Tari de import'!$B$1:$B$11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EF-6D43-BC68-BAD75665B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44781968"/>
        <c:axId val="1644757264"/>
      </c:barChart>
      <c:catAx>
        <c:axId val="1644781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644757264"/>
        <c:crosses val="autoZero"/>
        <c:auto val="1"/>
        <c:lblAlgn val="ctr"/>
        <c:lblOffset val="100"/>
        <c:noMultiLvlLbl val="0"/>
      </c:catAx>
      <c:valAx>
        <c:axId val="164475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64478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MD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Mortalitate!$A$2:$A$41</c:f>
              <c:strCache>
                <c:ptCount val="40"/>
                <c:pt idx="0">
                  <c:v>Belgia</c:v>
                </c:pt>
                <c:pt idx="1">
                  <c:v>Slovenia</c:v>
                </c:pt>
                <c:pt idx="2">
                  <c:v>Regatul Unit</c:v>
                </c:pt>
                <c:pt idx="3">
                  <c:v>Cehia</c:v>
                </c:pt>
                <c:pt idx="4">
                  <c:v>Italia</c:v>
                </c:pt>
                <c:pt idx="5">
                  <c:v>Bosnia si Hertegovina</c:v>
                </c:pt>
                <c:pt idx="6">
                  <c:v>Macedonia de Nord</c:v>
                </c:pt>
                <c:pt idx="7">
                  <c:v>Bulgaria</c:v>
                </c:pt>
                <c:pt idx="8">
                  <c:v>Ungaria</c:v>
                </c:pt>
                <c:pt idx="9">
                  <c:v>Muntenegru</c:v>
                </c:pt>
                <c:pt idx="10">
                  <c:v>Spania</c:v>
                </c:pt>
                <c:pt idx="11">
                  <c:v>Croaţia</c:v>
                </c:pt>
                <c:pt idx="12">
                  <c:v>Portugalia</c:v>
                </c:pt>
                <c:pt idx="13">
                  <c:v>Franţa</c:v>
                </c:pt>
                <c:pt idx="14">
                  <c:v>Suedia</c:v>
                </c:pt>
                <c:pt idx="15">
                  <c:v>Elveţia</c:v>
                </c:pt>
                <c:pt idx="16">
                  <c:v>Lituania</c:v>
                </c:pt>
                <c:pt idx="17">
                  <c:v>Moldova</c:v>
                </c:pt>
                <c:pt idx="18">
                  <c:v>Polonia</c:v>
                </c:pt>
                <c:pt idx="19">
                  <c:v>România</c:v>
                </c:pt>
                <c:pt idx="20">
                  <c:v>Luxemburg</c:v>
                </c:pt>
                <c:pt idx="21">
                  <c:v>Austria</c:v>
                </c:pt>
                <c:pt idx="22">
                  <c:v>Slovacia</c:v>
                </c:pt>
                <c:pt idx="23">
                  <c:v>Olanda</c:v>
                </c:pt>
                <c:pt idx="24">
                  <c:v>Germania</c:v>
                </c:pt>
                <c:pt idx="25">
                  <c:v>Irlanda</c:v>
                </c:pt>
                <c:pt idx="26">
                  <c:v>Letonia</c:v>
                </c:pt>
                <c:pt idx="27">
                  <c:v>Malta</c:v>
                </c:pt>
                <c:pt idx="28">
                  <c:v>Grecia</c:v>
                </c:pt>
                <c:pt idx="29">
                  <c:v>Ucraina</c:v>
                </c:pt>
                <c:pt idx="30">
                  <c:v>Rusia</c:v>
                </c:pt>
                <c:pt idx="31">
                  <c:v>Albania</c:v>
                </c:pt>
                <c:pt idx="32">
                  <c:v>Serbia</c:v>
                </c:pt>
                <c:pt idx="33">
                  <c:v>Danemarca</c:v>
                </c:pt>
                <c:pt idx="34">
                  <c:v>Estonia</c:v>
                </c:pt>
                <c:pt idx="35">
                  <c:v>Bielorusia</c:v>
                </c:pt>
                <c:pt idx="36">
                  <c:v>Finlanda</c:v>
                </c:pt>
                <c:pt idx="37">
                  <c:v>Norvegia</c:v>
                </c:pt>
                <c:pt idx="38">
                  <c:v>Norvegia</c:v>
                </c:pt>
                <c:pt idx="39">
                  <c:v>Islanda</c:v>
                </c:pt>
              </c:strCache>
            </c:strRef>
          </c:cat>
          <c:val>
            <c:numRef>
              <c:f>Mortalitate!$E$2:$E$41</c:f>
              <c:numCache>
                <c:formatCode>General</c:formatCode>
                <c:ptCount val="40"/>
                <c:pt idx="0">
                  <c:v>1813</c:v>
                </c:pt>
                <c:pt idx="1">
                  <c:v>1685</c:v>
                </c:pt>
                <c:pt idx="2">
                  <c:v>1559</c:v>
                </c:pt>
                <c:pt idx="3">
                  <c:v>1521</c:v>
                </c:pt>
                <c:pt idx="4">
                  <c:v>1465</c:v>
                </c:pt>
                <c:pt idx="5">
                  <c:v>1431</c:v>
                </c:pt>
                <c:pt idx="6">
                  <c:v>1367</c:v>
                </c:pt>
                <c:pt idx="7">
                  <c:v>1305</c:v>
                </c:pt>
                <c:pt idx="8">
                  <c:v>1298</c:v>
                </c:pt>
                <c:pt idx="9">
                  <c:v>1282</c:v>
                </c:pt>
                <c:pt idx="10">
                  <c:v>1247</c:v>
                </c:pt>
                <c:pt idx="11">
                  <c:v>1229</c:v>
                </c:pt>
                <c:pt idx="12">
                  <c:v>1226</c:v>
                </c:pt>
                <c:pt idx="13">
                  <c:v>1161</c:v>
                </c:pt>
                <c:pt idx="14">
                  <c:v>1144</c:v>
                </c:pt>
                <c:pt idx="15">
                  <c:v>1079</c:v>
                </c:pt>
                <c:pt idx="16">
                  <c:v>1038</c:v>
                </c:pt>
                <c:pt idx="17">
                  <c:v>988</c:v>
                </c:pt>
                <c:pt idx="18">
                  <c:v>983</c:v>
                </c:pt>
                <c:pt idx="19">
                  <c:v>957</c:v>
                </c:pt>
                <c:pt idx="20">
                  <c:v>918</c:v>
                </c:pt>
                <c:pt idx="21">
                  <c:v>854</c:v>
                </c:pt>
                <c:pt idx="22">
                  <c:v>850</c:v>
                </c:pt>
                <c:pt idx="23">
                  <c:v>816</c:v>
                </c:pt>
                <c:pt idx="24">
                  <c:v>686</c:v>
                </c:pt>
                <c:pt idx="25">
                  <c:v>662</c:v>
                </c:pt>
                <c:pt idx="26">
                  <c:v>638</c:v>
                </c:pt>
                <c:pt idx="27">
                  <c:v>604</c:v>
                </c:pt>
                <c:pt idx="28">
                  <c:v>558</c:v>
                </c:pt>
                <c:pt idx="29">
                  <c:v>521</c:v>
                </c:pt>
                <c:pt idx="30">
                  <c:v>501</c:v>
                </c:pt>
                <c:pt idx="31">
                  <c:v>476</c:v>
                </c:pt>
                <c:pt idx="32">
                  <c:v>461</c:v>
                </c:pt>
                <c:pt idx="33">
                  <c:v>366</c:v>
                </c:pt>
                <c:pt idx="34">
                  <c:v>316</c:v>
                </c:pt>
                <c:pt idx="35">
                  <c:v>182</c:v>
                </c:pt>
                <c:pt idx="36">
                  <c:v>121</c:v>
                </c:pt>
                <c:pt idx="37">
                  <c:v>104</c:v>
                </c:pt>
                <c:pt idx="38">
                  <c:v>100</c:v>
                </c:pt>
                <c:pt idx="39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E2-084E-BF6C-AFA39355F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1911168"/>
        <c:axId val="443516111"/>
      </c:barChart>
      <c:catAx>
        <c:axId val="205191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443516111"/>
        <c:crosses val="autoZero"/>
        <c:auto val="1"/>
        <c:lblAlgn val="ctr"/>
        <c:lblOffset val="100"/>
        <c:noMultiLvlLbl val="0"/>
      </c:catAx>
      <c:valAx>
        <c:axId val="443516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205191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MD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EE6-624B-AEC9-DA9B88345C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RF!$A$2:$A$41</c:f>
              <c:strCache>
                <c:ptCount val="40"/>
                <c:pt idx="0">
                  <c:v>Bulgaria</c:v>
                </c:pt>
                <c:pt idx="1">
                  <c:v>Bosnia si Hertegovina</c:v>
                </c:pt>
                <c:pt idx="2">
                  <c:v>Grecia</c:v>
                </c:pt>
                <c:pt idx="3">
                  <c:v>Italia</c:v>
                </c:pt>
                <c:pt idx="4">
                  <c:v>Ungaria</c:v>
                </c:pt>
                <c:pt idx="5">
                  <c:v>Macedonia de Nord</c:v>
                </c:pt>
                <c:pt idx="6">
                  <c:v>Belgia</c:v>
                </c:pt>
                <c:pt idx="7">
                  <c:v>Regatul Unit</c:v>
                </c:pt>
                <c:pt idx="8">
                  <c:v>Germania</c:v>
                </c:pt>
                <c:pt idx="9">
                  <c:v>România</c:v>
                </c:pt>
                <c:pt idx="10">
                  <c:v>Polonia</c:v>
                </c:pt>
                <c:pt idx="11">
                  <c:v>Franţa</c:v>
                </c:pt>
                <c:pt idx="12">
                  <c:v>Croaţia</c:v>
                </c:pt>
                <c:pt idx="13">
                  <c:v>Moldova</c:v>
                </c:pt>
                <c:pt idx="14">
                  <c:v>Slovenia</c:v>
                </c:pt>
                <c:pt idx="15">
                  <c:v>Spania</c:v>
                </c:pt>
                <c:pt idx="16">
                  <c:v>Suedia</c:v>
                </c:pt>
                <c:pt idx="17">
                  <c:v>Rusia</c:v>
                </c:pt>
                <c:pt idx="18">
                  <c:v>Austria</c:v>
                </c:pt>
                <c:pt idx="19">
                  <c:v>Ucraina</c:v>
                </c:pt>
                <c:pt idx="20">
                  <c:v>Slovacia</c:v>
                </c:pt>
                <c:pt idx="21">
                  <c:v>Letonia</c:v>
                </c:pt>
                <c:pt idx="22">
                  <c:v>Elveţia</c:v>
                </c:pt>
                <c:pt idx="23">
                  <c:v>Albania</c:v>
                </c:pt>
                <c:pt idx="24">
                  <c:v>Portugalia</c:v>
                </c:pt>
                <c:pt idx="25">
                  <c:v>Irlanda</c:v>
                </c:pt>
                <c:pt idx="26">
                  <c:v>Cehia</c:v>
                </c:pt>
                <c:pt idx="27">
                  <c:v>Lituania</c:v>
                </c:pt>
                <c:pt idx="28">
                  <c:v>Malta</c:v>
                </c:pt>
                <c:pt idx="29">
                  <c:v>Finlanda</c:v>
                </c:pt>
                <c:pt idx="30">
                  <c:v>Olanda</c:v>
                </c:pt>
                <c:pt idx="31">
                  <c:v>Muntenegru</c:v>
                </c:pt>
                <c:pt idx="32">
                  <c:v>Luxemburg</c:v>
                </c:pt>
                <c:pt idx="33">
                  <c:v>Danemarca</c:v>
                </c:pt>
                <c:pt idx="34">
                  <c:v>Serbia</c:v>
                </c:pt>
                <c:pt idx="35">
                  <c:v>Estonia</c:v>
                </c:pt>
                <c:pt idx="36">
                  <c:v>Norvegia</c:v>
                </c:pt>
                <c:pt idx="37">
                  <c:v>Bielorusia</c:v>
                </c:pt>
                <c:pt idx="38">
                  <c:v>Bielorusia</c:v>
                </c:pt>
                <c:pt idx="39">
                  <c:v>Islanda</c:v>
                </c:pt>
              </c:strCache>
            </c:strRef>
          </c:cat>
          <c:val>
            <c:numRef>
              <c:f>RF!$F$2:$F$41</c:f>
              <c:numCache>
                <c:formatCode>0.0</c:formatCode>
                <c:ptCount val="40"/>
                <c:pt idx="0">
                  <c:v>4.129577619409198</c:v>
                </c:pt>
                <c:pt idx="1">
                  <c:v>3.8511238960632772</c:v>
                </c:pt>
                <c:pt idx="2">
                  <c:v>3.6927311301821515</c:v>
                </c:pt>
                <c:pt idx="3">
                  <c:v>3.4670932444246683</c:v>
                </c:pt>
                <c:pt idx="4">
                  <c:v>3.4070938501466324</c:v>
                </c:pt>
                <c:pt idx="5">
                  <c:v>3.0783198945070147</c:v>
                </c:pt>
                <c:pt idx="6">
                  <c:v>2.9761089064290225</c:v>
                </c:pt>
                <c:pt idx="7">
                  <c:v>2.7810611824029072</c:v>
                </c:pt>
                <c:pt idx="8">
                  <c:v>2.5933256542124306</c:v>
                </c:pt>
                <c:pt idx="9">
                  <c:v>2.5159761397365052</c:v>
                </c:pt>
                <c:pt idx="10">
                  <c:v>2.4567443182005899</c:v>
                </c:pt>
                <c:pt idx="11">
                  <c:v>2.3871896947618207</c:v>
                </c:pt>
                <c:pt idx="12">
                  <c:v>2.1628389250772289</c:v>
                </c:pt>
                <c:pt idx="13">
                  <c:v>2.1513854471727867</c:v>
                </c:pt>
                <c:pt idx="14">
                  <c:v>2.104245132844365</c:v>
                </c:pt>
                <c:pt idx="15">
                  <c:v>2.0603940394519937</c:v>
                </c:pt>
                <c:pt idx="16">
                  <c:v>2.0444231220357101</c:v>
                </c:pt>
                <c:pt idx="17">
                  <c:v>1.900614449417326</c:v>
                </c:pt>
                <c:pt idx="18">
                  <c:v>1.8631846678796713</c:v>
                </c:pt>
                <c:pt idx="19">
                  <c:v>1.8620613306764087</c:v>
                </c:pt>
                <c:pt idx="20">
                  <c:v>1.8574463913441877</c:v>
                </c:pt>
                <c:pt idx="21">
                  <c:v>1.8040186591385998</c:v>
                </c:pt>
                <c:pt idx="22">
                  <c:v>1.798895112406967</c:v>
                </c:pt>
                <c:pt idx="23">
                  <c:v>1.7721453443968365</c:v>
                </c:pt>
                <c:pt idx="24">
                  <c:v>1.7323695795790794</c:v>
                </c:pt>
                <c:pt idx="25">
                  <c:v>1.685585986902403</c:v>
                </c:pt>
                <c:pt idx="26">
                  <c:v>1.6560144764179396</c:v>
                </c:pt>
                <c:pt idx="27">
                  <c:v>1.5355622634067241</c:v>
                </c:pt>
                <c:pt idx="28">
                  <c:v>1.4913701614254595</c:v>
                </c:pt>
                <c:pt idx="29">
                  <c:v>1.4832662805605907</c:v>
                </c:pt>
                <c:pt idx="30">
                  <c:v>1.4305935256393878</c:v>
                </c:pt>
                <c:pt idx="31">
                  <c:v>1.3055677192299582</c:v>
                </c:pt>
                <c:pt idx="32">
                  <c:v>1.1440067851436913</c:v>
                </c:pt>
                <c:pt idx="33">
                  <c:v>1.0706799951630457</c:v>
                </c:pt>
                <c:pt idx="34">
                  <c:v>1.0170443476874891</c:v>
                </c:pt>
                <c:pt idx="35">
                  <c:v>0.94779225479551221</c:v>
                </c:pt>
                <c:pt idx="36">
                  <c:v>0.8969893601793979</c:v>
                </c:pt>
                <c:pt idx="37">
                  <c:v>0.69399143979024547</c:v>
                </c:pt>
                <c:pt idx="38">
                  <c:v>0.6918046517621288</c:v>
                </c:pt>
                <c:pt idx="39">
                  <c:v>0.48486875104497579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E6-624B-AEC9-DA9B88345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6372000"/>
        <c:axId val="2107290240"/>
      </c:barChart>
      <c:catAx>
        <c:axId val="196637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2107290240"/>
        <c:crosses val="autoZero"/>
        <c:auto val="1"/>
        <c:lblAlgn val="ctr"/>
        <c:lblOffset val="100"/>
        <c:noMultiLvlLbl val="0"/>
      </c:catAx>
      <c:valAx>
        <c:axId val="210729024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96637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MD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921625883830991E-2"/>
          <c:y val="9.0231481481481468E-2"/>
          <c:w val="0.90379726529129145"/>
          <c:h val="0.594093394575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Saptamini!$B$1</c:f>
              <c:strCache>
                <c:ptCount val="1"/>
                <c:pt idx="0">
                  <c:v>cazuri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1.2879377431906616E-2"/>
                  <c:y val="6.9907407407407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38-D74D-9BE1-870F662BDA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Saptamini!$A$2:$A$48</c:f>
              <c:strCache>
                <c:ptCount val="47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28.12-03.01.2021</c:v>
                </c:pt>
                <c:pt idx="43">
                  <c:v>04.01-10.01.2021</c:v>
                </c:pt>
                <c:pt idx="44">
                  <c:v>11.01-17.01.2021</c:v>
                </c:pt>
                <c:pt idx="45">
                  <c:v>18.01-24.01.2021</c:v>
                </c:pt>
                <c:pt idx="46">
                  <c:v>25.01-31.01.2021</c:v>
                </c:pt>
              </c:strCache>
            </c:strRef>
          </c:cat>
          <c:val>
            <c:numRef>
              <c:f>Saptamini!$B$2:$B$48</c:f>
              <c:numCache>
                <c:formatCode>General</c:formatCode>
                <c:ptCount val="47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  <c:pt idx="28">
                  <c:v>4279</c:v>
                </c:pt>
                <c:pt idx="29">
                  <c:v>5704</c:v>
                </c:pt>
                <c:pt idx="30">
                  <c:v>5572</c:v>
                </c:pt>
                <c:pt idx="31">
                  <c:v>4899</c:v>
                </c:pt>
                <c:pt idx="32">
                  <c:v>4453</c:v>
                </c:pt>
                <c:pt idx="33">
                  <c:v>5079</c:v>
                </c:pt>
                <c:pt idx="34">
                  <c:v>5764</c:v>
                </c:pt>
                <c:pt idx="35">
                  <c:v>6933</c:v>
                </c:pt>
                <c:pt idx="36">
                  <c:v>8662</c:v>
                </c:pt>
                <c:pt idx="37">
                  <c:v>9076</c:v>
                </c:pt>
                <c:pt idx="38">
                  <c:v>9348</c:v>
                </c:pt>
                <c:pt idx="39">
                  <c:v>10153</c:v>
                </c:pt>
                <c:pt idx="40">
                  <c:v>8689</c:v>
                </c:pt>
                <c:pt idx="41">
                  <c:v>6148</c:v>
                </c:pt>
                <c:pt idx="42">
                  <c:v>4518</c:v>
                </c:pt>
                <c:pt idx="43">
                  <c:v>3518</c:v>
                </c:pt>
                <c:pt idx="44">
                  <c:v>3463</c:v>
                </c:pt>
                <c:pt idx="45">
                  <c:v>3348</c:v>
                </c:pt>
                <c:pt idx="46">
                  <c:v>3602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38-D74D-9BE1-870F662BD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067456"/>
        <c:axId val="148068992"/>
      </c:barChart>
      <c:lineChart>
        <c:grouping val="standard"/>
        <c:varyColors val="0"/>
        <c:ser>
          <c:idx val="2"/>
          <c:order val="2"/>
          <c:tx>
            <c:strRef>
              <c:f>Saptamini!$D$1</c:f>
              <c:strCache>
                <c:ptCount val="1"/>
                <c:pt idx="0">
                  <c:v>vindecați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Saptamini!$A$2:$A$48</c:f>
              <c:strCache>
                <c:ptCount val="47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28.12-03.01.2021</c:v>
                </c:pt>
                <c:pt idx="43">
                  <c:v>04.01-10.01.2021</c:v>
                </c:pt>
                <c:pt idx="44">
                  <c:v>11.01-17.01.2021</c:v>
                </c:pt>
                <c:pt idx="45">
                  <c:v>18.01-24.01.2021</c:v>
                </c:pt>
                <c:pt idx="46">
                  <c:v>25.01-31.01.2021</c:v>
                </c:pt>
              </c:strCache>
            </c:strRef>
          </c:cat>
          <c:val>
            <c:numRef>
              <c:f>Saptamini!$D$2:$D$48</c:f>
              <c:numCache>
                <c:formatCode>General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19</c:v>
                </c:pt>
                <c:pt idx="4">
                  <c:v>64</c:v>
                </c:pt>
                <c:pt idx="5">
                  <c:v>363</c:v>
                </c:pt>
                <c:pt idx="6">
                  <c:v>438</c:v>
                </c:pt>
                <c:pt idx="7">
                  <c:v>487</c:v>
                </c:pt>
                <c:pt idx="8">
                  <c:v>576</c:v>
                </c:pt>
                <c:pt idx="9">
                  <c:v>450</c:v>
                </c:pt>
                <c:pt idx="10">
                  <c:v>1305</c:v>
                </c:pt>
                <c:pt idx="11">
                  <c:v>868</c:v>
                </c:pt>
                <c:pt idx="12">
                  <c:v>1066</c:v>
                </c:pt>
                <c:pt idx="13">
                  <c:v>985</c:v>
                </c:pt>
                <c:pt idx="14">
                  <c:v>1273</c:v>
                </c:pt>
                <c:pt idx="15">
                  <c:v>1185</c:v>
                </c:pt>
                <c:pt idx="16">
                  <c:v>1637</c:v>
                </c:pt>
                <c:pt idx="17">
                  <c:v>1949</c:v>
                </c:pt>
                <c:pt idx="18">
                  <c:v>1709</c:v>
                </c:pt>
                <c:pt idx="19">
                  <c:v>1533</c:v>
                </c:pt>
                <c:pt idx="20">
                  <c:v>1907</c:v>
                </c:pt>
                <c:pt idx="21">
                  <c:v>1484</c:v>
                </c:pt>
                <c:pt idx="22">
                  <c:v>1920</c:v>
                </c:pt>
                <c:pt idx="23">
                  <c:v>2042</c:v>
                </c:pt>
                <c:pt idx="24">
                  <c:v>2242</c:v>
                </c:pt>
                <c:pt idx="25">
                  <c:v>2679</c:v>
                </c:pt>
                <c:pt idx="26">
                  <c:v>3147</c:v>
                </c:pt>
                <c:pt idx="27">
                  <c:v>3306</c:v>
                </c:pt>
                <c:pt idx="28">
                  <c:v>3224</c:v>
                </c:pt>
                <c:pt idx="29">
                  <c:v>3113</c:v>
                </c:pt>
                <c:pt idx="30">
                  <c:v>3402</c:v>
                </c:pt>
                <c:pt idx="31">
                  <c:v>3485</c:v>
                </c:pt>
                <c:pt idx="32">
                  <c:v>4448</c:v>
                </c:pt>
                <c:pt idx="33">
                  <c:v>4022</c:v>
                </c:pt>
                <c:pt idx="34">
                  <c:v>6196</c:v>
                </c:pt>
                <c:pt idx="35">
                  <c:v>8264</c:v>
                </c:pt>
                <c:pt idx="36">
                  <c:v>8744</c:v>
                </c:pt>
                <c:pt idx="37">
                  <c:v>15070</c:v>
                </c:pt>
                <c:pt idx="38">
                  <c:v>6658</c:v>
                </c:pt>
                <c:pt idx="39">
                  <c:v>7657</c:v>
                </c:pt>
                <c:pt idx="40">
                  <c:v>9734</c:v>
                </c:pt>
                <c:pt idx="41">
                  <c:v>8769</c:v>
                </c:pt>
                <c:pt idx="42">
                  <c:v>5843</c:v>
                </c:pt>
                <c:pt idx="43">
                  <c:v>5193</c:v>
                </c:pt>
                <c:pt idx="44">
                  <c:v>4710</c:v>
                </c:pt>
                <c:pt idx="45">
                  <c:v>3798</c:v>
                </c:pt>
                <c:pt idx="46">
                  <c:v>2860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38-D74D-9BE1-870F662BD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67456"/>
        <c:axId val="148068992"/>
      </c:lineChart>
      <c:lineChart>
        <c:grouping val="standard"/>
        <c:varyColors val="0"/>
        <c:ser>
          <c:idx val="1"/>
          <c:order val="1"/>
          <c:tx>
            <c:strRef>
              <c:f>Saptamini!$C$1</c:f>
              <c:strCache>
                <c:ptCount val="1"/>
                <c:pt idx="0">
                  <c:v>decese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Saptamini!$A$2:$A$48</c:f>
              <c:strCache>
                <c:ptCount val="47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28.12-03.01.2021</c:v>
                </c:pt>
                <c:pt idx="43">
                  <c:v>04.01-10.01.2021</c:v>
                </c:pt>
                <c:pt idx="44">
                  <c:v>11.01-17.01.2021</c:v>
                </c:pt>
                <c:pt idx="45">
                  <c:v>18.01-24.01.2021</c:v>
                </c:pt>
                <c:pt idx="46">
                  <c:v>25.01-31.01.2021</c:v>
                </c:pt>
              </c:strCache>
            </c:strRef>
          </c:cat>
          <c:val>
            <c:numRef>
              <c:f>Saptamini!$C$2:$C$48</c:f>
              <c:numCache>
                <c:formatCode>General</c:formatCode>
                <c:ptCount val="47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15</c:v>
                </c:pt>
                <c:pt idx="4">
                  <c:v>16</c:v>
                </c:pt>
                <c:pt idx="5">
                  <c:v>35</c:v>
                </c:pt>
                <c:pt idx="6">
                  <c:v>30</c:v>
                </c:pt>
                <c:pt idx="7">
                  <c:v>28</c:v>
                </c:pt>
                <c:pt idx="8">
                  <c:v>41</c:v>
                </c:pt>
                <c:pt idx="9">
                  <c:v>42</c:v>
                </c:pt>
                <c:pt idx="10">
                  <c:v>39</c:v>
                </c:pt>
                <c:pt idx="11">
                  <c:v>45</c:v>
                </c:pt>
                <c:pt idx="12">
                  <c:v>46</c:v>
                </c:pt>
                <c:pt idx="13">
                  <c:v>65</c:v>
                </c:pt>
                <c:pt idx="14">
                  <c:v>67</c:v>
                </c:pt>
                <c:pt idx="15">
                  <c:v>57</c:v>
                </c:pt>
                <c:pt idx="16">
                  <c:v>52</c:v>
                </c:pt>
                <c:pt idx="17">
                  <c:v>60</c:v>
                </c:pt>
                <c:pt idx="18">
                  <c:v>42</c:v>
                </c:pt>
                <c:pt idx="19">
                  <c:v>51</c:v>
                </c:pt>
                <c:pt idx="20">
                  <c:v>55</c:v>
                </c:pt>
                <c:pt idx="21">
                  <c:v>55</c:v>
                </c:pt>
                <c:pt idx="22">
                  <c:v>52</c:v>
                </c:pt>
                <c:pt idx="23">
                  <c:v>44</c:v>
                </c:pt>
                <c:pt idx="24">
                  <c:v>51</c:v>
                </c:pt>
                <c:pt idx="25">
                  <c:v>71</c:v>
                </c:pt>
                <c:pt idx="26">
                  <c:v>60</c:v>
                </c:pt>
                <c:pt idx="27">
                  <c:v>80</c:v>
                </c:pt>
                <c:pt idx="28">
                  <c:v>84</c:v>
                </c:pt>
                <c:pt idx="29">
                  <c:v>79</c:v>
                </c:pt>
                <c:pt idx="30">
                  <c:v>95</c:v>
                </c:pt>
                <c:pt idx="31">
                  <c:v>123</c:v>
                </c:pt>
                <c:pt idx="32">
                  <c:v>102</c:v>
                </c:pt>
                <c:pt idx="33">
                  <c:v>114</c:v>
                </c:pt>
                <c:pt idx="34">
                  <c:v>93</c:v>
                </c:pt>
                <c:pt idx="35">
                  <c:v>126</c:v>
                </c:pt>
                <c:pt idx="36">
                  <c:v>130</c:v>
                </c:pt>
                <c:pt idx="37">
                  <c:v>141</c:v>
                </c:pt>
                <c:pt idx="38">
                  <c:v>129</c:v>
                </c:pt>
                <c:pt idx="39">
                  <c:v>150</c:v>
                </c:pt>
                <c:pt idx="40">
                  <c:v>180</c:v>
                </c:pt>
                <c:pt idx="41">
                  <c:v>139</c:v>
                </c:pt>
                <c:pt idx="42">
                  <c:v>147</c:v>
                </c:pt>
                <c:pt idx="43">
                  <c:v>102</c:v>
                </c:pt>
                <c:pt idx="44">
                  <c:v>111</c:v>
                </c:pt>
                <c:pt idx="45">
                  <c:v>111</c:v>
                </c:pt>
                <c:pt idx="46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38-D74D-9BE1-870F662BD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05856"/>
        <c:axId val="148103936"/>
      </c:lineChart>
      <c:catAx>
        <c:axId val="1480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48068992"/>
        <c:crosses val="autoZero"/>
        <c:auto val="1"/>
        <c:lblAlgn val="ctr"/>
        <c:lblOffset val="100"/>
        <c:noMultiLvlLbl val="0"/>
      </c:catAx>
      <c:valAx>
        <c:axId val="148068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Cazuri absolut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MD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48067456"/>
        <c:crosses val="autoZero"/>
        <c:crossBetween val="between"/>
      </c:valAx>
      <c:valAx>
        <c:axId val="148103936"/>
        <c:scaling>
          <c:orientation val="minMax"/>
          <c:max val="25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Decese absolut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MD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48105856"/>
        <c:crosses val="max"/>
        <c:crossBetween val="between"/>
      </c:valAx>
      <c:catAx>
        <c:axId val="148105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103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MD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cap="none" spc="2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/>
              <a:t>Num</a:t>
            </a:r>
            <a:r>
              <a:rPr lang="ro-RO"/>
              <a:t>ă</a:t>
            </a:r>
            <a:r>
              <a:rPr lang="en-US"/>
              <a:t>rul de </a:t>
            </a:r>
            <a:r>
              <a:rPr lang="x-none"/>
              <a:t>persoane investigate </a:t>
            </a:r>
            <a:r>
              <a:rPr lang="ro-RO"/>
              <a:t>și persoane pozitive COVID-19 (săptămânal)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cap="none" spc="2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MD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Saptaminal!$B$1</c:f>
              <c:strCache>
                <c:ptCount val="1"/>
                <c:pt idx="0">
                  <c:v>Probe investigate primare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MD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Saptaminal!$A$2:$A$48</c:f>
              <c:strCache>
                <c:ptCount val="47"/>
                <c:pt idx="0">
                  <c:v>26/02-15/03</c:v>
                </c:pt>
                <c:pt idx="1">
                  <c:v>16/03-22/03</c:v>
                </c:pt>
                <c:pt idx="2">
                  <c:v>23/03-29/03</c:v>
                </c:pt>
                <c:pt idx="3">
                  <c:v>30/03-05/04</c:v>
                </c:pt>
                <c:pt idx="4">
                  <c:v>06/04-12/04</c:v>
                </c:pt>
                <c:pt idx="5">
                  <c:v>13/04-19/04</c:v>
                </c:pt>
                <c:pt idx="6">
                  <c:v>20/04-26/04</c:v>
                </c:pt>
                <c:pt idx="7">
                  <c:v>27/04-03/05</c:v>
                </c:pt>
                <c:pt idx="8">
                  <c:v>04/05-10/05</c:v>
                </c:pt>
                <c:pt idx="9">
                  <c:v>11/05-17/05</c:v>
                </c:pt>
                <c:pt idx="10">
                  <c:v>18/05-24/05</c:v>
                </c:pt>
                <c:pt idx="11">
                  <c:v>25/05-31/05</c:v>
                </c:pt>
                <c:pt idx="12">
                  <c:v>01/06-07/06</c:v>
                </c:pt>
                <c:pt idx="13">
                  <c:v>08/06-14/06</c:v>
                </c:pt>
                <c:pt idx="14">
                  <c:v>15/06-21/06</c:v>
                </c:pt>
                <c:pt idx="15">
                  <c:v>22/06-28/06</c:v>
                </c:pt>
                <c:pt idx="16">
                  <c:v>29/06-05/07</c:v>
                </c:pt>
                <c:pt idx="17">
                  <c:v>06/07-12/07</c:v>
                </c:pt>
                <c:pt idx="18">
                  <c:v>13/07-19/07</c:v>
                </c:pt>
                <c:pt idx="19">
                  <c:v>20/07-26/07</c:v>
                </c:pt>
                <c:pt idx="20">
                  <c:v>27/07-02/08</c:v>
                </c:pt>
                <c:pt idx="21">
                  <c:v>03/08-09/08</c:v>
                </c:pt>
                <c:pt idx="22">
                  <c:v>10/08-16/08</c:v>
                </c:pt>
                <c:pt idx="23">
                  <c:v>17/08-23/08</c:v>
                </c:pt>
                <c:pt idx="24">
                  <c:v>24/08-30/08</c:v>
                </c:pt>
                <c:pt idx="25">
                  <c:v>31/08-06/09</c:v>
                </c:pt>
                <c:pt idx="26">
                  <c:v>07/09-13/09</c:v>
                </c:pt>
                <c:pt idx="27">
                  <c:v>14/09-20/09</c:v>
                </c:pt>
                <c:pt idx="28">
                  <c:v>21/09-27/09</c:v>
                </c:pt>
                <c:pt idx="29">
                  <c:v>28/09-04/10</c:v>
                </c:pt>
                <c:pt idx="30">
                  <c:v>05/10-11/10</c:v>
                </c:pt>
                <c:pt idx="31">
                  <c:v>12/10-18/10</c:v>
                </c:pt>
                <c:pt idx="32">
                  <c:v>19/10-25/10</c:v>
                </c:pt>
                <c:pt idx="33">
                  <c:v>26/10-01/11</c:v>
                </c:pt>
                <c:pt idx="34">
                  <c:v>02/11-08/11</c:v>
                </c:pt>
                <c:pt idx="35">
                  <c:v>09/11-15/11</c:v>
                </c:pt>
                <c:pt idx="36">
                  <c:v>16/11-22/11</c:v>
                </c:pt>
                <c:pt idx="37">
                  <c:v>23/11-29/11</c:v>
                </c:pt>
                <c:pt idx="38">
                  <c:v>30/11-06/12</c:v>
                </c:pt>
                <c:pt idx="39">
                  <c:v>07/12-13/12</c:v>
                </c:pt>
                <c:pt idx="40">
                  <c:v>14/12-20/12</c:v>
                </c:pt>
                <c:pt idx="41">
                  <c:v>21/12-27/12</c:v>
                </c:pt>
                <c:pt idx="42">
                  <c:v>28/12-03/01</c:v>
                </c:pt>
                <c:pt idx="43">
                  <c:v>04/01-10/01</c:v>
                </c:pt>
                <c:pt idx="44">
                  <c:v>11/01-17/01</c:v>
                </c:pt>
                <c:pt idx="45">
                  <c:v>18/01-24/01</c:v>
                </c:pt>
                <c:pt idx="46">
                  <c:v>25/01-31/01</c:v>
                </c:pt>
              </c:strCache>
            </c:strRef>
          </c:cat>
          <c:val>
            <c:numRef>
              <c:f>Saptaminal!$B$2:$B$48</c:f>
              <c:numCache>
                <c:formatCode>General</c:formatCode>
                <c:ptCount val="47"/>
                <c:pt idx="0">
                  <c:v>236</c:v>
                </c:pt>
                <c:pt idx="1">
                  <c:v>556</c:v>
                </c:pt>
                <c:pt idx="2">
                  <c:v>1055</c:v>
                </c:pt>
                <c:pt idx="3">
                  <c:v>2559</c:v>
                </c:pt>
                <c:pt idx="4">
                  <c:v>3470</c:v>
                </c:pt>
                <c:pt idx="5">
                  <c:v>3887</c:v>
                </c:pt>
                <c:pt idx="6">
                  <c:v>4403</c:v>
                </c:pt>
                <c:pt idx="7">
                  <c:v>4281</c:v>
                </c:pt>
                <c:pt idx="8">
                  <c:v>5414</c:v>
                </c:pt>
                <c:pt idx="9">
                  <c:v>6177</c:v>
                </c:pt>
                <c:pt idx="10">
                  <c:v>6330</c:v>
                </c:pt>
                <c:pt idx="11">
                  <c:v>6718</c:v>
                </c:pt>
                <c:pt idx="12">
                  <c:v>7538</c:v>
                </c:pt>
                <c:pt idx="13">
                  <c:v>7331</c:v>
                </c:pt>
                <c:pt idx="14">
                  <c:v>9107</c:v>
                </c:pt>
                <c:pt idx="15">
                  <c:v>8861</c:v>
                </c:pt>
                <c:pt idx="16">
                  <c:v>7961</c:v>
                </c:pt>
                <c:pt idx="17">
                  <c:v>7204</c:v>
                </c:pt>
                <c:pt idx="18">
                  <c:v>7598</c:v>
                </c:pt>
                <c:pt idx="19">
                  <c:v>7974</c:v>
                </c:pt>
                <c:pt idx="20">
                  <c:v>9289</c:v>
                </c:pt>
                <c:pt idx="21">
                  <c:v>10190</c:v>
                </c:pt>
                <c:pt idx="22">
                  <c:v>11151</c:v>
                </c:pt>
                <c:pt idx="23">
                  <c:v>13676</c:v>
                </c:pt>
                <c:pt idx="24">
                  <c:v>12980</c:v>
                </c:pt>
                <c:pt idx="25">
                  <c:v>12894</c:v>
                </c:pt>
                <c:pt idx="26">
                  <c:v>14372</c:v>
                </c:pt>
                <c:pt idx="27">
                  <c:v>14064</c:v>
                </c:pt>
                <c:pt idx="28">
                  <c:v>14962</c:v>
                </c:pt>
                <c:pt idx="29">
                  <c:v>17787</c:v>
                </c:pt>
                <c:pt idx="30">
                  <c:v>17986</c:v>
                </c:pt>
                <c:pt idx="31">
                  <c:v>18095</c:v>
                </c:pt>
                <c:pt idx="32">
                  <c:v>18064</c:v>
                </c:pt>
                <c:pt idx="33">
                  <c:v>17770</c:v>
                </c:pt>
                <c:pt idx="34">
                  <c:v>17669</c:v>
                </c:pt>
                <c:pt idx="35">
                  <c:v>18394</c:v>
                </c:pt>
                <c:pt idx="36">
                  <c:v>19851</c:v>
                </c:pt>
                <c:pt idx="37">
                  <c:v>19739</c:v>
                </c:pt>
                <c:pt idx="38">
                  <c:v>19970</c:v>
                </c:pt>
                <c:pt idx="39">
                  <c:v>20807</c:v>
                </c:pt>
                <c:pt idx="40">
                  <c:v>20080</c:v>
                </c:pt>
                <c:pt idx="41">
                  <c:v>16176</c:v>
                </c:pt>
                <c:pt idx="42">
                  <c:v>12767</c:v>
                </c:pt>
                <c:pt idx="43">
                  <c:v>13409</c:v>
                </c:pt>
                <c:pt idx="44">
                  <c:v>16897</c:v>
                </c:pt>
                <c:pt idx="45">
                  <c:v>14547</c:v>
                </c:pt>
                <c:pt idx="46">
                  <c:v>15626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4-DE42-BF40-3B59858FC2CB}"/>
            </c:ext>
          </c:extLst>
        </c:ser>
        <c:ser>
          <c:idx val="1"/>
          <c:order val="1"/>
          <c:tx>
            <c:strRef>
              <c:f>Saptaminal!$O$1</c:f>
              <c:strCache>
                <c:ptCount val="1"/>
                <c:pt idx="0">
                  <c:v>Probe pozitive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MD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Saptaminal!$A$2:$A$48</c:f>
              <c:strCache>
                <c:ptCount val="47"/>
                <c:pt idx="0">
                  <c:v>26/02-15/03</c:v>
                </c:pt>
                <c:pt idx="1">
                  <c:v>16/03-22/03</c:v>
                </c:pt>
                <c:pt idx="2">
                  <c:v>23/03-29/03</c:v>
                </c:pt>
                <c:pt idx="3">
                  <c:v>30/03-05/04</c:v>
                </c:pt>
                <c:pt idx="4">
                  <c:v>06/04-12/04</c:v>
                </c:pt>
                <c:pt idx="5">
                  <c:v>13/04-19/04</c:v>
                </c:pt>
                <c:pt idx="6">
                  <c:v>20/04-26/04</c:v>
                </c:pt>
                <c:pt idx="7">
                  <c:v>27/04-03/05</c:v>
                </c:pt>
                <c:pt idx="8">
                  <c:v>04/05-10/05</c:v>
                </c:pt>
                <c:pt idx="9">
                  <c:v>11/05-17/05</c:v>
                </c:pt>
                <c:pt idx="10">
                  <c:v>18/05-24/05</c:v>
                </c:pt>
                <c:pt idx="11">
                  <c:v>25/05-31/05</c:v>
                </c:pt>
                <c:pt idx="12">
                  <c:v>01/06-07/06</c:v>
                </c:pt>
                <c:pt idx="13">
                  <c:v>08/06-14/06</c:v>
                </c:pt>
                <c:pt idx="14">
                  <c:v>15/06-21/06</c:v>
                </c:pt>
                <c:pt idx="15">
                  <c:v>22/06-28/06</c:v>
                </c:pt>
                <c:pt idx="16">
                  <c:v>29/06-05/07</c:v>
                </c:pt>
                <c:pt idx="17">
                  <c:v>06/07-12/07</c:v>
                </c:pt>
                <c:pt idx="18">
                  <c:v>13/07-19/07</c:v>
                </c:pt>
                <c:pt idx="19">
                  <c:v>20/07-26/07</c:v>
                </c:pt>
                <c:pt idx="20">
                  <c:v>27/07-02/08</c:v>
                </c:pt>
                <c:pt idx="21">
                  <c:v>03/08-09/08</c:v>
                </c:pt>
                <c:pt idx="22">
                  <c:v>10/08-16/08</c:v>
                </c:pt>
                <c:pt idx="23">
                  <c:v>17/08-23/08</c:v>
                </c:pt>
                <c:pt idx="24">
                  <c:v>24/08-30/08</c:v>
                </c:pt>
                <c:pt idx="25">
                  <c:v>31/08-06/09</c:v>
                </c:pt>
                <c:pt idx="26">
                  <c:v>07/09-13/09</c:v>
                </c:pt>
                <c:pt idx="27">
                  <c:v>14/09-20/09</c:v>
                </c:pt>
                <c:pt idx="28">
                  <c:v>21/09-27/09</c:v>
                </c:pt>
                <c:pt idx="29">
                  <c:v>28/09-04/10</c:v>
                </c:pt>
                <c:pt idx="30">
                  <c:v>05/10-11/10</c:v>
                </c:pt>
                <c:pt idx="31">
                  <c:v>12/10-18/10</c:v>
                </c:pt>
                <c:pt idx="32">
                  <c:v>19/10-25/10</c:v>
                </c:pt>
                <c:pt idx="33">
                  <c:v>26/10-01/11</c:v>
                </c:pt>
                <c:pt idx="34">
                  <c:v>02/11-08/11</c:v>
                </c:pt>
                <c:pt idx="35">
                  <c:v>09/11-15/11</c:v>
                </c:pt>
                <c:pt idx="36">
                  <c:v>16/11-22/11</c:v>
                </c:pt>
                <c:pt idx="37">
                  <c:v>23/11-29/11</c:v>
                </c:pt>
                <c:pt idx="38">
                  <c:v>30/11-06/12</c:v>
                </c:pt>
                <c:pt idx="39">
                  <c:v>07/12-13/12</c:v>
                </c:pt>
                <c:pt idx="40">
                  <c:v>14/12-20/12</c:v>
                </c:pt>
                <c:pt idx="41">
                  <c:v>21/12-27/12</c:v>
                </c:pt>
                <c:pt idx="42">
                  <c:v>28/12-03/01</c:v>
                </c:pt>
                <c:pt idx="43">
                  <c:v>04/01-10/01</c:v>
                </c:pt>
                <c:pt idx="44">
                  <c:v>11/01-17/01</c:v>
                </c:pt>
                <c:pt idx="45">
                  <c:v>18/01-24/01</c:v>
                </c:pt>
                <c:pt idx="46">
                  <c:v>25/01-31/01</c:v>
                </c:pt>
              </c:strCache>
            </c:strRef>
          </c:cat>
          <c:val>
            <c:numRef>
              <c:f>Saptaminal!$O$2:$O$48</c:f>
              <c:numCache>
                <c:formatCode>General</c:formatCode>
                <c:ptCount val="47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  <c:pt idx="28">
                  <c:v>4279</c:v>
                </c:pt>
                <c:pt idx="29">
                  <c:v>5704</c:v>
                </c:pt>
                <c:pt idx="30">
                  <c:v>5572</c:v>
                </c:pt>
                <c:pt idx="31">
                  <c:v>4899</c:v>
                </c:pt>
                <c:pt idx="32">
                  <c:v>4453</c:v>
                </c:pt>
                <c:pt idx="33">
                  <c:v>5079</c:v>
                </c:pt>
                <c:pt idx="34">
                  <c:v>5764</c:v>
                </c:pt>
                <c:pt idx="35">
                  <c:v>6933</c:v>
                </c:pt>
                <c:pt idx="36">
                  <c:v>8662</c:v>
                </c:pt>
                <c:pt idx="37">
                  <c:v>9076</c:v>
                </c:pt>
                <c:pt idx="38">
                  <c:v>9348</c:v>
                </c:pt>
                <c:pt idx="39">
                  <c:v>10153</c:v>
                </c:pt>
                <c:pt idx="40">
                  <c:v>8689</c:v>
                </c:pt>
                <c:pt idx="41">
                  <c:v>6148</c:v>
                </c:pt>
                <c:pt idx="42">
                  <c:v>4518</c:v>
                </c:pt>
                <c:pt idx="43">
                  <c:v>3518</c:v>
                </c:pt>
                <c:pt idx="44">
                  <c:v>3463</c:v>
                </c:pt>
                <c:pt idx="45">
                  <c:v>3348</c:v>
                </c:pt>
                <c:pt idx="46">
                  <c:v>3602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4-DE42-BF40-3B59858FC2C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9"/>
        <c:axId val="323233232"/>
        <c:axId val="323233792"/>
      </c:barChart>
      <c:lineChart>
        <c:grouping val="standard"/>
        <c:varyColors val="0"/>
        <c:ser>
          <c:idx val="3"/>
          <c:order val="3"/>
          <c:tx>
            <c:strRef>
              <c:f>Saptaminal!$AC$1</c:f>
              <c:strCache>
                <c:ptCount val="1"/>
                <c:pt idx="0">
                  <c:v>Total probe investigate</c:v>
                </c:pt>
              </c:strCache>
            </c:strRef>
          </c:tx>
          <c:spPr>
            <a:ln w="158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Saptaminal!$AC$2:$AC$48</c:f>
              <c:numCache>
                <c:formatCode>General</c:formatCode>
                <c:ptCount val="47"/>
                <c:pt idx="0">
                  <c:v>237</c:v>
                </c:pt>
                <c:pt idx="1">
                  <c:v>575</c:v>
                </c:pt>
                <c:pt idx="2">
                  <c:v>1177</c:v>
                </c:pt>
                <c:pt idx="3">
                  <c:v>2768</c:v>
                </c:pt>
                <c:pt idx="4">
                  <c:v>3896</c:v>
                </c:pt>
                <c:pt idx="5">
                  <c:v>4758</c:v>
                </c:pt>
                <c:pt idx="6">
                  <c:v>5388</c:v>
                </c:pt>
                <c:pt idx="7">
                  <c:v>5491</c:v>
                </c:pt>
                <c:pt idx="8">
                  <c:v>6845</c:v>
                </c:pt>
                <c:pt idx="9">
                  <c:v>7656</c:v>
                </c:pt>
                <c:pt idx="10">
                  <c:v>7790</c:v>
                </c:pt>
                <c:pt idx="11">
                  <c:v>8250</c:v>
                </c:pt>
                <c:pt idx="12">
                  <c:v>9324</c:v>
                </c:pt>
                <c:pt idx="13">
                  <c:v>9285</c:v>
                </c:pt>
                <c:pt idx="14">
                  <c:v>11421</c:v>
                </c:pt>
                <c:pt idx="15">
                  <c:v>11577</c:v>
                </c:pt>
                <c:pt idx="16">
                  <c:v>11093</c:v>
                </c:pt>
                <c:pt idx="17">
                  <c:v>10804</c:v>
                </c:pt>
                <c:pt idx="18">
                  <c:v>10740</c:v>
                </c:pt>
                <c:pt idx="19">
                  <c:v>11126</c:v>
                </c:pt>
                <c:pt idx="20">
                  <c:v>12302</c:v>
                </c:pt>
                <c:pt idx="21">
                  <c:v>13403</c:v>
                </c:pt>
                <c:pt idx="22">
                  <c:v>14283</c:v>
                </c:pt>
                <c:pt idx="23">
                  <c:v>17223</c:v>
                </c:pt>
                <c:pt idx="24">
                  <c:v>15805</c:v>
                </c:pt>
                <c:pt idx="25">
                  <c:v>14228</c:v>
                </c:pt>
                <c:pt idx="26">
                  <c:v>15795</c:v>
                </c:pt>
                <c:pt idx="27">
                  <c:v>15789</c:v>
                </c:pt>
                <c:pt idx="28">
                  <c:v>16342</c:v>
                </c:pt>
                <c:pt idx="29">
                  <c:v>19410</c:v>
                </c:pt>
                <c:pt idx="30">
                  <c:v>19915</c:v>
                </c:pt>
                <c:pt idx="31">
                  <c:v>20394</c:v>
                </c:pt>
                <c:pt idx="32">
                  <c:v>20323</c:v>
                </c:pt>
                <c:pt idx="33">
                  <c:v>19895</c:v>
                </c:pt>
                <c:pt idx="34">
                  <c:v>19678</c:v>
                </c:pt>
                <c:pt idx="35">
                  <c:v>20698</c:v>
                </c:pt>
                <c:pt idx="36">
                  <c:v>22160</c:v>
                </c:pt>
                <c:pt idx="37">
                  <c:v>22019</c:v>
                </c:pt>
                <c:pt idx="38">
                  <c:v>22366</c:v>
                </c:pt>
                <c:pt idx="39">
                  <c:v>23191</c:v>
                </c:pt>
                <c:pt idx="40">
                  <c:v>22507</c:v>
                </c:pt>
                <c:pt idx="41">
                  <c:v>18443</c:v>
                </c:pt>
                <c:pt idx="42">
                  <c:v>14968</c:v>
                </c:pt>
                <c:pt idx="43">
                  <c:v>15193</c:v>
                </c:pt>
                <c:pt idx="44">
                  <c:v>18760</c:v>
                </c:pt>
                <c:pt idx="45">
                  <c:v>15943</c:v>
                </c:pt>
                <c:pt idx="46">
                  <c:v>16944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44-DE42-BF40-3B59858FC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233232"/>
        <c:axId val="323233792"/>
      </c:lineChart>
      <c:lineChart>
        <c:grouping val="standard"/>
        <c:varyColors val="0"/>
        <c:ser>
          <c:idx val="2"/>
          <c:order val="2"/>
          <c:tx>
            <c:strRef>
              <c:f>Saptaminal!$AB$1</c:f>
              <c:strCache>
                <c:ptCount val="1"/>
                <c:pt idx="0">
                  <c:v>% pozitive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MD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Saptaminal!$AB$2:$AB$48</c:f>
              <c:numCache>
                <c:formatCode>0%</c:formatCode>
                <c:ptCount val="47"/>
                <c:pt idx="0">
                  <c:v>9.7457627118644072E-2</c:v>
                </c:pt>
                <c:pt idx="1">
                  <c:v>0.12769784172661872</c:v>
                </c:pt>
                <c:pt idx="2">
                  <c:v>0.16018957345971563</c:v>
                </c:pt>
                <c:pt idx="3">
                  <c:v>0.23485736615865571</c:v>
                </c:pt>
                <c:pt idx="4">
                  <c:v>0.22997118155619597</c:v>
                </c:pt>
                <c:pt idx="5">
                  <c:v>0.20838693079495754</c:v>
                </c:pt>
                <c:pt idx="6">
                  <c:v>0.21258233022938905</c:v>
                </c:pt>
                <c:pt idx="7">
                  <c:v>0.16654987152534453</c:v>
                </c:pt>
                <c:pt idx="8">
                  <c:v>0.14887329146656816</c:v>
                </c:pt>
                <c:pt idx="9">
                  <c:v>0.18342237332038205</c:v>
                </c:pt>
                <c:pt idx="10">
                  <c:v>0.1631911532385466</c:v>
                </c:pt>
                <c:pt idx="11">
                  <c:v>0.17237272997916048</c:v>
                </c:pt>
                <c:pt idx="12">
                  <c:v>0.19222605465640755</c:v>
                </c:pt>
                <c:pt idx="13">
                  <c:v>0.27827035875051154</c:v>
                </c:pt>
                <c:pt idx="14">
                  <c:v>0.27012188426485123</c:v>
                </c:pt>
                <c:pt idx="15">
                  <c:v>0.23135086333370952</c:v>
                </c:pt>
                <c:pt idx="16">
                  <c:v>0.19645773144077378</c:v>
                </c:pt>
                <c:pt idx="17">
                  <c:v>0.21765685730149917</c:v>
                </c:pt>
                <c:pt idx="18">
                  <c:v>0.21031850486970255</c:v>
                </c:pt>
                <c:pt idx="19">
                  <c:v>0.25758715826435918</c:v>
                </c:pt>
                <c:pt idx="20">
                  <c:v>0.25061901173430939</c:v>
                </c:pt>
                <c:pt idx="21">
                  <c:v>0.22551521099116781</c:v>
                </c:pt>
                <c:pt idx="22">
                  <c:v>0.22625773473231101</c:v>
                </c:pt>
                <c:pt idx="23">
                  <c:v>0.24093302135127231</c:v>
                </c:pt>
                <c:pt idx="24">
                  <c:v>0.24822804314329738</c:v>
                </c:pt>
                <c:pt idx="25">
                  <c:v>0.24018923530324182</c:v>
                </c:pt>
                <c:pt idx="26">
                  <c:v>0.22133314778736432</c:v>
                </c:pt>
                <c:pt idx="27">
                  <c:v>0.25725255972696248</c:v>
                </c:pt>
                <c:pt idx="28">
                  <c:v>0.28599117765004678</c:v>
                </c:pt>
                <c:pt idx="29">
                  <c:v>0.32068364535897004</c:v>
                </c:pt>
                <c:pt idx="30">
                  <c:v>0.30979650839541867</c:v>
                </c:pt>
                <c:pt idx="31">
                  <c:v>0.27073777286543244</c:v>
                </c:pt>
                <c:pt idx="32">
                  <c:v>0.24651240035429584</c:v>
                </c:pt>
                <c:pt idx="33">
                  <c:v>0.28581879572312885</c:v>
                </c:pt>
                <c:pt idx="34">
                  <c:v>0.32622106514233967</c:v>
                </c:pt>
                <c:pt idx="35">
                  <c:v>0.3769163857779711</c:v>
                </c:pt>
                <c:pt idx="36">
                  <c:v>0.43635081356102967</c:v>
                </c:pt>
                <c:pt idx="37">
                  <c:v>0.45980039515679622</c:v>
                </c:pt>
                <c:pt idx="38">
                  <c:v>0.46810215322984478</c:v>
                </c:pt>
                <c:pt idx="39">
                  <c:v>0.48796078242899027</c:v>
                </c:pt>
                <c:pt idx="40">
                  <c:v>0.43271912350597608</c:v>
                </c:pt>
                <c:pt idx="41">
                  <c:v>0.38006923837784373</c:v>
                </c:pt>
                <c:pt idx="42">
                  <c:v>0.35388109971019033</c:v>
                </c:pt>
                <c:pt idx="43">
                  <c:v>0.26236110075322544</c:v>
                </c:pt>
                <c:pt idx="44">
                  <c:v>0.20494762383855122</c:v>
                </c:pt>
                <c:pt idx="45">
                  <c:v>0.23015054650443389</c:v>
                </c:pt>
                <c:pt idx="46">
                  <c:v>0.23051324715218227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44-DE42-BF40-3B59858FC2C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3234912"/>
        <c:axId val="323234352"/>
      </c:lineChart>
      <c:catAx>
        <c:axId val="32323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MD"/>
          </a:p>
        </c:txPr>
        <c:crossAx val="323233792"/>
        <c:crosses val="autoZero"/>
        <c:auto val="0"/>
        <c:lblAlgn val="ctr"/>
        <c:lblOffset val="100"/>
        <c:tickLblSkip val="1"/>
        <c:noMultiLvlLbl val="1"/>
      </c:catAx>
      <c:valAx>
        <c:axId val="323233792"/>
        <c:scaling>
          <c:orientation val="minMax"/>
          <c:max val="24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MD"/>
          </a:p>
        </c:txPr>
        <c:crossAx val="323233232"/>
        <c:crossesAt val="43898"/>
        <c:crossBetween val="between"/>
      </c:valAx>
      <c:valAx>
        <c:axId val="323234352"/>
        <c:scaling>
          <c:orientation val="minMax"/>
          <c:max val="0.60000000000000009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MD"/>
          </a:p>
        </c:txPr>
        <c:crossAx val="323234912"/>
        <c:crosses val="max"/>
        <c:crossBetween val="between"/>
      </c:valAx>
      <c:catAx>
        <c:axId val="323234912"/>
        <c:scaling>
          <c:orientation val="minMax"/>
        </c:scaling>
        <c:delete val="1"/>
        <c:axPos val="b"/>
        <c:majorTickMark val="out"/>
        <c:minorTickMark val="none"/>
        <c:tickLblPos val="nextTo"/>
        <c:crossAx val="323234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>
          <a:softEdge rad="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MD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MD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2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24-5846-9768-CB1822697CA2}"/>
              </c:ext>
            </c:extLst>
          </c:dPt>
          <c:dPt>
            <c:idx val="2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B24-5846-9768-CB1822697CA2}"/>
              </c:ext>
            </c:extLst>
          </c:dPt>
          <c:dPt>
            <c:idx val="2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24-5846-9768-CB1822697CA2}"/>
              </c:ext>
            </c:extLst>
          </c:dPt>
          <c:dPt>
            <c:idx val="3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B24-5846-9768-CB1822697CA2}"/>
              </c:ext>
            </c:extLst>
          </c:dPt>
          <c:dPt>
            <c:idx val="3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24-5846-9768-CB1822697CA2}"/>
              </c:ext>
            </c:extLst>
          </c:dPt>
          <c:dPt>
            <c:idx val="3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B24-5846-9768-CB1822697CA2}"/>
              </c:ext>
            </c:extLst>
          </c:dPt>
          <c:dPt>
            <c:idx val="3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B24-5846-9768-CB1822697CA2}"/>
              </c:ext>
            </c:extLst>
          </c:dPt>
          <c:dPt>
            <c:idx val="3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B24-5846-9768-CB1822697CA2}"/>
              </c:ext>
            </c:extLst>
          </c:dPt>
          <c:dPt>
            <c:idx val="3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B24-5846-9768-CB1822697CA2}"/>
              </c:ext>
            </c:extLst>
          </c:dPt>
          <c:dPt>
            <c:idx val="3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B24-5846-9768-CB1822697CA2}"/>
              </c:ext>
            </c:extLst>
          </c:dPt>
          <c:dPt>
            <c:idx val="3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B24-5846-9768-CB1822697C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'Incidenta crescator'!$A$2:$A$39</c:f>
              <c:strCache>
                <c:ptCount val="38"/>
                <c:pt idx="0">
                  <c:v>Taraclia</c:v>
                </c:pt>
                <c:pt idx="1">
                  <c:v>Chișinău</c:v>
                </c:pt>
                <c:pt idx="2">
                  <c:v>Cimișlia</c:v>
                </c:pt>
                <c:pt idx="3">
                  <c:v>Ialoveni</c:v>
                </c:pt>
                <c:pt idx="4">
                  <c:v>Strășeni</c:v>
                </c:pt>
                <c:pt idx="5">
                  <c:v>Anenii Noi</c:v>
                </c:pt>
                <c:pt idx="6">
                  <c:v>Glodeni</c:v>
                </c:pt>
                <c:pt idx="7">
                  <c:v>Călărași</c:v>
                </c:pt>
                <c:pt idx="8">
                  <c:v>Edineț</c:v>
                </c:pt>
                <c:pt idx="9">
                  <c:v>Briceni</c:v>
                </c:pt>
                <c:pt idx="10">
                  <c:v>Nisporeni</c:v>
                </c:pt>
                <c:pt idx="11">
                  <c:v>Șoldănești</c:v>
                </c:pt>
                <c:pt idx="12">
                  <c:v>Bălți</c:v>
                </c:pt>
                <c:pt idx="13">
                  <c:v>Orhei</c:v>
                </c:pt>
                <c:pt idx="14">
                  <c:v>Ocnița</c:v>
                </c:pt>
                <c:pt idx="15">
                  <c:v>Criuleni</c:v>
                </c:pt>
                <c:pt idx="16">
                  <c:v>Hîncești</c:v>
                </c:pt>
                <c:pt idx="17">
                  <c:v>Sîngerei</c:v>
                </c:pt>
                <c:pt idx="18">
                  <c:v>Drochia</c:v>
                </c:pt>
                <c:pt idx="19">
                  <c:v>Dubăsari</c:v>
                </c:pt>
                <c:pt idx="20">
                  <c:v>Leova</c:v>
                </c:pt>
                <c:pt idx="21">
                  <c:v>Telenești</c:v>
                </c:pt>
                <c:pt idx="22">
                  <c:v>Vulcănești</c:v>
                </c:pt>
                <c:pt idx="23">
                  <c:v>Fălești</c:v>
                </c:pt>
                <c:pt idx="24">
                  <c:v>Florești</c:v>
                </c:pt>
                <c:pt idx="25">
                  <c:v>Dondușeni</c:v>
                </c:pt>
                <c:pt idx="26">
                  <c:v>Comrat</c:v>
                </c:pt>
                <c:pt idx="27">
                  <c:v>Transnistria</c:v>
                </c:pt>
                <c:pt idx="28">
                  <c:v>Rîșcani</c:v>
                </c:pt>
                <c:pt idx="29">
                  <c:v>Basarabeasca</c:v>
                </c:pt>
                <c:pt idx="30">
                  <c:v>Cantemir</c:v>
                </c:pt>
                <c:pt idx="31">
                  <c:v>Rezina</c:v>
                </c:pt>
                <c:pt idx="32">
                  <c:v>Cahul</c:v>
                </c:pt>
                <c:pt idx="33">
                  <c:v>Ungheni</c:v>
                </c:pt>
                <c:pt idx="34">
                  <c:v>Ștefan Vodă</c:v>
                </c:pt>
                <c:pt idx="35">
                  <c:v>Căușeni</c:v>
                </c:pt>
                <c:pt idx="36">
                  <c:v>Soroca</c:v>
                </c:pt>
                <c:pt idx="37">
                  <c:v>Ceadîr-Lunga</c:v>
                </c:pt>
              </c:strCache>
            </c:strRef>
          </c:cat>
          <c:val>
            <c:numRef>
              <c:f>'Incidenta crescator'!$D$2:$D$39</c:f>
              <c:numCache>
                <c:formatCode>0</c:formatCode>
                <c:ptCount val="38"/>
                <c:pt idx="0">
                  <c:v>599.61988382364757</c:v>
                </c:pt>
                <c:pt idx="1">
                  <c:v>427.25500727178371</c:v>
                </c:pt>
                <c:pt idx="2">
                  <c:v>413.80149698776847</c:v>
                </c:pt>
                <c:pt idx="3">
                  <c:v>351.03162505099084</c:v>
                </c:pt>
                <c:pt idx="4">
                  <c:v>293.92198367100087</c:v>
                </c:pt>
                <c:pt idx="5">
                  <c:v>265.83624487315814</c:v>
                </c:pt>
                <c:pt idx="6">
                  <c:v>255.3307605348302</c:v>
                </c:pt>
                <c:pt idx="7">
                  <c:v>208.07130324063291</c:v>
                </c:pt>
                <c:pt idx="8">
                  <c:v>203.2039415997439</c:v>
                </c:pt>
                <c:pt idx="9">
                  <c:v>202.77313684330775</c:v>
                </c:pt>
                <c:pt idx="10">
                  <c:v>180.60729201941527</c:v>
                </c:pt>
                <c:pt idx="11">
                  <c:v>176.90444438396429</c:v>
                </c:pt>
                <c:pt idx="12">
                  <c:v>173.73141903432659</c:v>
                </c:pt>
                <c:pt idx="13">
                  <c:v>155.66195739985417</c:v>
                </c:pt>
                <c:pt idx="14">
                  <c:v>147.60147601476015</c:v>
                </c:pt>
                <c:pt idx="15">
                  <c:v>147.20869663684746</c:v>
                </c:pt>
                <c:pt idx="16">
                  <c:v>140.67679025668699</c:v>
                </c:pt>
                <c:pt idx="17">
                  <c:v>134.06169343724159</c:v>
                </c:pt>
                <c:pt idx="18">
                  <c:v>132.98765498435046</c:v>
                </c:pt>
                <c:pt idx="19">
                  <c:v>129.8213248607837</c:v>
                </c:pt>
                <c:pt idx="20">
                  <c:v>127.51107333005234</c:v>
                </c:pt>
                <c:pt idx="21">
                  <c:v>125.93222556587727</c:v>
                </c:pt>
                <c:pt idx="22">
                  <c:v>114.33116269821545</c:v>
                </c:pt>
                <c:pt idx="23">
                  <c:v>106.0594444018503</c:v>
                </c:pt>
                <c:pt idx="24">
                  <c:v>104.63397726826844</c:v>
                </c:pt>
                <c:pt idx="25">
                  <c:v>103.02197802197803</c:v>
                </c:pt>
                <c:pt idx="26">
                  <c:v>102.64581067210025</c:v>
                </c:pt>
                <c:pt idx="27">
                  <c:v>88.297436220869727</c:v>
                </c:pt>
                <c:pt idx="28">
                  <c:v>87.799277344409546</c:v>
                </c:pt>
                <c:pt idx="29">
                  <c:v>86.911176777333566</c:v>
                </c:pt>
                <c:pt idx="30">
                  <c:v>82.509834020915292</c:v>
                </c:pt>
                <c:pt idx="31">
                  <c:v>80.02636162500589</c:v>
                </c:pt>
                <c:pt idx="32">
                  <c:v>79.753902244502669</c:v>
                </c:pt>
                <c:pt idx="33">
                  <c:v>78.168289400775748</c:v>
                </c:pt>
                <c:pt idx="34">
                  <c:v>67.663358680242297</c:v>
                </c:pt>
                <c:pt idx="35">
                  <c:v>54.197203916979731</c:v>
                </c:pt>
                <c:pt idx="36">
                  <c:v>47.646028639126406</c:v>
                </c:pt>
                <c:pt idx="37">
                  <c:v>46.800284871299219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24-5846-9768-CB1822697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6296431"/>
        <c:axId val="1623609200"/>
      </c:barChart>
      <c:catAx>
        <c:axId val="606296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623609200"/>
        <c:crosses val="autoZero"/>
        <c:auto val="1"/>
        <c:lblAlgn val="ctr"/>
        <c:lblOffset val="100"/>
        <c:noMultiLvlLbl val="0"/>
      </c:catAx>
      <c:valAx>
        <c:axId val="16236092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606296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MD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Totalincide!$A$2:$A$39</c:f>
              <c:strCache>
                <c:ptCount val="38"/>
                <c:pt idx="0">
                  <c:v>Chișinău</c:v>
                </c:pt>
                <c:pt idx="1">
                  <c:v>Bălți</c:v>
                </c:pt>
                <c:pt idx="2">
                  <c:v>Edineț</c:v>
                </c:pt>
                <c:pt idx="3">
                  <c:v>Ialoveni</c:v>
                </c:pt>
                <c:pt idx="4">
                  <c:v>Anenii Noi</c:v>
                </c:pt>
                <c:pt idx="5">
                  <c:v>Strășeni</c:v>
                </c:pt>
                <c:pt idx="6">
                  <c:v>Transnistria</c:v>
                </c:pt>
                <c:pt idx="7">
                  <c:v>Vulcănești</c:v>
                </c:pt>
                <c:pt idx="8">
                  <c:v>Taraclia</c:v>
                </c:pt>
                <c:pt idx="9">
                  <c:v>Cimișlia</c:v>
                </c:pt>
                <c:pt idx="10">
                  <c:v>Comrat</c:v>
                </c:pt>
                <c:pt idx="11">
                  <c:v>Glodeni</c:v>
                </c:pt>
                <c:pt idx="12">
                  <c:v>Basarabeasca</c:v>
                </c:pt>
                <c:pt idx="13">
                  <c:v>Rezina</c:v>
                </c:pt>
                <c:pt idx="14">
                  <c:v>Călărași</c:v>
                </c:pt>
                <c:pt idx="15">
                  <c:v>Cahul</c:v>
                </c:pt>
                <c:pt idx="16">
                  <c:v>Criuleni</c:v>
                </c:pt>
                <c:pt idx="17">
                  <c:v>Șoldănești</c:v>
                </c:pt>
                <c:pt idx="18">
                  <c:v>Ceadîr-Lunga</c:v>
                </c:pt>
                <c:pt idx="19">
                  <c:v>Ștefan Vodă</c:v>
                </c:pt>
                <c:pt idx="20">
                  <c:v>Dondușeni</c:v>
                </c:pt>
                <c:pt idx="21">
                  <c:v>Dubăsari</c:v>
                </c:pt>
                <c:pt idx="22">
                  <c:v>Orhei</c:v>
                </c:pt>
                <c:pt idx="23">
                  <c:v>Briceni</c:v>
                </c:pt>
                <c:pt idx="24">
                  <c:v>Soroca</c:v>
                </c:pt>
                <c:pt idx="25">
                  <c:v>Drochia</c:v>
                </c:pt>
                <c:pt idx="26">
                  <c:v>Fălești</c:v>
                </c:pt>
                <c:pt idx="27">
                  <c:v>Nisporeni</c:v>
                </c:pt>
                <c:pt idx="28">
                  <c:v>Sîngerei</c:v>
                </c:pt>
                <c:pt idx="29">
                  <c:v>Căușeni</c:v>
                </c:pt>
                <c:pt idx="30">
                  <c:v>Telenești</c:v>
                </c:pt>
                <c:pt idx="31">
                  <c:v>Florești</c:v>
                </c:pt>
                <c:pt idx="32">
                  <c:v>Ocnița</c:v>
                </c:pt>
                <c:pt idx="33">
                  <c:v>Leova</c:v>
                </c:pt>
                <c:pt idx="34">
                  <c:v>Ungheni</c:v>
                </c:pt>
                <c:pt idx="35">
                  <c:v>Rîșcani</c:v>
                </c:pt>
                <c:pt idx="36">
                  <c:v>Cantemir</c:v>
                </c:pt>
                <c:pt idx="37">
                  <c:v>Hîncești</c:v>
                </c:pt>
              </c:strCache>
            </c:strRef>
          </c:cat>
          <c:val>
            <c:numRef>
              <c:f>Totalincide!$B$2:$B$39</c:f>
              <c:numCache>
                <c:formatCode>0</c:formatCode>
                <c:ptCount val="38"/>
                <c:pt idx="0">
                  <c:v>9920.2517666511776</c:v>
                </c:pt>
                <c:pt idx="1">
                  <c:v>5341.7531257015135</c:v>
                </c:pt>
                <c:pt idx="2">
                  <c:v>5013.2917646731339</c:v>
                </c:pt>
                <c:pt idx="3">
                  <c:v>4517.2510037142792</c:v>
                </c:pt>
                <c:pt idx="4">
                  <c:v>4282.495316218542</c:v>
                </c:pt>
                <c:pt idx="5">
                  <c:v>4022.9815542788024</c:v>
                </c:pt>
                <c:pt idx="6">
                  <c:v>4017.1128840675683</c:v>
                </c:pt>
                <c:pt idx="7">
                  <c:v>3961.8233334990309</c:v>
                </c:pt>
                <c:pt idx="8">
                  <c:v>3905.5598682977757</c:v>
                </c:pt>
                <c:pt idx="9">
                  <c:v>3793.1803890545448</c:v>
                </c:pt>
                <c:pt idx="10">
                  <c:v>3578.8151302988986</c:v>
                </c:pt>
                <c:pt idx="11">
                  <c:v>3518.1070440104468</c:v>
                </c:pt>
                <c:pt idx="12">
                  <c:v>3367.8081001216756</c:v>
                </c:pt>
                <c:pt idx="13">
                  <c:v>3337.570023066422</c:v>
                </c:pt>
                <c:pt idx="14">
                  <c:v>3221.9996583903976</c:v>
                </c:pt>
                <c:pt idx="15">
                  <c:v>3211.9934677756255</c:v>
                </c:pt>
                <c:pt idx="16">
                  <c:v>3119.6919941116521</c:v>
                </c:pt>
                <c:pt idx="17">
                  <c:v>2982.8810929973056</c:v>
                </c:pt>
                <c:pt idx="18">
                  <c:v>2964.6963068470855</c:v>
                </c:pt>
                <c:pt idx="19">
                  <c:v>2962.6884907848948</c:v>
                </c:pt>
                <c:pt idx="20">
                  <c:v>2897.8233305156382</c:v>
                </c:pt>
                <c:pt idx="21">
                  <c:v>2821.9056403949298</c:v>
                </c:pt>
                <c:pt idx="22">
                  <c:v>2817.6784693897657</c:v>
                </c:pt>
                <c:pt idx="23">
                  <c:v>2736.0093675477301</c:v>
                </c:pt>
                <c:pt idx="24">
                  <c:v>2691.3567528587619</c:v>
                </c:pt>
                <c:pt idx="25">
                  <c:v>2689.3059119057534</c:v>
                </c:pt>
                <c:pt idx="26">
                  <c:v>2685.9873750926422</c:v>
                </c:pt>
                <c:pt idx="27">
                  <c:v>2609.3991044888439</c:v>
                </c:pt>
                <c:pt idx="28">
                  <c:v>2570.9775227403716</c:v>
                </c:pt>
                <c:pt idx="29">
                  <c:v>2319.3939767198376</c:v>
                </c:pt>
                <c:pt idx="30">
                  <c:v>2310.9381133062934</c:v>
                </c:pt>
                <c:pt idx="31">
                  <c:v>2103.1429430921953</c:v>
                </c:pt>
                <c:pt idx="32">
                  <c:v>2070.6378492356353</c:v>
                </c:pt>
                <c:pt idx="33">
                  <c:v>2035.7031005324145</c:v>
                </c:pt>
                <c:pt idx="34">
                  <c:v>1980.9229794981397</c:v>
                </c:pt>
                <c:pt idx="35">
                  <c:v>1918.0765204471008</c:v>
                </c:pt>
                <c:pt idx="36">
                  <c:v>1700.0863475007195</c:v>
                </c:pt>
                <c:pt idx="37">
                  <c:v>1618.7466276111927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E-4E43-A5B8-1CCA23A6A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2481055"/>
        <c:axId val="946123919"/>
      </c:barChart>
      <c:catAx>
        <c:axId val="98248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946123919"/>
        <c:crosses val="autoZero"/>
        <c:auto val="1"/>
        <c:lblAlgn val="ctr"/>
        <c:lblOffset val="100"/>
        <c:noMultiLvlLbl val="0"/>
      </c:catAx>
      <c:valAx>
        <c:axId val="946123919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982481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MD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545717272125E-2"/>
          <c:y val="2.4348371244353146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0.00%</c:formatCode>
                <c:ptCount val="8"/>
                <c:pt idx="0">
                  <c:v>9.5055725558663585E-3</c:v>
                </c:pt>
                <c:pt idx="1">
                  <c:v>2.4092465003347913E-2</c:v>
                </c:pt>
                <c:pt idx="2">
                  <c:v>5.5869487675296148E-2</c:v>
                </c:pt>
                <c:pt idx="3">
                  <c:v>9.3422444164930132E-2</c:v>
                </c:pt>
                <c:pt idx="4">
                  <c:v>0.1001745921489853</c:v>
                </c:pt>
                <c:pt idx="5">
                  <c:v>0.12763374446968417</c:v>
                </c:pt>
                <c:pt idx="6">
                  <c:v>0.12332213190155256</c:v>
                </c:pt>
                <c:pt idx="7">
                  <c:v>5.3203672067133494E-2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2-4581-BDD1-5CB52878C1E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0.00%</c:formatCode>
                <c:ptCount val="8"/>
                <c:pt idx="0">
                  <c:v>1.1201431780777342E-2</c:v>
                </c:pt>
                <c:pt idx="1">
                  <c:v>2.250924587455648E-2</c:v>
                </c:pt>
                <c:pt idx="2">
                  <c:v>4.3316374741084226E-2</c:v>
                </c:pt>
                <c:pt idx="3">
                  <c:v>7.1607812216444203E-2</c:v>
                </c:pt>
                <c:pt idx="4">
                  <c:v>6.4405103847910844E-2</c:v>
                </c:pt>
                <c:pt idx="5">
                  <c:v>7.6013291531342106E-2</c:v>
                </c:pt>
                <c:pt idx="6">
                  <c:v>8.4185956283127139E-2</c:v>
                </c:pt>
                <c:pt idx="7">
                  <c:v>3.9536673737961596E-2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2-4581-BDD1-5CB52878C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3119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MD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9-2547-B5DE-DE52B03828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D9-2547-B5DE-DE52B03828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D9-2547-B5DE-DE52B03828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D9-2547-B5DE-DE52B03828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&lt; 1 an</c:v>
                </c:pt>
                <c:pt idx="1">
                  <c:v>1-5 ani</c:v>
                </c:pt>
                <c:pt idx="2">
                  <c:v>6-10 ani</c:v>
                </c:pt>
                <c:pt idx="3">
                  <c:v>11-17 ani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472</c:v>
                </c:pt>
                <c:pt idx="1">
                  <c:v>1492</c:v>
                </c:pt>
                <c:pt idx="2">
                  <c:v>1762</c:v>
                </c:pt>
                <c:pt idx="3">
                  <c:v>5040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E-0446-80C7-79F957145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M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512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677759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98707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Incidența</a:t>
            </a:r>
            <a:r>
              <a:rPr lang="en-GB" dirty="0"/>
              <a:t> </a:t>
            </a:r>
            <a:r>
              <a:rPr lang="en-GB" dirty="0" err="1"/>
              <a:t>cazurilor</a:t>
            </a:r>
            <a:r>
              <a:rPr lang="en-GB" dirty="0"/>
              <a:t> la 1 </a:t>
            </a:r>
            <a:r>
              <a:rPr lang="en-GB" dirty="0" err="1"/>
              <a:t>mln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</a:t>
            </a:r>
            <a:r>
              <a:rPr lang="en-GB" dirty="0" err="1"/>
              <a:t>reprezintă</a:t>
            </a:r>
            <a:r>
              <a:rPr lang="en-GB" dirty="0"/>
              <a:t> un indicator important de </a:t>
            </a:r>
            <a:r>
              <a:rPr lang="en-GB" dirty="0" err="1"/>
              <a:t>prezentarea</a:t>
            </a:r>
            <a:r>
              <a:rPr lang="en-GB" dirty="0"/>
              <a:t> a </a:t>
            </a:r>
            <a:r>
              <a:rPr lang="en-GB" dirty="0" err="1"/>
              <a:t>datelor</a:t>
            </a:r>
            <a:r>
              <a:rPr lang="en-GB" dirty="0"/>
              <a:t> </a:t>
            </a:r>
            <a:r>
              <a:rPr lang="en-GB" dirty="0" err="1"/>
              <a:t>fiind</a:t>
            </a:r>
            <a:r>
              <a:rPr lang="en-GB" dirty="0"/>
              <a:t> </a:t>
            </a:r>
            <a:r>
              <a:rPr lang="en-GB" dirty="0" err="1"/>
              <a:t>ajustată</a:t>
            </a:r>
            <a:r>
              <a:rPr lang="en-GB" dirty="0"/>
              <a:t> la </a:t>
            </a:r>
            <a:r>
              <a:rPr lang="en-GB" dirty="0" err="1"/>
              <a:t>numărul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al </a:t>
            </a:r>
            <a:r>
              <a:rPr lang="en-GB" dirty="0" err="1"/>
              <a:t>țării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teritoriului</a:t>
            </a:r>
            <a:r>
              <a:rPr lang="en-GB" dirty="0"/>
              <a:t>. 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401507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Mortalitatea</a:t>
            </a:r>
            <a:r>
              <a:rPr lang="en-GB" dirty="0"/>
              <a:t>  </a:t>
            </a:r>
            <a:r>
              <a:rPr lang="en-GB" dirty="0" err="1"/>
              <a:t>reprezintă</a:t>
            </a:r>
            <a:r>
              <a:rPr lang="en-GB" dirty="0"/>
              <a:t> </a:t>
            </a:r>
            <a:r>
              <a:rPr lang="en-GB" dirty="0" err="1"/>
              <a:t>numărul</a:t>
            </a:r>
            <a:r>
              <a:rPr lang="en-GB" dirty="0"/>
              <a:t> de </a:t>
            </a:r>
            <a:r>
              <a:rPr lang="en-GB" dirty="0" err="1"/>
              <a:t>decese</a:t>
            </a:r>
            <a:r>
              <a:rPr lang="en-GB" dirty="0"/>
              <a:t> la 1 </a:t>
            </a:r>
            <a:r>
              <a:rPr lang="en-GB" dirty="0" err="1"/>
              <a:t>mln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</a:t>
            </a:r>
            <a:r>
              <a:rPr lang="en-GB" dirty="0" err="1"/>
              <a:t>fiind</a:t>
            </a:r>
            <a:r>
              <a:rPr lang="en-GB" dirty="0"/>
              <a:t> </a:t>
            </a:r>
            <a:r>
              <a:rPr lang="en-GB" dirty="0" err="1"/>
              <a:t>ajustat</a:t>
            </a:r>
            <a:r>
              <a:rPr lang="en-GB" dirty="0"/>
              <a:t> la </a:t>
            </a:r>
            <a:r>
              <a:rPr lang="en-GB" dirty="0" err="1"/>
              <a:t>numărul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al </a:t>
            </a:r>
            <a:r>
              <a:rPr lang="en-GB" dirty="0" err="1"/>
              <a:t>țării</a:t>
            </a:r>
            <a:r>
              <a:rPr lang="en-GB" dirty="0"/>
              <a:t>, RM </a:t>
            </a:r>
            <a:r>
              <a:rPr lang="en-GB" dirty="0" err="1"/>
              <a:t>înregistrând</a:t>
            </a:r>
            <a:r>
              <a:rPr lang="en-GB" dirty="0"/>
              <a:t> 790 </a:t>
            </a:r>
            <a:r>
              <a:rPr lang="en-GB" dirty="0" err="1"/>
              <a:t>decese</a:t>
            </a:r>
            <a:r>
              <a:rPr lang="en-GB" dirty="0"/>
              <a:t> la 1 </a:t>
            </a:r>
            <a:r>
              <a:rPr lang="en-GB" dirty="0" err="1"/>
              <a:t>mln</a:t>
            </a:r>
            <a:r>
              <a:rPr lang="en-GB" dirty="0"/>
              <a:t> de </a:t>
            </a:r>
            <a:r>
              <a:rPr lang="en-GB" dirty="0" err="1"/>
              <a:t>cazuri</a:t>
            </a:r>
            <a:r>
              <a:rPr lang="en-GB" dirty="0"/>
              <a:t>,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4006378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rata </a:t>
            </a:r>
            <a:r>
              <a:rPr lang="en-GB" dirty="0" err="1"/>
              <a:t>fatalității</a:t>
            </a:r>
            <a:r>
              <a:rPr lang="en-GB" dirty="0"/>
              <a:t> </a:t>
            </a:r>
            <a:r>
              <a:rPr lang="en-GB" dirty="0" err="1"/>
              <a:t>reprezintă</a:t>
            </a:r>
            <a:r>
              <a:rPr lang="en-GB" dirty="0"/>
              <a:t> rata de </a:t>
            </a:r>
            <a:r>
              <a:rPr lang="en-GB" dirty="0" err="1"/>
              <a:t>deces</a:t>
            </a:r>
            <a:r>
              <a:rPr lang="en-GB" dirty="0"/>
              <a:t> </a:t>
            </a:r>
            <a:r>
              <a:rPr lang="en-GB" dirty="0" err="1"/>
              <a:t>printre</a:t>
            </a:r>
            <a:r>
              <a:rPr lang="en-GB" dirty="0"/>
              <a:t> </a:t>
            </a:r>
            <a:r>
              <a:rPr lang="en-GB" dirty="0" err="1"/>
              <a:t>cazurile</a:t>
            </a:r>
            <a:r>
              <a:rPr lang="en-GB" dirty="0"/>
              <a:t> </a:t>
            </a:r>
            <a:r>
              <a:rPr lang="en-GB" dirty="0" err="1"/>
              <a:t>confirmate</a:t>
            </a:r>
            <a:r>
              <a:rPr lang="en-GB" dirty="0"/>
              <a:t> de COVID-19, RM </a:t>
            </a:r>
            <a:r>
              <a:rPr lang="en-GB" dirty="0" err="1"/>
              <a:t>fiind</a:t>
            </a:r>
            <a:r>
              <a:rPr lang="en-GB" dirty="0"/>
              <a:t> o </a:t>
            </a:r>
            <a:r>
              <a:rPr lang="en-GB" dirty="0" err="1"/>
              <a:t>țară</a:t>
            </a:r>
            <a:r>
              <a:rPr lang="en-GB" dirty="0"/>
              <a:t> cu una din </a:t>
            </a:r>
            <a:r>
              <a:rPr lang="en-GB" dirty="0" err="1"/>
              <a:t>cele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mici</a:t>
            </a:r>
            <a:r>
              <a:rPr lang="en-GB" dirty="0"/>
              <a:t> rate de 2 %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însemna</a:t>
            </a:r>
            <a:r>
              <a:rPr lang="en-GB" dirty="0"/>
              <a:t> </a:t>
            </a:r>
            <a:r>
              <a:rPr lang="en-GB" dirty="0" err="1"/>
              <a:t>că</a:t>
            </a:r>
            <a:r>
              <a:rPr lang="en-GB" dirty="0"/>
              <a:t> 2  </a:t>
            </a:r>
            <a:r>
              <a:rPr lang="en-GB" dirty="0" err="1"/>
              <a:t>persoane</a:t>
            </a:r>
            <a:r>
              <a:rPr lang="en-GB" dirty="0"/>
              <a:t> </a:t>
            </a:r>
            <a:r>
              <a:rPr lang="en-GB" dirty="0" err="1"/>
              <a:t>decedează</a:t>
            </a:r>
            <a:r>
              <a:rPr lang="en-GB" dirty="0"/>
              <a:t> din 100 </a:t>
            </a:r>
            <a:r>
              <a:rPr lang="en-GB" dirty="0" err="1"/>
              <a:t>infectate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reprezintă</a:t>
            </a:r>
            <a:r>
              <a:rPr lang="en-GB" dirty="0"/>
              <a:t> un indicator </a:t>
            </a:r>
            <a:r>
              <a:rPr lang="en-GB" dirty="0" err="1"/>
              <a:t>extrem</a:t>
            </a:r>
            <a:r>
              <a:rPr lang="en-GB" dirty="0"/>
              <a:t> de important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demonstrarea</a:t>
            </a:r>
            <a:r>
              <a:rPr lang="en-GB" dirty="0"/>
              <a:t> </a:t>
            </a:r>
            <a:r>
              <a:rPr lang="en-GB" dirty="0" err="1"/>
              <a:t>gestiunii</a:t>
            </a:r>
            <a:r>
              <a:rPr lang="en-GB" dirty="0"/>
              <a:t> </a:t>
            </a:r>
            <a:r>
              <a:rPr lang="en-GB" dirty="0" err="1"/>
              <a:t>cazurilor</a:t>
            </a:r>
            <a:r>
              <a:rPr lang="en-GB" dirty="0"/>
              <a:t> de </a:t>
            </a:r>
            <a:r>
              <a:rPr lang="en-GB" dirty="0" err="1"/>
              <a:t>infectare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tratării</a:t>
            </a:r>
            <a:r>
              <a:rPr lang="en-GB" dirty="0"/>
              <a:t> </a:t>
            </a:r>
            <a:r>
              <a:rPr lang="en-GB" dirty="0" err="1"/>
              <a:t>acestora</a:t>
            </a:r>
            <a:r>
              <a:rPr lang="en-GB" dirty="0"/>
              <a:t>.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01803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41271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73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77176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73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149903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0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1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3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4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14218840" y="1893404"/>
            <a:ext cx="8133161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Picture Placeholder 8"/>
          <p:cNvSpPr>
            <a:spLocks noGrp="1"/>
          </p:cNvSpPr>
          <p:nvPr>
            <p:ph type="pic" idx="13"/>
          </p:nvPr>
        </p:nvSpPr>
        <p:spPr>
          <a:xfrm>
            <a:off x="2032000" y="0"/>
            <a:ext cx="10160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338587" y="2372967"/>
            <a:ext cx="17696690" cy="8955866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8473" y="4151009"/>
            <a:ext cx="17359830" cy="3497458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10800" spc="-3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475" y="7812533"/>
            <a:ext cx="17346854" cy="2645174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rgbClr val="FFFEFF"/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1/31/21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6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72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519091" y="2372967"/>
            <a:ext cx="11332290" cy="8955866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432" y="4149460"/>
            <a:ext cx="10980448" cy="3378780"/>
          </a:xfrm>
        </p:spPr>
        <p:txBody>
          <a:bodyPr bIns="0" anchor="b">
            <a:normAutofit/>
          </a:bodyPr>
          <a:lstStyle>
            <a:lvl1pPr algn="ctr">
              <a:defRPr sz="88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431" y="7693702"/>
            <a:ext cx="10980446" cy="2767540"/>
          </a:xfrm>
        </p:spPr>
        <p:txBody>
          <a:bodyPr tIns="0"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8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4679339"/>
            <a:ext cx="7001656" cy="4940130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757" y="1606375"/>
            <a:ext cx="12539182" cy="47653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6894" y="7344324"/>
            <a:ext cx="12544044" cy="47671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1/31/21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7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2" y="4727831"/>
            <a:ext cx="7001656" cy="4920994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0274" y="1606370"/>
            <a:ext cx="12530176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0610" y="2977971"/>
            <a:ext cx="12528700" cy="33937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37306" y="7331774"/>
            <a:ext cx="12528828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36894" y="8703374"/>
            <a:ext cx="12531176" cy="34081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1/31/21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7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0"/>
            <a:ext cx="7002392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4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1/31/21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4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704052"/>
            <a:ext cx="7002394" cy="2446596"/>
          </a:xfrm>
        </p:spPr>
        <p:txBody>
          <a:bodyPr bIns="0" anchor="b">
            <a:noAutofit/>
          </a:bodyPr>
          <a:lstStyle>
            <a:lvl1pPr algn="ctr">
              <a:defRPr sz="6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967" y="1605618"/>
            <a:ext cx="12550070" cy="1049988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7263" y="7160372"/>
            <a:ext cx="7002394" cy="2442328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10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1610672" y="3396663"/>
            <a:ext cx="11883080" cy="6940842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087020" y="0"/>
            <a:ext cx="9296980" cy="13716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86" y="4720510"/>
            <a:ext cx="11553292" cy="2356064"/>
          </a:xfrm>
        </p:spPr>
        <p:txBody>
          <a:bodyPr bIns="0" anchor="b">
            <a:normAutofit/>
          </a:bodyPr>
          <a:lstStyle>
            <a:lvl1pPr>
              <a:defRPr sz="7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0886" y="7090024"/>
            <a:ext cx="11553292" cy="254839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1/31/21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5" y="12454128"/>
            <a:ext cx="11884406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6754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54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1"/>
            <a:ext cx="7002392" cy="491288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19967" y="1589438"/>
            <a:ext cx="12550070" cy="105141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4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5437896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14875" y="4699850"/>
            <a:ext cx="7002390" cy="4912884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5494" y="1596889"/>
            <a:ext cx="12537244" cy="1051460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9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1" y="12582940"/>
            <a:ext cx="2007706" cy="113306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40" bIns="91440" anchor="ctr"/>
          <a:lstStyle/>
          <a:p>
            <a:pPr marL="0" marR="0" lvl="0" indent="0" algn="l" defTabSz="1828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sym typeface="Open Sans"/>
            </a:endParaRPr>
          </a:p>
        </p:txBody>
      </p:sp>
      <p:sp>
        <p:nvSpPr>
          <p:cNvPr id="140" name="Straight Connector 17"/>
          <p:cNvSpPr/>
          <p:nvPr/>
        </p:nvSpPr>
        <p:spPr>
          <a:xfrm>
            <a:off x="630735" y="6778489"/>
            <a:ext cx="804206" cy="2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40" bIns="91440"/>
          <a:lstStyle/>
          <a:p>
            <a:pPr marL="0" marR="0" lvl="0" indent="0" algn="l" defTabSz="1828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pen Sans"/>
              <a:sym typeface="Open Sans"/>
            </a:endParaRPr>
          </a:p>
        </p:txBody>
      </p:sp>
      <p:sp>
        <p:nvSpPr>
          <p:cNvPr id="141" name="Straight Connector 18"/>
          <p:cNvSpPr/>
          <p:nvPr/>
        </p:nvSpPr>
        <p:spPr>
          <a:xfrm>
            <a:off x="630734" y="6937515"/>
            <a:ext cx="402104" cy="2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40" bIns="91440"/>
          <a:lstStyle/>
          <a:p>
            <a:pPr marL="0" marR="0" lvl="0" indent="0" algn="l" defTabSz="1828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pen Sans"/>
              <a:sym typeface="Open Sans"/>
            </a:endParaRPr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1"/>
            <a:ext cx="427952" cy="462282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hangingPunct="1"/>
            <a:fld id="{86CB4B4D-7CA3-9044-876B-883B54F8677D}" type="slidenum">
              <a:rPr lang="en-MD" b="0" kern="1200" smtClean="0"/>
              <a:pPr hangingPunct="1"/>
              <a:t>‹#›</a:t>
            </a:fld>
            <a:endParaRPr lang="en-MD" b="0" kern="1200"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6" cy="2499692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14192064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6" r:id="rId1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2323" y="4716783"/>
            <a:ext cx="6997334" cy="4912970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9964" y="1589438"/>
            <a:ext cx="11900072" cy="1051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9344" y="640080"/>
            <a:ext cx="7315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344" y="12454128"/>
            <a:ext cx="21177504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39760" y="640080"/>
            <a:ext cx="18288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defTabSz="1828800" rtl="0" eaLnBrk="1" latinLnBrk="0" hangingPunct="1">
        <a:lnSpc>
          <a:spcPct val="85000"/>
        </a:lnSpc>
        <a:spcBef>
          <a:spcPct val="0"/>
        </a:spcBef>
        <a:buNone/>
        <a:defRPr sz="8000" b="0" i="0" kern="1200" cap="none" spc="-3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2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4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vgsilh.com/tag/baby-10.html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200" name="Title 7"/>
          <p:cNvSpPr txBox="1">
            <a:spLocks noGrp="1"/>
          </p:cNvSpPr>
          <p:nvPr>
            <p:ph type="title"/>
          </p:nvPr>
        </p:nvSpPr>
        <p:spPr>
          <a:xfrm>
            <a:off x="2045389" y="4859078"/>
            <a:ext cx="20293222" cy="16796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31454">
              <a:lnSpc>
                <a:spcPct val="100000"/>
              </a:lnSpc>
              <a:defRPr sz="10160" spc="-105"/>
            </a:pPr>
            <a:r>
              <a:rPr lang="ro-RO" dirty="0"/>
              <a:t>Raport săptămânal</a:t>
            </a:r>
            <a:br>
              <a:rPr lang="ro-RO" dirty="0"/>
            </a:br>
            <a:r>
              <a:rPr lang="ro-RO" dirty="0"/>
              <a:t>COVID-19</a:t>
            </a:r>
            <a:endParaRPr dirty="0"/>
          </a:p>
        </p:txBody>
      </p:sp>
      <p:sp>
        <p:nvSpPr>
          <p:cNvPr id="202" name="privind controlul infecției prin Coronavirusul de tip nou"/>
          <p:cNvSpPr txBox="1"/>
          <p:nvPr/>
        </p:nvSpPr>
        <p:spPr>
          <a:xfrm>
            <a:off x="4560187" y="8268936"/>
            <a:ext cx="15263624" cy="1916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US" dirty="0"/>
              <a:t>Situa</a:t>
            </a:r>
            <a:r>
              <a:rPr lang="ro-RO" dirty="0"/>
              <a:t>ția epidemiologică privind infecția </a:t>
            </a:r>
            <a:r>
              <a:rPr lang="ro-RO" dirty="0" err="1"/>
              <a:t>COVID-19</a:t>
            </a:r>
            <a:endParaRPr lang="ro-RO" dirty="0"/>
          </a:p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o-RO" dirty="0"/>
              <a:t>31.01.2021</a:t>
            </a:r>
            <a:endParaRPr dirty="0"/>
          </a:p>
        </p:txBody>
      </p:sp>
      <p:pic>
        <p:nvPicPr>
          <p:cNvPr id="203" name="2020-04-30 15.30.45.jpg" descr="2020-04-30 15.30.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2196" y="1449220"/>
            <a:ext cx="6739607" cy="16796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849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C3B5E6-137F-4545-B9A6-ECE9EA203AB3}"/>
              </a:ext>
            </a:extLst>
          </p:cNvPr>
          <p:cNvSpPr/>
          <p:nvPr/>
        </p:nvSpPr>
        <p:spPr>
          <a:xfrm>
            <a:off x="1402080" y="814031"/>
            <a:ext cx="23439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/>
            <a:r>
              <a:rPr lang="en-MD" sz="3600" b="0" kern="1200" dirty="0">
                <a:solidFill>
                  <a:prstClr val="black"/>
                </a:solidFill>
                <a:latin typeface="Rockwell" panose="02060603020205020403"/>
                <a:ea typeface="+mn-ea"/>
                <a:cs typeface="+mn-cs"/>
              </a:rPr>
              <a:t>Incidența cumulativă la 100 mii populație distribuită după teritorii administrative (31.01.2021) COVID-19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17DD58-C151-9F47-9478-B4EBD57577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499096"/>
              </p:ext>
            </p:extLst>
          </p:nvPr>
        </p:nvGraphicFramePr>
        <p:xfrm>
          <a:off x="1402080" y="2464906"/>
          <a:ext cx="22054268" cy="10437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1777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6C1638-18D2-4C47-BDB7-6AB0DDBB4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3198" y="1566616"/>
            <a:ext cx="10639864" cy="11850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AB1CE8-7563-F746-8A43-4C016BF9A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74" y="1566616"/>
            <a:ext cx="10639864" cy="11850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DAC552-FEB6-C844-A880-DC39BA03ECA4}"/>
              </a:ext>
            </a:extLst>
          </p:cNvPr>
          <p:cNvSpPr txBox="1"/>
          <p:nvPr/>
        </p:nvSpPr>
        <p:spPr>
          <a:xfrm>
            <a:off x="3886200" y="643421"/>
            <a:ext cx="1505494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kern="1200" dirty="0"/>
              <a:t>Incidența COVID-19 la 100 mii populație, conform teritoriilor administrative în ultimele 14 zile, comparativ cu perioada  precedentă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EF35C4-7D3F-0B4C-9833-284EB5128491}"/>
              </a:ext>
            </a:extLst>
          </p:cNvPr>
          <p:cNvSpPr txBox="1"/>
          <p:nvPr/>
        </p:nvSpPr>
        <p:spPr>
          <a:xfrm>
            <a:off x="17078609" y="1736555"/>
            <a:ext cx="462069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kern="1200" dirty="0"/>
              <a:t>31.01.2021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AA16BE-6054-E343-BB33-E95F93BCFD66}"/>
              </a:ext>
            </a:extLst>
          </p:cNvPr>
          <p:cNvSpPr txBox="1"/>
          <p:nvPr/>
        </p:nvSpPr>
        <p:spPr>
          <a:xfrm>
            <a:off x="19558129" y="5546881"/>
            <a:ext cx="3881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2000" kern="1200" dirty="0"/>
              <a:t>Transnistria – 88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BD399F-9417-BC4D-8680-14BA0EC8E827}"/>
              </a:ext>
            </a:extLst>
          </p:cNvPr>
          <p:cNvSpPr txBox="1"/>
          <p:nvPr/>
        </p:nvSpPr>
        <p:spPr>
          <a:xfrm>
            <a:off x="12928258" y="8473250"/>
            <a:ext cx="41347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kern="1200" dirty="0"/>
              <a:t>Incidența RM – </a:t>
            </a:r>
          </a:p>
          <a:p>
            <a:r>
              <a:rPr lang="en-MD" kern="1200" dirty="0"/>
              <a:t> 196 cazuri la 100 mii populație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D2641D-C8B9-7840-A835-7C1A12583F89}"/>
              </a:ext>
            </a:extLst>
          </p:cNvPr>
          <p:cNvSpPr txBox="1"/>
          <p:nvPr/>
        </p:nvSpPr>
        <p:spPr>
          <a:xfrm>
            <a:off x="6414263" y="1945287"/>
            <a:ext cx="462069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kern="1200" dirty="0"/>
              <a:t>24.01.2021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84A127-82E0-C847-ABE4-E8B995FAE11F}"/>
              </a:ext>
            </a:extLst>
          </p:cNvPr>
          <p:cNvSpPr txBox="1"/>
          <p:nvPr/>
        </p:nvSpPr>
        <p:spPr>
          <a:xfrm>
            <a:off x="14316772" y="4363023"/>
            <a:ext cx="4134708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100" kern="1200" dirty="0"/>
              <a:t>Bălți - 174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761DCD-DAF0-2E43-98BB-CCAA1B4BA27E}"/>
              </a:ext>
            </a:extLst>
          </p:cNvPr>
          <p:cNvSpPr txBox="1"/>
          <p:nvPr/>
        </p:nvSpPr>
        <p:spPr>
          <a:xfrm>
            <a:off x="2279554" y="4498959"/>
            <a:ext cx="4134708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100" kern="1200" dirty="0"/>
              <a:t>Bălți - 192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9D584C-DC9B-C645-8E97-2130BEC40D37}"/>
              </a:ext>
            </a:extLst>
          </p:cNvPr>
          <p:cNvSpPr txBox="1"/>
          <p:nvPr/>
        </p:nvSpPr>
        <p:spPr>
          <a:xfrm>
            <a:off x="7153267" y="5451063"/>
            <a:ext cx="3881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2000" kern="1200" dirty="0"/>
              <a:t>Transnistria – 125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45F865-8D9C-D04E-B38B-059FCF6A3776}"/>
              </a:ext>
            </a:extLst>
          </p:cNvPr>
          <p:cNvSpPr txBox="1"/>
          <p:nvPr/>
        </p:nvSpPr>
        <p:spPr>
          <a:xfrm>
            <a:off x="212200" y="8587004"/>
            <a:ext cx="41347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kern="1200" dirty="0"/>
              <a:t>Incidența RM – </a:t>
            </a:r>
          </a:p>
          <a:p>
            <a:r>
              <a:rPr lang="en-MD" kern="1200" dirty="0"/>
              <a:t> 196 cazuri la 100 mii populație</a:t>
            </a:r>
          </a:p>
        </p:txBody>
      </p:sp>
    </p:spTree>
    <p:extLst>
      <p:ext uri="{BB962C8B-B14F-4D97-AF65-F5344CB8AC3E}">
        <p14:creationId xmlns:p14="http://schemas.microsoft.com/office/powerpoint/2010/main" val="315975183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EE309-9B03-614A-A643-7EAAA2DC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048" y="242404"/>
            <a:ext cx="18305395" cy="2499691"/>
          </a:xfrm>
        </p:spPr>
        <p:txBody>
          <a:bodyPr>
            <a:normAutofit/>
          </a:bodyPr>
          <a:lstStyle/>
          <a:p>
            <a:r>
              <a:rPr lang="en-MD" sz="5400" dirty="0"/>
              <a:t>Incidența comparativă pentru ultimele 2 săptămâini COVID-19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D4C86F-E525-0942-B484-B621CA157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64341"/>
              </p:ext>
            </p:extLst>
          </p:nvPr>
        </p:nvGraphicFramePr>
        <p:xfrm>
          <a:off x="7695564" y="881388"/>
          <a:ext cx="8992872" cy="12650627"/>
        </p:xfrm>
        <a:graphic>
          <a:graphicData uri="http://schemas.openxmlformats.org/drawingml/2006/table">
            <a:tbl>
              <a:tblPr/>
              <a:tblGrid>
                <a:gridCol w="2383111">
                  <a:extLst>
                    <a:ext uri="{9D8B030D-6E8A-4147-A177-3AD203B41FA5}">
                      <a16:colId xmlns:a16="http://schemas.microsoft.com/office/drawing/2014/main" val="417157561"/>
                    </a:ext>
                  </a:extLst>
                </a:gridCol>
                <a:gridCol w="2383111">
                  <a:extLst>
                    <a:ext uri="{9D8B030D-6E8A-4147-A177-3AD203B41FA5}">
                      <a16:colId xmlns:a16="http://schemas.microsoft.com/office/drawing/2014/main" val="1199394527"/>
                    </a:ext>
                  </a:extLst>
                </a:gridCol>
                <a:gridCol w="2383111">
                  <a:extLst>
                    <a:ext uri="{9D8B030D-6E8A-4147-A177-3AD203B41FA5}">
                      <a16:colId xmlns:a16="http://schemas.microsoft.com/office/drawing/2014/main" val="217672097"/>
                    </a:ext>
                  </a:extLst>
                </a:gridCol>
                <a:gridCol w="1843539">
                  <a:extLst>
                    <a:ext uri="{9D8B030D-6E8A-4147-A177-3AD203B41FA5}">
                      <a16:colId xmlns:a16="http://schemas.microsoft.com/office/drawing/2014/main" val="1576771058"/>
                    </a:ext>
                  </a:extLst>
                </a:gridCol>
              </a:tblGrid>
              <a:tr h="1136285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Teritorii administrative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Incidenta ultimele 14 zile (Săptămâna 4) 25.01-31.01.2021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Incidenta ultimele 14 zile (Săptămâna 3) 18.01-24.01.2021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Proporția de creștere sau de diminuare a incidenței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856386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Cantemir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517965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Ocnița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751938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Dondușeni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68783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Nisporeni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382130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Florești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63821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Cimișlia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650968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Edineț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117035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Glodeni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653356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Hîncești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196737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Taraclia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738441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Telenești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587249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Ialoveni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90507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Criuleni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175457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Călărași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85672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Orhei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311894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Anenii Noi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308992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Dubăsari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39763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Strășeni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015056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Rîșcani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0462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Basarabeasca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438853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Briceni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188760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Drochia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399270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Chișinău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742555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Șoldănești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471523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Bălți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022855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Sîngerei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22100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Ungheni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78723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Rezina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925537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Ștefan Vodă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845201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Vulcănești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297033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Căușeni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761487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Comrat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226293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Fălești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489637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Leova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223296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Cahul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655334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Soroca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6412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Transnistria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397024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Ceadîr-Lunga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D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51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3114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523" y="838061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6000" b="1" dirty="0">
                <a:solidFill>
                  <a:srgbClr val="000000"/>
                </a:solidFill>
                <a:latin typeface="Open Sans"/>
              </a:rPr>
              <a:t>Analiza descriptivă a cazurilor </a:t>
            </a:r>
            <a:r>
              <a:rPr lang="en-US" sz="6000" b="1" dirty="0" err="1">
                <a:solidFill>
                  <a:srgbClr val="000000"/>
                </a:solidFill>
                <a:latin typeface="Open Sans"/>
              </a:rPr>
              <a:t>confirmate</a:t>
            </a:r>
            <a:r>
              <a:rPr lang="en-US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b="1" dirty="0">
                <a:solidFill>
                  <a:srgbClr val="1D46F3"/>
                </a:solidFill>
                <a:latin typeface="Open Sans"/>
              </a:rPr>
              <a:t>COVID-19</a:t>
            </a:r>
            <a:endParaRPr sz="6000" b="1" dirty="0">
              <a:latin typeface="Open Sans"/>
            </a:endParaRPr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62369265-ADEF-4FD5-BB70-807C65D961AA}"/>
              </a:ext>
            </a:extLst>
          </p:cNvPr>
          <p:cNvGrpSpPr/>
          <p:nvPr/>
        </p:nvGrpSpPr>
        <p:grpSpPr>
          <a:xfrm>
            <a:off x="2174685" y="2519916"/>
            <a:ext cx="10017310" cy="923328"/>
            <a:chOff x="0" y="-351964"/>
            <a:chExt cx="17708409" cy="2989332"/>
          </a:xfrm>
        </p:grpSpPr>
        <p:grpSp>
          <p:nvGrpSpPr>
            <p:cNvPr id="22" name="Rectangle 4">
              <a:extLst>
                <a:ext uri="{FF2B5EF4-FFF2-40B4-BE49-F238E27FC236}">
                  <a16:creationId xmlns:a16="http://schemas.microsoft.com/office/drawing/2014/main" id="{E599A54A-DA3D-4892-9AC2-AE4F6AA032EA}"/>
                </a:ext>
              </a:extLst>
            </p:cNvPr>
            <p:cNvGrpSpPr/>
            <p:nvPr/>
          </p:nvGrpSpPr>
          <p:grpSpPr>
            <a:xfrm>
              <a:off x="0" y="-351964"/>
              <a:ext cx="17708409" cy="2989332"/>
              <a:chOff x="0" y="-351962"/>
              <a:chExt cx="17708408" cy="2989329"/>
            </a:xfrm>
          </p:grpSpPr>
          <p:sp>
            <p:nvSpPr>
              <p:cNvPr id="26" name="Rectangle">
                <a:extLst>
                  <a:ext uri="{FF2B5EF4-FFF2-40B4-BE49-F238E27FC236}">
                    <a16:creationId xmlns:a16="http://schemas.microsoft.com/office/drawing/2014/main" id="{E81DB7BA-0B79-4208-9B8C-4F211BAEA414}"/>
                  </a:ext>
                </a:extLst>
              </p:cNvPr>
              <p:cNvSpPr/>
              <p:nvPr/>
            </p:nvSpPr>
            <p:spPr>
              <a:xfrm>
                <a:off x="0" y="0"/>
                <a:ext cx="17708408" cy="2285415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3" name="cazuri noi înregistrate astăzi">
                <a:extLst>
                  <a:ext uri="{FF2B5EF4-FFF2-40B4-BE49-F238E27FC236}">
                    <a16:creationId xmlns:a16="http://schemas.microsoft.com/office/drawing/2014/main" id="{A7EB18BF-36EA-437B-8516-480081FB86CB}"/>
                  </a:ext>
                </a:extLst>
              </p:cNvPr>
              <p:cNvSpPr/>
              <p:nvPr/>
            </p:nvSpPr>
            <p:spPr>
              <a:xfrm>
                <a:off x="257783" y="-351962"/>
                <a:ext cx="11109480" cy="298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400" dirty="0"/>
                  <a:t>Rata de contagiozitate (</a:t>
                </a:r>
                <a:r>
                  <a:rPr lang="ro-RO" sz="2400" dirty="0" err="1"/>
                  <a:t>Rt</a:t>
                </a:r>
                <a:r>
                  <a:rPr lang="ro-RO" sz="2400" dirty="0"/>
                  <a:t>) </a:t>
                </a:r>
              </a:p>
              <a:p>
                <a:pPr algn="ctr"/>
                <a:r>
                  <a:rPr lang="ro-RO" sz="2400" dirty="0"/>
                  <a:t>Numărul de reproducție efectiv</a:t>
                </a:r>
                <a:endParaRPr sz="2400" dirty="0"/>
              </a:p>
            </p:txBody>
          </p:sp>
        </p:grpSp>
        <p:grpSp>
          <p:nvGrpSpPr>
            <p:cNvPr id="23" name="Rectangle 5">
              <a:extLst>
                <a:ext uri="{FF2B5EF4-FFF2-40B4-BE49-F238E27FC236}">
                  <a16:creationId xmlns:a16="http://schemas.microsoft.com/office/drawing/2014/main" id="{C8DFE2CF-E099-47ED-9A8E-01CD7A6D8FBB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24" name="Rectangle">
                <a:extLst>
                  <a:ext uri="{FF2B5EF4-FFF2-40B4-BE49-F238E27FC236}">
                    <a16:creationId xmlns:a16="http://schemas.microsoft.com/office/drawing/2014/main" id="{67AA6314-8156-4C0B-8AC1-8F81CA326094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5" name="+156">
                <a:extLst>
                  <a:ext uri="{FF2B5EF4-FFF2-40B4-BE49-F238E27FC236}">
                    <a16:creationId xmlns:a16="http://schemas.microsoft.com/office/drawing/2014/main" id="{C07A2219-D8ED-4358-AF1A-4A7C76F9039D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1.07</a:t>
                </a:r>
                <a:endParaRPr sz="3500" b="1" dirty="0"/>
              </a:p>
            </p:txBody>
          </p:sp>
        </p:grpSp>
      </p:grpSp>
      <p:grpSp>
        <p:nvGrpSpPr>
          <p:cNvPr id="78" name="Group 8">
            <a:extLst>
              <a:ext uri="{FF2B5EF4-FFF2-40B4-BE49-F238E27FC236}">
                <a16:creationId xmlns:a16="http://schemas.microsoft.com/office/drawing/2014/main" id="{C72A1CC7-599D-456B-8C2D-C91C03D53B66}"/>
              </a:ext>
            </a:extLst>
          </p:cNvPr>
          <p:cNvGrpSpPr/>
          <p:nvPr/>
        </p:nvGrpSpPr>
        <p:grpSpPr>
          <a:xfrm>
            <a:off x="2174682" y="3461946"/>
            <a:ext cx="10017310" cy="728574"/>
            <a:chOff x="0" y="-28117"/>
            <a:chExt cx="17708409" cy="2358802"/>
          </a:xfrm>
        </p:grpSpPr>
        <p:grpSp>
          <p:nvGrpSpPr>
            <p:cNvPr id="79" name="Rectangle 4">
              <a:extLst>
                <a:ext uri="{FF2B5EF4-FFF2-40B4-BE49-F238E27FC236}">
                  <a16:creationId xmlns:a16="http://schemas.microsoft.com/office/drawing/2014/main" id="{9EDC548A-F7C8-4F5F-9A1E-6978B7FEC42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83" name="Rectangle">
                <a:extLst>
                  <a:ext uri="{FF2B5EF4-FFF2-40B4-BE49-F238E27FC236}">
                    <a16:creationId xmlns:a16="http://schemas.microsoft.com/office/drawing/2014/main" id="{7A1BE745-7D12-4747-8832-DE3690975537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84" name="cazuri noi înregistrate astăzi">
                <a:extLst>
                  <a:ext uri="{FF2B5EF4-FFF2-40B4-BE49-F238E27FC236}">
                    <a16:creationId xmlns:a16="http://schemas.microsoft.com/office/drawing/2014/main" id="{232CE98A-F4BD-4F2D-A7F9-62FB596AAA91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Vârsta medie</a:t>
                </a:r>
                <a:endParaRPr sz="3500" dirty="0"/>
              </a:p>
            </p:txBody>
          </p:sp>
        </p:grpSp>
        <p:grpSp>
          <p:nvGrpSpPr>
            <p:cNvPr id="80" name="Rectangle 5">
              <a:extLst>
                <a:ext uri="{FF2B5EF4-FFF2-40B4-BE49-F238E27FC236}">
                  <a16:creationId xmlns:a16="http://schemas.microsoft.com/office/drawing/2014/main" id="{1FA9D08C-4AE3-4B19-9ECF-1D6DB2A1B8BD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1" name="Rectangle">
                <a:extLst>
                  <a:ext uri="{FF2B5EF4-FFF2-40B4-BE49-F238E27FC236}">
                    <a16:creationId xmlns:a16="http://schemas.microsoft.com/office/drawing/2014/main" id="{3900F4C3-6773-4C28-B79B-62FB1B52BF2E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2" name="+156">
                <a:extLst>
                  <a:ext uri="{FF2B5EF4-FFF2-40B4-BE49-F238E27FC236}">
                    <a16:creationId xmlns:a16="http://schemas.microsoft.com/office/drawing/2014/main" id="{1569B915-B43C-43B9-A0E5-6DC6E326EE5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47.7 Ani</a:t>
                </a:r>
                <a:endParaRPr sz="3500" b="1" dirty="0"/>
              </a:p>
            </p:txBody>
          </p:sp>
        </p:grpSp>
      </p:grpSp>
      <p:grpSp>
        <p:nvGrpSpPr>
          <p:cNvPr id="85" name="Group 8">
            <a:extLst>
              <a:ext uri="{FF2B5EF4-FFF2-40B4-BE49-F238E27FC236}">
                <a16:creationId xmlns:a16="http://schemas.microsoft.com/office/drawing/2014/main" id="{EDB510F7-4F10-4198-8441-C6872937B5A5}"/>
              </a:ext>
            </a:extLst>
          </p:cNvPr>
          <p:cNvGrpSpPr/>
          <p:nvPr/>
        </p:nvGrpSpPr>
        <p:grpSpPr>
          <a:xfrm>
            <a:off x="12768937" y="2605961"/>
            <a:ext cx="10017310" cy="728574"/>
            <a:chOff x="0" y="-28117"/>
            <a:chExt cx="17708409" cy="2358802"/>
          </a:xfrm>
        </p:grpSpPr>
        <p:grpSp>
          <p:nvGrpSpPr>
            <p:cNvPr id="86" name="Rectangle 4">
              <a:extLst>
                <a:ext uri="{FF2B5EF4-FFF2-40B4-BE49-F238E27FC236}">
                  <a16:creationId xmlns:a16="http://schemas.microsoft.com/office/drawing/2014/main" id="{C3528445-046B-41B2-8F1C-C92C46E308DE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0" name="Rectangle">
                <a:extLst>
                  <a:ext uri="{FF2B5EF4-FFF2-40B4-BE49-F238E27FC236}">
                    <a16:creationId xmlns:a16="http://schemas.microsoft.com/office/drawing/2014/main" id="{DDBEE73A-1A15-467F-AD36-FF1D01DA468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1" name="cazuri noi înregistrate astăzi">
                <a:extLst>
                  <a:ext uri="{FF2B5EF4-FFF2-40B4-BE49-F238E27FC236}">
                    <a16:creationId xmlns:a16="http://schemas.microsoft.com/office/drawing/2014/main" id="{84308C58-8278-4B55-80A6-DA135B6CA183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Perioada medie de incubație</a:t>
                </a:r>
                <a:endParaRPr sz="3500" dirty="0"/>
              </a:p>
            </p:txBody>
          </p:sp>
        </p:grpSp>
        <p:grpSp>
          <p:nvGrpSpPr>
            <p:cNvPr id="87" name="Rectangle 5">
              <a:extLst>
                <a:ext uri="{FF2B5EF4-FFF2-40B4-BE49-F238E27FC236}">
                  <a16:creationId xmlns:a16="http://schemas.microsoft.com/office/drawing/2014/main" id="{E58370A0-D802-4D43-B2D2-050B4474CAAC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8" name="Rectangle">
                <a:extLst>
                  <a:ext uri="{FF2B5EF4-FFF2-40B4-BE49-F238E27FC236}">
                    <a16:creationId xmlns:a16="http://schemas.microsoft.com/office/drawing/2014/main" id="{18E573DD-2AAA-446D-99C5-5A2DC68B7F9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9" name="+156">
                <a:extLst>
                  <a:ext uri="{FF2B5EF4-FFF2-40B4-BE49-F238E27FC236}">
                    <a16:creationId xmlns:a16="http://schemas.microsoft.com/office/drawing/2014/main" id="{88A0A1CA-84E1-4C88-BAFA-9EFE676FE92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 Zile</a:t>
                </a:r>
                <a:endParaRPr sz="3500" b="1" dirty="0"/>
              </a:p>
            </p:txBody>
          </p:sp>
        </p:grpSp>
      </p:grpSp>
      <p:grpSp>
        <p:nvGrpSpPr>
          <p:cNvPr id="92" name="Group 8">
            <a:extLst>
              <a:ext uri="{FF2B5EF4-FFF2-40B4-BE49-F238E27FC236}">
                <a16:creationId xmlns:a16="http://schemas.microsoft.com/office/drawing/2014/main" id="{940DA01C-18A9-4F07-97B6-52BDAD5260F9}"/>
              </a:ext>
            </a:extLst>
          </p:cNvPr>
          <p:cNvGrpSpPr/>
          <p:nvPr/>
        </p:nvGrpSpPr>
        <p:grpSpPr>
          <a:xfrm>
            <a:off x="12768934" y="3447963"/>
            <a:ext cx="10017310" cy="728574"/>
            <a:chOff x="0" y="-28117"/>
            <a:chExt cx="17708409" cy="2358802"/>
          </a:xfrm>
        </p:grpSpPr>
        <p:grpSp>
          <p:nvGrpSpPr>
            <p:cNvPr id="93" name="Rectangle 4">
              <a:extLst>
                <a:ext uri="{FF2B5EF4-FFF2-40B4-BE49-F238E27FC236}">
                  <a16:creationId xmlns:a16="http://schemas.microsoft.com/office/drawing/2014/main" id="{92B4CD9C-9A28-4DF6-B550-7C3888C74A5C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7" name="Rectangle">
                <a:extLst>
                  <a:ext uri="{FF2B5EF4-FFF2-40B4-BE49-F238E27FC236}">
                    <a16:creationId xmlns:a16="http://schemas.microsoft.com/office/drawing/2014/main" id="{36A0CEDD-C333-4DFA-B6A0-5ABA912A193B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8" name="cazuri noi înregistrate astăzi">
                <a:extLst>
                  <a:ext uri="{FF2B5EF4-FFF2-40B4-BE49-F238E27FC236}">
                    <a16:creationId xmlns:a16="http://schemas.microsoft.com/office/drawing/2014/main" id="{BB4208E1-59F6-4864-97C1-A0F1B1B648CA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Mediul Urban</a:t>
                </a:r>
                <a:endParaRPr sz="3500" dirty="0"/>
              </a:p>
            </p:txBody>
          </p:sp>
        </p:grpSp>
        <p:grpSp>
          <p:nvGrpSpPr>
            <p:cNvPr id="94" name="Rectangle 5">
              <a:extLst>
                <a:ext uri="{FF2B5EF4-FFF2-40B4-BE49-F238E27FC236}">
                  <a16:creationId xmlns:a16="http://schemas.microsoft.com/office/drawing/2014/main" id="{184A8F66-26F7-44F1-9CC0-550F48DC9B2A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95" name="Rectangle">
                <a:extLst>
                  <a:ext uri="{FF2B5EF4-FFF2-40B4-BE49-F238E27FC236}">
                    <a16:creationId xmlns:a16="http://schemas.microsoft.com/office/drawing/2014/main" id="{1E06FA82-7536-426A-81D5-87169ADFB41A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96" name="+156">
                <a:extLst>
                  <a:ext uri="{FF2B5EF4-FFF2-40B4-BE49-F238E27FC236}">
                    <a16:creationId xmlns:a16="http://schemas.microsoft.com/office/drawing/2014/main" id="{3A70BFC5-283C-4BB5-9C14-3FCDD6E7859C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68.9%</a:t>
                </a:r>
                <a:endParaRPr sz="3500" b="1" dirty="0"/>
              </a:p>
            </p:txBody>
          </p:sp>
        </p:grpSp>
      </p:grpSp>
      <p:grpSp>
        <p:nvGrpSpPr>
          <p:cNvPr id="99" name="Group 8">
            <a:extLst>
              <a:ext uri="{FF2B5EF4-FFF2-40B4-BE49-F238E27FC236}">
                <a16:creationId xmlns:a16="http://schemas.microsoft.com/office/drawing/2014/main" id="{88312878-556A-488A-B501-F88F0E26EA53}"/>
              </a:ext>
            </a:extLst>
          </p:cNvPr>
          <p:cNvGrpSpPr/>
          <p:nvPr/>
        </p:nvGrpSpPr>
        <p:grpSpPr>
          <a:xfrm>
            <a:off x="2174681" y="4328962"/>
            <a:ext cx="10017310" cy="728574"/>
            <a:chOff x="0" y="-28117"/>
            <a:chExt cx="17708409" cy="2358802"/>
          </a:xfrm>
        </p:grpSpPr>
        <p:grpSp>
          <p:nvGrpSpPr>
            <p:cNvPr id="100" name="Rectangle 4">
              <a:extLst>
                <a:ext uri="{FF2B5EF4-FFF2-40B4-BE49-F238E27FC236}">
                  <a16:creationId xmlns:a16="http://schemas.microsoft.com/office/drawing/2014/main" id="{601252DD-4DC2-499D-B878-766E6DC2DBD4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04" name="Rectangle">
                <a:extLst>
                  <a:ext uri="{FF2B5EF4-FFF2-40B4-BE49-F238E27FC236}">
                    <a16:creationId xmlns:a16="http://schemas.microsoft.com/office/drawing/2014/main" id="{01DDDE0D-8C42-4C5D-9A4F-039C50D622F1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05" name="cazuri noi înregistrate astăzi">
                <a:extLst>
                  <a:ext uri="{FF2B5EF4-FFF2-40B4-BE49-F238E27FC236}">
                    <a16:creationId xmlns:a16="http://schemas.microsoft.com/office/drawing/2014/main" id="{A110AC77-C50F-4747-B68B-1FAB3597926E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Sex Feminin</a:t>
                </a:r>
                <a:endParaRPr sz="3500" dirty="0"/>
              </a:p>
            </p:txBody>
          </p:sp>
        </p:grpSp>
        <p:grpSp>
          <p:nvGrpSpPr>
            <p:cNvPr id="101" name="Rectangle 5">
              <a:extLst>
                <a:ext uri="{FF2B5EF4-FFF2-40B4-BE49-F238E27FC236}">
                  <a16:creationId xmlns:a16="http://schemas.microsoft.com/office/drawing/2014/main" id="{7CBF189E-E8BF-4C19-A49F-D97F21A002D8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750FD02A-D881-49A3-8600-50FEDF94F90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03" name="+156">
                <a:extLst>
                  <a:ext uri="{FF2B5EF4-FFF2-40B4-BE49-F238E27FC236}">
                    <a16:creationId xmlns:a16="http://schemas.microsoft.com/office/drawing/2014/main" id="{52866704-D061-42B0-B2C2-77435110E39E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58.7%</a:t>
                </a:r>
                <a:endParaRPr sz="3500" b="1" dirty="0"/>
              </a:p>
            </p:txBody>
          </p:sp>
        </p:grpSp>
      </p:grpSp>
      <p:grpSp>
        <p:nvGrpSpPr>
          <p:cNvPr id="106" name="Group 8">
            <a:extLst>
              <a:ext uri="{FF2B5EF4-FFF2-40B4-BE49-F238E27FC236}">
                <a16:creationId xmlns:a16="http://schemas.microsoft.com/office/drawing/2014/main" id="{8D4DC8A3-FC1B-45A3-810C-D3CFB1532181}"/>
              </a:ext>
            </a:extLst>
          </p:cNvPr>
          <p:cNvGrpSpPr/>
          <p:nvPr/>
        </p:nvGrpSpPr>
        <p:grpSpPr>
          <a:xfrm>
            <a:off x="12768933" y="4337646"/>
            <a:ext cx="10017310" cy="723273"/>
            <a:chOff x="0" y="-28117"/>
            <a:chExt cx="17708409" cy="2341639"/>
          </a:xfrm>
        </p:grpSpPr>
        <p:grpSp>
          <p:nvGrpSpPr>
            <p:cNvPr id="107" name="Rectangle 4">
              <a:extLst>
                <a:ext uri="{FF2B5EF4-FFF2-40B4-BE49-F238E27FC236}">
                  <a16:creationId xmlns:a16="http://schemas.microsoft.com/office/drawing/2014/main" id="{7DD4D4D2-6050-49AC-B108-B19BE5C7823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11" name="Rectangle">
                <a:extLst>
                  <a:ext uri="{FF2B5EF4-FFF2-40B4-BE49-F238E27FC236}">
                    <a16:creationId xmlns:a16="http://schemas.microsoft.com/office/drawing/2014/main" id="{7FE68BB7-C43F-4188-B8EB-FCE9E0018143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12" name="cazuri noi înregistrate astăzi">
                <a:extLst>
                  <a:ext uri="{FF2B5EF4-FFF2-40B4-BE49-F238E27FC236}">
                    <a16:creationId xmlns:a16="http://schemas.microsoft.com/office/drawing/2014/main" id="{D2495DA6-B3C4-4688-96EA-CFAD79BA6FD7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Cazuri de import</a:t>
                </a:r>
                <a:endParaRPr sz="3500" dirty="0"/>
              </a:p>
            </p:txBody>
          </p:sp>
        </p:grpSp>
        <p:grpSp>
          <p:nvGrpSpPr>
            <p:cNvPr id="108" name="Rectangle 5">
              <a:extLst>
                <a:ext uri="{FF2B5EF4-FFF2-40B4-BE49-F238E27FC236}">
                  <a16:creationId xmlns:a16="http://schemas.microsoft.com/office/drawing/2014/main" id="{5CCA7B16-0547-42B1-8065-803D9097B85E}"/>
                </a:ext>
              </a:extLst>
            </p:cNvPr>
            <p:cNvGrpSpPr/>
            <p:nvPr/>
          </p:nvGrpSpPr>
          <p:grpSpPr>
            <a:xfrm>
              <a:off x="11619968" y="-7"/>
              <a:ext cx="6088441" cy="2285421"/>
              <a:chOff x="11619966" y="-3018"/>
              <a:chExt cx="6088440" cy="2285419"/>
            </a:xfrm>
          </p:grpSpPr>
          <p:sp>
            <p:nvSpPr>
              <p:cNvPr id="109" name="Rectangle">
                <a:extLst>
                  <a:ext uri="{FF2B5EF4-FFF2-40B4-BE49-F238E27FC236}">
                    <a16:creationId xmlns:a16="http://schemas.microsoft.com/office/drawing/2014/main" id="{57C7742D-EA0E-4CEE-8C1A-C2369653D1E3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10" name="+156">
                <a:extLst>
                  <a:ext uri="{FF2B5EF4-FFF2-40B4-BE49-F238E27FC236}">
                    <a16:creationId xmlns:a16="http://schemas.microsoft.com/office/drawing/2014/main" id="{CDC1761E-0A9C-4C98-A5A7-7129CDBFA5B0}"/>
                  </a:ext>
                </a:extLst>
              </p:cNvPr>
              <p:cNvSpPr/>
              <p:nvPr/>
            </p:nvSpPr>
            <p:spPr>
              <a:xfrm>
                <a:off x="11619966" y="160414"/>
                <a:ext cx="6088438" cy="199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800" b="1" dirty="0"/>
                  <a:t>1 % (1117 cazuri)</a:t>
                </a:r>
                <a:endParaRPr sz="2800" b="1" dirty="0"/>
              </a:p>
            </p:txBody>
          </p:sp>
        </p:grpSp>
      </p:grp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AE826351-C247-4938-A733-C3DF4C7AD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1678931"/>
              </p:ext>
            </p:extLst>
          </p:nvPr>
        </p:nvGraphicFramePr>
        <p:xfrm>
          <a:off x="1471502" y="5613035"/>
          <a:ext cx="21869907" cy="810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8187F6C1-B5FD-7440-9820-48F6733A09C0}"/>
              </a:ext>
            </a:extLst>
          </p:cNvPr>
          <p:cNvSpPr txBox="1"/>
          <p:nvPr/>
        </p:nvSpPr>
        <p:spPr>
          <a:xfrm>
            <a:off x="8418083" y="5781012"/>
            <a:ext cx="58166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 (31</a:t>
            </a:r>
            <a:r>
              <a:rPr lang="en-MD" dirty="0"/>
              <a:t>.01.2021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689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64DA-AB7E-664F-B12C-74AF1D74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486256"/>
            <a:ext cx="20678263" cy="2499691"/>
          </a:xfrm>
        </p:spPr>
        <p:txBody>
          <a:bodyPr/>
          <a:lstStyle/>
          <a:p>
            <a:r>
              <a:rPr lang="ro-RO" b="1" dirty="0">
                <a:solidFill>
                  <a:srgbClr val="000000"/>
                </a:solidFill>
                <a:latin typeface="Open Sans"/>
              </a:rPr>
              <a:t>Copiii și femeile gravide </a:t>
            </a:r>
            <a:r>
              <a:rPr lang="en-US" b="1" dirty="0" err="1">
                <a:solidFill>
                  <a:srgbClr val="000000"/>
                </a:solidFill>
                <a:latin typeface="Open Sans"/>
              </a:rPr>
              <a:t>confirmate</a:t>
            </a:r>
            <a:r>
              <a:rPr lang="en-US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b="1" dirty="0">
                <a:solidFill>
                  <a:srgbClr val="1D46F3"/>
                </a:solidFill>
                <a:latin typeface="Open Sans"/>
              </a:rPr>
              <a:t>COVID-19</a:t>
            </a:r>
            <a:endParaRPr lang="en-M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088D6-CB2A-2D41-9317-1268E6819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719" b="22788"/>
          <a:stretch/>
        </p:blipFill>
        <p:spPr>
          <a:xfrm>
            <a:off x="16469360" y="2167718"/>
            <a:ext cx="3200400" cy="27649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C554BE1-3F0C-1D4B-B969-6D327C85E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75560" y="2419525"/>
            <a:ext cx="1935480" cy="2764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B17052-EAC6-6E46-B0AE-AB5A246F70F8}"/>
              </a:ext>
            </a:extLst>
          </p:cNvPr>
          <p:cNvSpPr txBox="1"/>
          <p:nvPr/>
        </p:nvSpPr>
        <p:spPr>
          <a:xfrm>
            <a:off x="3102416" y="2985947"/>
            <a:ext cx="748938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8.766 copii infectați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E14C6-EC1A-2145-92B9-3BD571C5B0C5}"/>
              </a:ext>
            </a:extLst>
          </p:cNvPr>
          <p:cNvSpPr txBox="1"/>
          <p:nvPr/>
        </p:nvSpPr>
        <p:spPr>
          <a:xfrm>
            <a:off x="14581856" y="5178566"/>
            <a:ext cx="748938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sz="3600" dirty="0"/>
              <a:t>739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C4A9966-712C-874A-9DCF-2A8F72EA1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7131450"/>
              </p:ext>
            </p:extLst>
          </p:nvPr>
        </p:nvGraphicFramePr>
        <p:xfrm>
          <a:off x="1808878" y="6629399"/>
          <a:ext cx="8118893" cy="622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BC43F4-C951-244E-8A98-D9D3081F9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6674803"/>
              </p:ext>
            </p:extLst>
          </p:nvPr>
        </p:nvGraphicFramePr>
        <p:xfrm>
          <a:off x="13239930" y="6858000"/>
          <a:ext cx="10065657" cy="619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35213454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09605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6000" b="1" dirty="0">
                <a:solidFill>
                  <a:srgbClr val="000000"/>
                </a:solidFill>
                <a:latin typeface="Open Sans"/>
              </a:rPr>
              <a:t>Analiza descriptivă a deceselor cauzate de </a:t>
            </a:r>
            <a:r>
              <a:rPr lang="ro-RO" sz="6000" b="1" dirty="0">
                <a:solidFill>
                  <a:srgbClr val="1D46F3"/>
                </a:solidFill>
                <a:latin typeface="Open Sans"/>
              </a:rPr>
              <a:t>COVID-19</a:t>
            </a:r>
            <a:endParaRPr sz="6000" b="1" dirty="0">
              <a:solidFill>
                <a:srgbClr val="1D46F3"/>
              </a:solidFill>
              <a:latin typeface="Open Sans"/>
            </a:endParaRPr>
          </a:p>
        </p:txBody>
      </p:sp>
      <p:grpSp>
        <p:nvGrpSpPr>
          <p:cNvPr id="85" name="Group 8">
            <a:extLst>
              <a:ext uri="{FF2B5EF4-FFF2-40B4-BE49-F238E27FC236}">
                <a16:creationId xmlns:a16="http://schemas.microsoft.com/office/drawing/2014/main" id="{EDB510F7-4F10-4198-8441-C6872937B5A5}"/>
              </a:ext>
            </a:extLst>
          </p:cNvPr>
          <p:cNvGrpSpPr/>
          <p:nvPr/>
        </p:nvGrpSpPr>
        <p:grpSpPr>
          <a:xfrm>
            <a:off x="12551229" y="2234952"/>
            <a:ext cx="10594247" cy="1286709"/>
            <a:chOff x="0" y="-28117"/>
            <a:chExt cx="17708409" cy="4165800"/>
          </a:xfrm>
        </p:grpSpPr>
        <p:grpSp>
          <p:nvGrpSpPr>
            <p:cNvPr id="86" name="Rectangle 4">
              <a:extLst>
                <a:ext uri="{FF2B5EF4-FFF2-40B4-BE49-F238E27FC236}">
                  <a16:creationId xmlns:a16="http://schemas.microsoft.com/office/drawing/2014/main" id="{C3528445-046B-41B2-8F1C-C92C46E308DE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0" name="Rectangle">
                <a:extLst>
                  <a:ext uri="{FF2B5EF4-FFF2-40B4-BE49-F238E27FC236}">
                    <a16:creationId xmlns:a16="http://schemas.microsoft.com/office/drawing/2014/main" id="{DDBEE73A-1A15-467F-AD36-FF1D01DA468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1" name="cazuri noi înregistrate astăzi">
                <a:extLst>
                  <a:ext uri="{FF2B5EF4-FFF2-40B4-BE49-F238E27FC236}">
                    <a16:creationId xmlns:a16="http://schemas.microsoft.com/office/drawing/2014/main" id="{84308C58-8278-4B55-80A6-DA135B6CA183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Maladii cardiovasculare</a:t>
                </a:r>
                <a:endParaRPr sz="3500" dirty="0"/>
              </a:p>
            </p:txBody>
          </p:sp>
        </p:grpSp>
        <p:grpSp>
          <p:nvGrpSpPr>
            <p:cNvPr id="87" name="Rectangle 5">
              <a:extLst>
                <a:ext uri="{FF2B5EF4-FFF2-40B4-BE49-F238E27FC236}">
                  <a16:creationId xmlns:a16="http://schemas.microsoft.com/office/drawing/2014/main" id="{E58370A0-D802-4D43-B2D2-050B4474CAAC}"/>
                </a:ext>
              </a:extLst>
            </p:cNvPr>
            <p:cNvGrpSpPr/>
            <p:nvPr/>
          </p:nvGrpSpPr>
          <p:grpSpPr>
            <a:xfrm>
              <a:off x="11619965" y="3011"/>
              <a:ext cx="6088442" cy="4134672"/>
              <a:chOff x="11619963" y="0"/>
              <a:chExt cx="6088441" cy="4134669"/>
            </a:xfrm>
          </p:grpSpPr>
          <p:sp>
            <p:nvSpPr>
              <p:cNvPr id="88" name="Rectangle">
                <a:extLst>
                  <a:ext uri="{FF2B5EF4-FFF2-40B4-BE49-F238E27FC236}">
                    <a16:creationId xmlns:a16="http://schemas.microsoft.com/office/drawing/2014/main" id="{18E573DD-2AAA-446D-99C5-5A2DC68B7F98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9" name="+156">
                <a:extLst>
                  <a:ext uri="{FF2B5EF4-FFF2-40B4-BE49-F238E27FC236}">
                    <a16:creationId xmlns:a16="http://schemas.microsoft.com/office/drawing/2014/main" id="{88A0A1CA-84E1-4C88-BAFA-9EFE676FE920}"/>
                  </a:ext>
                </a:extLst>
              </p:cNvPr>
              <p:cNvSpPr/>
              <p:nvPr/>
            </p:nvSpPr>
            <p:spPr>
              <a:xfrm>
                <a:off x="11619963" y="49252"/>
                <a:ext cx="6088438" cy="4085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88.7%</a:t>
                </a:r>
              </a:p>
              <a:p>
                <a:pPr algn="ctr"/>
                <a:endParaRPr sz="3500" b="1" dirty="0"/>
              </a:p>
            </p:txBody>
          </p:sp>
        </p:grpSp>
      </p:grpSp>
      <p:grpSp>
        <p:nvGrpSpPr>
          <p:cNvPr id="92" name="Group 8">
            <a:extLst>
              <a:ext uri="{FF2B5EF4-FFF2-40B4-BE49-F238E27FC236}">
                <a16:creationId xmlns:a16="http://schemas.microsoft.com/office/drawing/2014/main" id="{940DA01C-18A9-4F07-97B6-52BDAD5260F9}"/>
              </a:ext>
            </a:extLst>
          </p:cNvPr>
          <p:cNvGrpSpPr/>
          <p:nvPr/>
        </p:nvGrpSpPr>
        <p:grpSpPr>
          <a:xfrm>
            <a:off x="12551229" y="3076954"/>
            <a:ext cx="10594244" cy="728573"/>
            <a:chOff x="-548426" y="-28116"/>
            <a:chExt cx="18256835" cy="2358801"/>
          </a:xfrm>
        </p:grpSpPr>
        <p:grpSp>
          <p:nvGrpSpPr>
            <p:cNvPr id="93" name="Rectangle 4">
              <a:extLst>
                <a:ext uri="{FF2B5EF4-FFF2-40B4-BE49-F238E27FC236}">
                  <a16:creationId xmlns:a16="http://schemas.microsoft.com/office/drawing/2014/main" id="{92B4CD9C-9A28-4DF6-B550-7C3888C74A5C}"/>
                </a:ext>
              </a:extLst>
            </p:cNvPr>
            <p:cNvGrpSpPr/>
            <p:nvPr/>
          </p:nvGrpSpPr>
          <p:grpSpPr>
            <a:xfrm>
              <a:off x="-548426" y="-28116"/>
              <a:ext cx="18256835" cy="2341641"/>
              <a:chOff x="-548426" y="-28115"/>
              <a:chExt cx="18256834" cy="2341639"/>
            </a:xfrm>
          </p:grpSpPr>
          <p:sp>
            <p:nvSpPr>
              <p:cNvPr id="97" name="Rectangle">
                <a:extLst>
                  <a:ext uri="{FF2B5EF4-FFF2-40B4-BE49-F238E27FC236}">
                    <a16:creationId xmlns:a16="http://schemas.microsoft.com/office/drawing/2014/main" id="{36A0CEDD-C333-4DFA-B6A0-5ABA912A193B}"/>
                  </a:ext>
                </a:extLst>
              </p:cNvPr>
              <p:cNvSpPr/>
              <p:nvPr/>
            </p:nvSpPr>
            <p:spPr>
              <a:xfrm>
                <a:off x="-548426" y="0"/>
                <a:ext cx="18256834" cy="2285416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98" name="cazuri noi înregistrate astăzi">
                <a:extLst>
                  <a:ext uri="{FF2B5EF4-FFF2-40B4-BE49-F238E27FC236}">
                    <a16:creationId xmlns:a16="http://schemas.microsoft.com/office/drawing/2014/main" id="{BB4208E1-59F6-4864-97C1-A0F1B1B648CA}"/>
                  </a:ext>
                </a:extLst>
              </p:cNvPr>
              <p:cNvSpPr/>
              <p:nvPr/>
            </p:nvSpPr>
            <p:spPr>
              <a:xfrm>
                <a:off x="-548426" y="-28115"/>
                <a:ext cx="12168390" cy="2341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Diabet zaharat</a:t>
                </a:r>
                <a:endParaRPr sz="3500" dirty="0"/>
              </a:p>
            </p:txBody>
          </p:sp>
        </p:grpSp>
        <p:grpSp>
          <p:nvGrpSpPr>
            <p:cNvPr id="94" name="Rectangle 5">
              <a:extLst>
                <a:ext uri="{FF2B5EF4-FFF2-40B4-BE49-F238E27FC236}">
                  <a16:creationId xmlns:a16="http://schemas.microsoft.com/office/drawing/2014/main" id="{184A8F66-26F7-44F1-9CC0-550F48DC9B2A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95" name="Rectangle">
                <a:extLst>
                  <a:ext uri="{FF2B5EF4-FFF2-40B4-BE49-F238E27FC236}">
                    <a16:creationId xmlns:a16="http://schemas.microsoft.com/office/drawing/2014/main" id="{1E06FA82-7536-426A-81D5-87169ADFB41A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96" name="+156">
                <a:extLst>
                  <a:ext uri="{FF2B5EF4-FFF2-40B4-BE49-F238E27FC236}">
                    <a16:creationId xmlns:a16="http://schemas.microsoft.com/office/drawing/2014/main" id="{3A70BFC5-283C-4BB5-9C14-3FCDD6E7859C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37.9%</a:t>
                </a:r>
                <a:endParaRPr sz="3500" b="1" dirty="0"/>
              </a:p>
            </p:txBody>
          </p:sp>
        </p:grpSp>
      </p:grpSp>
      <p:grpSp>
        <p:nvGrpSpPr>
          <p:cNvPr id="106" name="Group 8">
            <a:extLst>
              <a:ext uri="{FF2B5EF4-FFF2-40B4-BE49-F238E27FC236}">
                <a16:creationId xmlns:a16="http://schemas.microsoft.com/office/drawing/2014/main" id="{8D4DC8A3-FC1B-45A3-810C-D3CFB1532181}"/>
              </a:ext>
            </a:extLst>
          </p:cNvPr>
          <p:cNvGrpSpPr/>
          <p:nvPr/>
        </p:nvGrpSpPr>
        <p:grpSpPr>
          <a:xfrm>
            <a:off x="12551228" y="3865047"/>
            <a:ext cx="10594243" cy="728574"/>
            <a:chOff x="0" y="-28117"/>
            <a:chExt cx="17708409" cy="2358802"/>
          </a:xfrm>
        </p:grpSpPr>
        <p:grpSp>
          <p:nvGrpSpPr>
            <p:cNvPr id="107" name="Rectangle 4">
              <a:extLst>
                <a:ext uri="{FF2B5EF4-FFF2-40B4-BE49-F238E27FC236}">
                  <a16:creationId xmlns:a16="http://schemas.microsoft.com/office/drawing/2014/main" id="{7DD4D4D2-6050-49AC-B108-B19BE5C7823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11" name="Rectangle">
                <a:extLst>
                  <a:ext uri="{FF2B5EF4-FFF2-40B4-BE49-F238E27FC236}">
                    <a16:creationId xmlns:a16="http://schemas.microsoft.com/office/drawing/2014/main" id="{7FE68BB7-C43F-4188-B8EB-FCE9E0018143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12" name="cazuri noi înregistrate astăzi">
                <a:extLst>
                  <a:ext uri="{FF2B5EF4-FFF2-40B4-BE49-F238E27FC236}">
                    <a16:creationId xmlns:a16="http://schemas.microsoft.com/office/drawing/2014/main" id="{D2495DA6-B3C4-4688-96EA-CFAD79BA6FD7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Maladii renale </a:t>
                </a:r>
                <a:endParaRPr sz="3500" dirty="0"/>
              </a:p>
            </p:txBody>
          </p:sp>
        </p:grpSp>
        <p:grpSp>
          <p:nvGrpSpPr>
            <p:cNvPr id="108" name="Rectangle 5">
              <a:extLst>
                <a:ext uri="{FF2B5EF4-FFF2-40B4-BE49-F238E27FC236}">
                  <a16:creationId xmlns:a16="http://schemas.microsoft.com/office/drawing/2014/main" id="{5CCA7B16-0547-42B1-8065-803D9097B85E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109" name="Rectangle">
                <a:extLst>
                  <a:ext uri="{FF2B5EF4-FFF2-40B4-BE49-F238E27FC236}">
                    <a16:creationId xmlns:a16="http://schemas.microsoft.com/office/drawing/2014/main" id="{57C7742D-EA0E-4CEE-8C1A-C2369653D1E3}"/>
                  </a:ext>
                </a:extLst>
              </p:cNvPr>
              <p:cNvSpPr/>
              <p:nvPr/>
            </p:nvSpPr>
            <p:spPr>
              <a:xfrm>
                <a:off x="11802857" y="-3018"/>
                <a:ext cx="5905549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10" name="+156">
                <a:extLst>
                  <a:ext uri="{FF2B5EF4-FFF2-40B4-BE49-F238E27FC236}">
                    <a16:creationId xmlns:a16="http://schemas.microsoft.com/office/drawing/2014/main" id="{CDC1761E-0A9C-4C98-A5A7-7129CDBFA5B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20.8%</a:t>
                </a:r>
                <a:endParaRPr sz="3500" b="1" dirty="0"/>
              </a:p>
            </p:txBody>
          </p:sp>
        </p:grpSp>
      </p:grp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AE826351-C247-4938-A733-C3DF4C7AD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0886030"/>
              </p:ext>
            </p:extLst>
          </p:nvPr>
        </p:nvGraphicFramePr>
        <p:xfrm>
          <a:off x="2174681" y="5900105"/>
          <a:ext cx="20611561" cy="7570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8" name="Group 8">
            <a:extLst>
              <a:ext uri="{FF2B5EF4-FFF2-40B4-BE49-F238E27FC236}">
                <a16:creationId xmlns:a16="http://schemas.microsoft.com/office/drawing/2014/main" id="{C97619B2-C906-4D39-A01D-7B384618B3AB}"/>
              </a:ext>
            </a:extLst>
          </p:cNvPr>
          <p:cNvGrpSpPr/>
          <p:nvPr/>
        </p:nvGrpSpPr>
        <p:grpSpPr>
          <a:xfrm>
            <a:off x="1518964" y="2238172"/>
            <a:ext cx="10594247" cy="728573"/>
            <a:chOff x="0" y="-28117"/>
            <a:chExt cx="17708409" cy="2358799"/>
          </a:xfrm>
        </p:grpSpPr>
        <p:grpSp>
          <p:nvGrpSpPr>
            <p:cNvPr id="49" name="Rectangle 4">
              <a:extLst>
                <a:ext uri="{FF2B5EF4-FFF2-40B4-BE49-F238E27FC236}">
                  <a16:creationId xmlns:a16="http://schemas.microsoft.com/office/drawing/2014/main" id="{C472876B-D996-4232-8AF4-6CF4EA70BC98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53" name="Rectangle">
                <a:extLst>
                  <a:ext uri="{FF2B5EF4-FFF2-40B4-BE49-F238E27FC236}">
                    <a16:creationId xmlns:a16="http://schemas.microsoft.com/office/drawing/2014/main" id="{3A80A110-894D-41DE-9F35-B62D5216B9B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54" name="cazuri noi înregistrate astăzi">
                <a:extLst>
                  <a:ext uri="{FF2B5EF4-FFF2-40B4-BE49-F238E27FC236}">
                    <a16:creationId xmlns:a16="http://schemas.microsoft.com/office/drawing/2014/main" id="{85C875B6-4C30-4E4E-84F2-4824C3C04078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Vârsta medie</a:t>
                </a:r>
                <a:endParaRPr sz="3500" dirty="0"/>
              </a:p>
            </p:txBody>
          </p:sp>
        </p:grpSp>
        <p:grpSp>
          <p:nvGrpSpPr>
            <p:cNvPr id="50" name="Rectangle 5">
              <a:extLst>
                <a:ext uri="{FF2B5EF4-FFF2-40B4-BE49-F238E27FC236}">
                  <a16:creationId xmlns:a16="http://schemas.microsoft.com/office/drawing/2014/main" id="{0F578A82-A325-459C-96D3-EFE26A6C4B06}"/>
                </a:ext>
              </a:extLst>
            </p:cNvPr>
            <p:cNvGrpSpPr/>
            <p:nvPr/>
          </p:nvGrpSpPr>
          <p:grpSpPr>
            <a:xfrm>
              <a:off x="11619968" y="-10953"/>
              <a:ext cx="6088439" cy="2341635"/>
              <a:chOff x="11619966" y="-13964"/>
              <a:chExt cx="6088438" cy="2341633"/>
            </a:xfrm>
          </p:grpSpPr>
          <p:sp>
            <p:nvSpPr>
              <p:cNvPr id="51" name="Rectangle">
                <a:extLst>
                  <a:ext uri="{FF2B5EF4-FFF2-40B4-BE49-F238E27FC236}">
                    <a16:creationId xmlns:a16="http://schemas.microsoft.com/office/drawing/2014/main" id="{0927A1A2-439A-4CF3-9B0A-D10C5F865098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52" name="+156">
                <a:extLst>
                  <a:ext uri="{FF2B5EF4-FFF2-40B4-BE49-F238E27FC236}">
                    <a16:creationId xmlns:a16="http://schemas.microsoft.com/office/drawing/2014/main" id="{281E7017-9223-42D9-A1AE-FA4A3EA26D42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67.2 Ani</a:t>
                </a:r>
                <a:endParaRPr sz="3500" b="1" dirty="0"/>
              </a:p>
            </p:txBody>
          </p:sp>
        </p:grpSp>
      </p:grpSp>
      <p:grpSp>
        <p:nvGrpSpPr>
          <p:cNvPr id="55" name="Group 8">
            <a:extLst>
              <a:ext uri="{FF2B5EF4-FFF2-40B4-BE49-F238E27FC236}">
                <a16:creationId xmlns:a16="http://schemas.microsoft.com/office/drawing/2014/main" id="{94B96423-6797-4835-A6B6-C8FDD7E70FA5}"/>
              </a:ext>
            </a:extLst>
          </p:cNvPr>
          <p:cNvGrpSpPr/>
          <p:nvPr/>
        </p:nvGrpSpPr>
        <p:grpSpPr>
          <a:xfrm>
            <a:off x="1518964" y="3080174"/>
            <a:ext cx="10645043" cy="728573"/>
            <a:chOff x="-548426" y="-28116"/>
            <a:chExt cx="18344376" cy="2358801"/>
          </a:xfrm>
        </p:grpSpPr>
        <p:grpSp>
          <p:nvGrpSpPr>
            <p:cNvPr id="56" name="Rectangle 4">
              <a:extLst>
                <a:ext uri="{FF2B5EF4-FFF2-40B4-BE49-F238E27FC236}">
                  <a16:creationId xmlns:a16="http://schemas.microsoft.com/office/drawing/2014/main" id="{D11C31D1-F78F-4609-85DE-3745683B5505}"/>
                </a:ext>
              </a:extLst>
            </p:cNvPr>
            <p:cNvGrpSpPr/>
            <p:nvPr/>
          </p:nvGrpSpPr>
          <p:grpSpPr>
            <a:xfrm>
              <a:off x="-548426" y="-28116"/>
              <a:ext cx="18256835" cy="2341641"/>
              <a:chOff x="-548426" y="-28115"/>
              <a:chExt cx="18256834" cy="2341639"/>
            </a:xfrm>
          </p:grpSpPr>
          <p:sp>
            <p:nvSpPr>
              <p:cNvPr id="60" name="Rectangle">
                <a:extLst>
                  <a:ext uri="{FF2B5EF4-FFF2-40B4-BE49-F238E27FC236}">
                    <a16:creationId xmlns:a16="http://schemas.microsoft.com/office/drawing/2014/main" id="{41241A71-2798-4A3B-8604-E2643FD142C9}"/>
                  </a:ext>
                </a:extLst>
              </p:cNvPr>
              <p:cNvSpPr/>
              <p:nvPr/>
            </p:nvSpPr>
            <p:spPr>
              <a:xfrm>
                <a:off x="-548426" y="0"/>
                <a:ext cx="18256834" cy="2285416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61" name="cazuri noi înregistrate astăzi">
                <a:extLst>
                  <a:ext uri="{FF2B5EF4-FFF2-40B4-BE49-F238E27FC236}">
                    <a16:creationId xmlns:a16="http://schemas.microsoft.com/office/drawing/2014/main" id="{DF2DE206-BBBF-4BA8-98C8-2DBC78F38D37}"/>
                  </a:ext>
                </a:extLst>
              </p:cNvPr>
              <p:cNvSpPr/>
              <p:nvPr/>
            </p:nvSpPr>
            <p:spPr>
              <a:xfrm>
                <a:off x="-548426" y="-28115"/>
                <a:ext cx="12168390" cy="2341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Cel puțin o comorbiditate</a:t>
                </a:r>
                <a:endParaRPr sz="3500" dirty="0"/>
              </a:p>
            </p:txBody>
          </p:sp>
        </p:grpSp>
        <p:grpSp>
          <p:nvGrpSpPr>
            <p:cNvPr id="57" name="Rectangle 5">
              <a:extLst>
                <a:ext uri="{FF2B5EF4-FFF2-40B4-BE49-F238E27FC236}">
                  <a16:creationId xmlns:a16="http://schemas.microsoft.com/office/drawing/2014/main" id="{CF04C28C-F78F-4808-BA3E-01A0E212C7FC}"/>
                </a:ext>
              </a:extLst>
            </p:cNvPr>
            <p:cNvGrpSpPr/>
            <p:nvPr/>
          </p:nvGrpSpPr>
          <p:grpSpPr>
            <a:xfrm>
              <a:off x="11619968" y="-10953"/>
              <a:ext cx="6175982" cy="2341638"/>
              <a:chOff x="11619966" y="-13964"/>
              <a:chExt cx="6175981" cy="2341636"/>
            </a:xfrm>
          </p:grpSpPr>
          <p:sp>
            <p:nvSpPr>
              <p:cNvPr id="58" name="Rectangle">
                <a:extLst>
                  <a:ext uri="{FF2B5EF4-FFF2-40B4-BE49-F238E27FC236}">
                    <a16:creationId xmlns:a16="http://schemas.microsoft.com/office/drawing/2014/main" id="{B8C5BAC0-DBA7-4657-B2A3-111D441FD74D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59" name="+156">
                <a:extLst>
                  <a:ext uri="{FF2B5EF4-FFF2-40B4-BE49-F238E27FC236}">
                    <a16:creationId xmlns:a16="http://schemas.microsoft.com/office/drawing/2014/main" id="{FDC71CDA-BD05-4DD4-9CD2-F02A383E1E10}"/>
                  </a:ext>
                </a:extLst>
              </p:cNvPr>
              <p:cNvSpPr/>
              <p:nvPr/>
            </p:nvSpPr>
            <p:spPr>
              <a:xfrm>
                <a:off x="11707509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98%</a:t>
                </a:r>
                <a:endParaRPr sz="3500" b="1" dirty="0"/>
              </a:p>
            </p:txBody>
          </p:sp>
        </p:grpSp>
      </p:grpSp>
      <p:grpSp>
        <p:nvGrpSpPr>
          <p:cNvPr id="62" name="Group 8">
            <a:extLst>
              <a:ext uri="{FF2B5EF4-FFF2-40B4-BE49-F238E27FC236}">
                <a16:creationId xmlns:a16="http://schemas.microsoft.com/office/drawing/2014/main" id="{2BA2AE48-94F3-49F0-8BFB-C9174FA328BE}"/>
              </a:ext>
            </a:extLst>
          </p:cNvPr>
          <p:cNvGrpSpPr/>
          <p:nvPr/>
        </p:nvGrpSpPr>
        <p:grpSpPr>
          <a:xfrm>
            <a:off x="1518964" y="3975159"/>
            <a:ext cx="10594243" cy="723272"/>
            <a:chOff x="0" y="-10953"/>
            <a:chExt cx="17708409" cy="2341638"/>
          </a:xfrm>
        </p:grpSpPr>
        <p:grpSp>
          <p:nvGrpSpPr>
            <p:cNvPr id="63" name="Rectangle 4">
              <a:extLst>
                <a:ext uri="{FF2B5EF4-FFF2-40B4-BE49-F238E27FC236}">
                  <a16:creationId xmlns:a16="http://schemas.microsoft.com/office/drawing/2014/main" id="{29D04A17-790F-4242-90F6-CC3B5DC431A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67" name="Rectangle">
                <a:extLst>
                  <a:ext uri="{FF2B5EF4-FFF2-40B4-BE49-F238E27FC236}">
                    <a16:creationId xmlns:a16="http://schemas.microsoft.com/office/drawing/2014/main" id="{153DDB18-21AA-4EAC-A81B-EFFAE6B3450E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68" name="cazuri noi înregistrate astăzi">
                <a:extLst>
                  <a:ext uri="{FF2B5EF4-FFF2-40B4-BE49-F238E27FC236}">
                    <a16:creationId xmlns:a16="http://schemas.microsoft.com/office/drawing/2014/main" id="{50EEA735-1867-4624-B456-38EC743DEC0E}"/>
                  </a:ext>
                </a:extLst>
              </p:cNvPr>
              <p:cNvSpPr/>
              <p:nvPr/>
            </p:nvSpPr>
            <p:spPr>
              <a:xfrm>
                <a:off x="257782" y="46617"/>
                <a:ext cx="11109480" cy="2192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200" dirty="0"/>
                  <a:t>Două sau mai multe </a:t>
                </a:r>
                <a:r>
                  <a:rPr lang="ro-RO" sz="3200" dirty="0" err="1"/>
                  <a:t>comorbidități</a:t>
                </a:r>
                <a:endParaRPr lang="ro-RO" sz="3200" dirty="0"/>
              </a:p>
            </p:txBody>
          </p:sp>
        </p:grpSp>
        <p:grpSp>
          <p:nvGrpSpPr>
            <p:cNvPr id="64" name="Rectangle 5">
              <a:extLst>
                <a:ext uri="{FF2B5EF4-FFF2-40B4-BE49-F238E27FC236}">
                  <a16:creationId xmlns:a16="http://schemas.microsoft.com/office/drawing/2014/main" id="{59E2FACD-6716-43FD-B43A-50EDF1154C59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65" name="Rectangle">
                <a:extLst>
                  <a:ext uri="{FF2B5EF4-FFF2-40B4-BE49-F238E27FC236}">
                    <a16:creationId xmlns:a16="http://schemas.microsoft.com/office/drawing/2014/main" id="{826A6FF1-3C13-4564-9CB4-798CAA94B6A8}"/>
                  </a:ext>
                </a:extLst>
              </p:cNvPr>
              <p:cNvSpPr/>
              <p:nvPr/>
            </p:nvSpPr>
            <p:spPr>
              <a:xfrm>
                <a:off x="11802857" y="-3018"/>
                <a:ext cx="5905549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66" name="+156">
                <a:extLst>
                  <a:ext uri="{FF2B5EF4-FFF2-40B4-BE49-F238E27FC236}">
                    <a16:creationId xmlns:a16="http://schemas.microsoft.com/office/drawing/2014/main" id="{5B045882-EB99-44ED-9EB0-39BF0432B06B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78%</a:t>
                </a:r>
                <a:endParaRPr sz="3500" b="1" dirty="0"/>
              </a:p>
            </p:txBody>
          </p:sp>
        </p:grpSp>
      </p:grpSp>
      <p:grpSp>
        <p:nvGrpSpPr>
          <p:cNvPr id="69" name="Group 8">
            <a:extLst>
              <a:ext uri="{FF2B5EF4-FFF2-40B4-BE49-F238E27FC236}">
                <a16:creationId xmlns:a16="http://schemas.microsoft.com/office/drawing/2014/main" id="{3F51D375-7B1F-2A4F-B2A8-FF7E39B7BCA1}"/>
              </a:ext>
            </a:extLst>
          </p:cNvPr>
          <p:cNvGrpSpPr/>
          <p:nvPr/>
        </p:nvGrpSpPr>
        <p:grpSpPr>
          <a:xfrm>
            <a:off x="12566883" y="4668026"/>
            <a:ext cx="10594243" cy="728574"/>
            <a:chOff x="0" y="-28117"/>
            <a:chExt cx="17708409" cy="2358802"/>
          </a:xfrm>
        </p:grpSpPr>
        <p:grpSp>
          <p:nvGrpSpPr>
            <p:cNvPr id="70" name="Rectangle 4">
              <a:extLst>
                <a:ext uri="{FF2B5EF4-FFF2-40B4-BE49-F238E27FC236}">
                  <a16:creationId xmlns:a16="http://schemas.microsoft.com/office/drawing/2014/main" id="{29BAF3D0-16D6-8946-BDDE-505E5D4C1FAD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74" name="Rectangle">
                <a:extLst>
                  <a:ext uri="{FF2B5EF4-FFF2-40B4-BE49-F238E27FC236}">
                    <a16:creationId xmlns:a16="http://schemas.microsoft.com/office/drawing/2014/main" id="{E254F389-168A-EE4D-BA47-B86901173159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75" name="cazuri noi înregistrate astăzi">
                <a:extLst>
                  <a:ext uri="{FF2B5EF4-FFF2-40B4-BE49-F238E27FC236}">
                    <a16:creationId xmlns:a16="http://schemas.microsoft.com/office/drawing/2014/main" id="{4DB4FDEB-EADE-894A-908D-9A33AC2AAF4B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Obezitate</a:t>
                </a:r>
                <a:endParaRPr sz="3500" dirty="0"/>
              </a:p>
            </p:txBody>
          </p:sp>
        </p:grpSp>
        <p:grpSp>
          <p:nvGrpSpPr>
            <p:cNvPr id="71" name="Rectangle 5">
              <a:extLst>
                <a:ext uri="{FF2B5EF4-FFF2-40B4-BE49-F238E27FC236}">
                  <a16:creationId xmlns:a16="http://schemas.microsoft.com/office/drawing/2014/main" id="{BC8346A8-D60D-9B4C-A065-EACA673753E1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D750E752-A2A0-8B4E-80AD-B58A49A64D6E}"/>
                  </a:ext>
                </a:extLst>
              </p:cNvPr>
              <p:cNvSpPr/>
              <p:nvPr/>
            </p:nvSpPr>
            <p:spPr>
              <a:xfrm>
                <a:off x="11802857" y="-3018"/>
                <a:ext cx="5905549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3" name="+156">
                <a:extLst>
                  <a:ext uri="{FF2B5EF4-FFF2-40B4-BE49-F238E27FC236}">
                    <a16:creationId xmlns:a16="http://schemas.microsoft.com/office/drawing/2014/main" id="{82076298-DF04-864D-ABD1-7C6360C1A3C8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28.6%</a:t>
                </a:r>
                <a:endParaRPr sz="3500" b="1" dirty="0"/>
              </a:p>
            </p:txBody>
          </p:sp>
        </p:grpSp>
      </p:grpSp>
      <p:grpSp>
        <p:nvGrpSpPr>
          <p:cNvPr id="76" name="Group 8">
            <a:extLst>
              <a:ext uri="{FF2B5EF4-FFF2-40B4-BE49-F238E27FC236}">
                <a16:creationId xmlns:a16="http://schemas.microsoft.com/office/drawing/2014/main" id="{20E16E57-9662-054B-8357-650BC0A715C1}"/>
              </a:ext>
            </a:extLst>
          </p:cNvPr>
          <p:cNvGrpSpPr/>
          <p:nvPr/>
        </p:nvGrpSpPr>
        <p:grpSpPr>
          <a:xfrm>
            <a:off x="1518961" y="4820768"/>
            <a:ext cx="10594243" cy="728574"/>
            <a:chOff x="0" y="-28117"/>
            <a:chExt cx="17708409" cy="2358802"/>
          </a:xfrm>
        </p:grpSpPr>
        <p:grpSp>
          <p:nvGrpSpPr>
            <p:cNvPr id="77" name="Rectangle 4">
              <a:extLst>
                <a:ext uri="{FF2B5EF4-FFF2-40B4-BE49-F238E27FC236}">
                  <a16:creationId xmlns:a16="http://schemas.microsoft.com/office/drawing/2014/main" id="{A289B372-C594-8A49-8B29-A1FC74EC3A1D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81" name="Rectangle">
                <a:extLst>
                  <a:ext uri="{FF2B5EF4-FFF2-40B4-BE49-F238E27FC236}">
                    <a16:creationId xmlns:a16="http://schemas.microsoft.com/office/drawing/2014/main" id="{33FC2C97-3252-8145-9756-AC4EB1C8D805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82" name="cazuri noi înregistrate astăzi">
                <a:extLst>
                  <a:ext uri="{FF2B5EF4-FFF2-40B4-BE49-F238E27FC236}">
                    <a16:creationId xmlns:a16="http://schemas.microsoft.com/office/drawing/2014/main" id="{AD4AD0A3-A959-6148-AEAA-59D740F6CB80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Supuși ventilării mecanice</a:t>
                </a:r>
              </a:p>
            </p:txBody>
          </p:sp>
        </p:grpSp>
        <p:grpSp>
          <p:nvGrpSpPr>
            <p:cNvPr id="78" name="Rectangle 5">
              <a:extLst>
                <a:ext uri="{FF2B5EF4-FFF2-40B4-BE49-F238E27FC236}">
                  <a16:creationId xmlns:a16="http://schemas.microsoft.com/office/drawing/2014/main" id="{84A4559E-5E37-E34C-81C5-7662DF851633}"/>
                </a:ext>
              </a:extLst>
            </p:cNvPr>
            <p:cNvGrpSpPr/>
            <p:nvPr/>
          </p:nvGrpSpPr>
          <p:grpSpPr>
            <a:xfrm>
              <a:off x="11619968" y="-10950"/>
              <a:ext cx="6088441" cy="2341635"/>
              <a:chOff x="11619966" y="-13961"/>
              <a:chExt cx="6088440" cy="2341633"/>
            </a:xfrm>
          </p:grpSpPr>
          <p:sp>
            <p:nvSpPr>
              <p:cNvPr id="79" name="Rectangle">
                <a:extLst>
                  <a:ext uri="{FF2B5EF4-FFF2-40B4-BE49-F238E27FC236}">
                    <a16:creationId xmlns:a16="http://schemas.microsoft.com/office/drawing/2014/main" id="{16FA2469-9C1A-EC48-B9C0-4A8705655514}"/>
                  </a:ext>
                </a:extLst>
              </p:cNvPr>
              <p:cNvSpPr/>
              <p:nvPr/>
            </p:nvSpPr>
            <p:spPr>
              <a:xfrm>
                <a:off x="11802857" y="-3018"/>
                <a:ext cx="5905549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0" name="+156">
                <a:extLst>
                  <a:ext uri="{FF2B5EF4-FFF2-40B4-BE49-F238E27FC236}">
                    <a16:creationId xmlns:a16="http://schemas.microsoft.com/office/drawing/2014/main" id="{C567D189-4F29-DB42-928D-E782A554685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77.8%</a:t>
                </a:r>
                <a:endParaRPr sz="3500" b="1" dirty="0"/>
              </a:p>
            </p:txBody>
          </p:sp>
        </p:grpSp>
      </p:grpSp>
      <p:grpSp>
        <p:nvGrpSpPr>
          <p:cNvPr id="104" name="Group 8">
            <a:extLst>
              <a:ext uri="{FF2B5EF4-FFF2-40B4-BE49-F238E27FC236}">
                <a16:creationId xmlns:a16="http://schemas.microsoft.com/office/drawing/2014/main" id="{58EB3E82-411F-054E-A82C-7266A4C9E483}"/>
              </a:ext>
            </a:extLst>
          </p:cNvPr>
          <p:cNvGrpSpPr/>
          <p:nvPr/>
        </p:nvGrpSpPr>
        <p:grpSpPr>
          <a:xfrm>
            <a:off x="12551227" y="5458941"/>
            <a:ext cx="10594243" cy="728574"/>
            <a:chOff x="0" y="-28117"/>
            <a:chExt cx="17708409" cy="2358802"/>
          </a:xfrm>
        </p:grpSpPr>
        <p:grpSp>
          <p:nvGrpSpPr>
            <p:cNvPr id="105" name="Rectangle 4">
              <a:extLst>
                <a:ext uri="{FF2B5EF4-FFF2-40B4-BE49-F238E27FC236}">
                  <a16:creationId xmlns:a16="http://schemas.microsoft.com/office/drawing/2014/main" id="{6B24D812-437C-6340-B9FD-CD552C7F5B61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16" name="Rectangle">
                <a:extLst>
                  <a:ext uri="{FF2B5EF4-FFF2-40B4-BE49-F238E27FC236}">
                    <a16:creationId xmlns:a16="http://schemas.microsoft.com/office/drawing/2014/main" id="{1706018A-BCD0-9144-860D-AB284B20DF0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17" name="cazuri noi înregistrate astăzi">
                <a:extLst>
                  <a:ext uri="{FF2B5EF4-FFF2-40B4-BE49-F238E27FC236}">
                    <a16:creationId xmlns:a16="http://schemas.microsoft.com/office/drawing/2014/main" id="{C28C78C6-2D09-CD40-9940-13A98E65D67F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Maladii neurologice</a:t>
                </a:r>
                <a:endParaRPr sz="3500" dirty="0"/>
              </a:p>
            </p:txBody>
          </p:sp>
        </p:grpSp>
        <p:grpSp>
          <p:nvGrpSpPr>
            <p:cNvPr id="113" name="Rectangle 5">
              <a:extLst>
                <a:ext uri="{FF2B5EF4-FFF2-40B4-BE49-F238E27FC236}">
                  <a16:creationId xmlns:a16="http://schemas.microsoft.com/office/drawing/2014/main" id="{3533D3A7-1A81-F14A-8639-9F023BCB08A0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114" name="Rectangle">
                <a:extLst>
                  <a:ext uri="{FF2B5EF4-FFF2-40B4-BE49-F238E27FC236}">
                    <a16:creationId xmlns:a16="http://schemas.microsoft.com/office/drawing/2014/main" id="{F39F9EB8-B40E-3D45-8E47-CEEA3A866AA4}"/>
                  </a:ext>
                </a:extLst>
              </p:cNvPr>
              <p:cNvSpPr/>
              <p:nvPr/>
            </p:nvSpPr>
            <p:spPr>
              <a:xfrm>
                <a:off x="11802857" y="-3018"/>
                <a:ext cx="5905549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15" name="+156">
                <a:extLst>
                  <a:ext uri="{FF2B5EF4-FFF2-40B4-BE49-F238E27FC236}">
                    <a16:creationId xmlns:a16="http://schemas.microsoft.com/office/drawing/2014/main" id="{989921C7-B8E4-D149-8FFA-D13FF37BC748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21.1%</a:t>
                </a:r>
                <a:endParaRPr sz="3500" b="1" dirty="0"/>
              </a:p>
            </p:txBody>
          </p:sp>
        </p:grpSp>
      </p:grpSp>
      <p:grpSp>
        <p:nvGrpSpPr>
          <p:cNvPr id="83" name="Group 8">
            <a:extLst>
              <a:ext uri="{FF2B5EF4-FFF2-40B4-BE49-F238E27FC236}">
                <a16:creationId xmlns:a16="http://schemas.microsoft.com/office/drawing/2014/main" id="{C749C443-D589-A24D-927F-06BA63C868EE}"/>
              </a:ext>
            </a:extLst>
          </p:cNvPr>
          <p:cNvGrpSpPr/>
          <p:nvPr/>
        </p:nvGrpSpPr>
        <p:grpSpPr>
          <a:xfrm>
            <a:off x="1518961" y="5715526"/>
            <a:ext cx="10594242" cy="877545"/>
            <a:chOff x="0" y="-2"/>
            <a:chExt cx="17708409" cy="2285417"/>
          </a:xfrm>
        </p:grpSpPr>
        <p:grpSp>
          <p:nvGrpSpPr>
            <p:cNvPr id="84" name="Rectangle 4">
              <a:extLst>
                <a:ext uri="{FF2B5EF4-FFF2-40B4-BE49-F238E27FC236}">
                  <a16:creationId xmlns:a16="http://schemas.microsoft.com/office/drawing/2014/main" id="{2327ADEA-D882-6C41-99B9-B633F1FA4654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A7ADF35E-5AE4-EC46-83E4-426D6BB0C550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03" name="cazuri noi înregistrate astăzi">
                <a:extLst>
                  <a:ext uri="{FF2B5EF4-FFF2-40B4-BE49-F238E27FC236}">
                    <a16:creationId xmlns:a16="http://schemas.microsoft.com/office/drawing/2014/main" id="{4351F2D3-11DE-E640-A0C1-EEBB79AC3DA6}"/>
                  </a:ext>
                </a:extLst>
              </p:cNvPr>
              <p:cNvSpPr/>
              <p:nvPr/>
            </p:nvSpPr>
            <p:spPr>
              <a:xfrm>
                <a:off x="257782" y="200883"/>
                <a:ext cx="11109481" cy="1883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Sex Masculin</a:t>
                </a:r>
                <a:endParaRPr sz="3500" dirty="0"/>
              </a:p>
            </p:txBody>
          </p:sp>
        </p:grpSp>
        <p:grpSp>
          <p:nvGrpSpPr>
            <p:cNvPr id="99" name="Rectangle 5">
              <a:extLst>
                <a:ext uri="{FF2B5EF4-FFF2-40B4-BE49-F238E27FC236}">
                  <a16:creationId xmlns:a16="http://schemas.microsoft.com/office/drawing/2014/main" id="{8F51C35D-B681-E44F-AC9D-E6713F0854B4}"/>
                </a:ext>
              </a:extLst>
            </p:cNvPr>
            <p:cNvGrpSpPr/>
            <p:nvPr/>
          </p:nvGrpSpPr>
          <p:grpSpPr>
            <a:xfrm>
              <a:off x="11543546" y="3011"/>
              <a:ext cx="6164863" cy="2282404"/>
              <a:chOff x="11543544" y="0"/>
              <a:chExt cx="6164862" cy="2282402"/>
            </a:xfrm>
          </p:grpSpPr>
          <p:sp>
            <p:nvSpPr>
              <p:cNvPr id="100" name="Rectangle">
                <a:extLst>
                  <a:ext uri="{FF2B5EF4-FFF2-40B4-BE49-F238E27FC236}">
                    <a16:creationId xmlns:a16="http://schemas.microsoft.com/office/drawing/2014/main" id="{CFAC79F6-00E5-4248-83CE-10D30AB4BA49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01" name="+156">
                <a:extLst>
                  <a:ext uri="{FF2B5EF4-FFF2-40B4-BE49-F238E27FC236}">
                    <a16:creationId xmlns:a16="http://schemas.microsoft.com/office/drawing/2014/main" id="{A4D07E39-926A-664B-830F-B52E22C56F43}"/>
                  </a:ext>
                </a:extLst>
              </p:cNvPr>
              <p:cNvSpPr/>
              <p:nvPr/>
            </p:nvSpPr>
            <p:spPr>
              <a:xfrm>
                <a:off x="11543544" y="215032"/>
                <a:ext cx="6088438" cy="1883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51.3%</a:t>
                </a:r>
                <a:endParaRPr sz="35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04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D143-D5D2-8C41-B51D-DEBE9747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7200" dirty="0"/>
              <a:t>Cazuri de import</a:t>
            </a:r>
            <a:br>
              <a:rPr lang="en-MD" sz="7200" dirty="0"/>
            </a:br>
            <a:r>
              <a:rPr lang="en-MD" sz="4800" dirty="0"/>
              <a:t>25.01  - 31.01.2021</a:t>
            </a:r>
            <a:endParaRPr lang="en-MD" sz="7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296EA-1437-794D-A480-4F43C8242D7B}"/>
              </a:ext>
            </a:extLst>
          </p:cNvPr>
          <p:cNvSpPr txBox="1"/>
          <p:nvPr/>
        </p:nvSpPr>
        <p:spPr>
          <a:xfrm>
            <a:off x="10392936" y="1605776"/>
            <a:ext cx="9679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hangingPunct="1"/>
            <a:r>
              <a:rPr lang="en-MD" sz="3600" b="0" kern="1200" dirty="0">
                <a:solidFill>
                  <a:prstClr val="black"/>
                </a:solidFill>
                <a:latin typeface="Rockwell" panose="02060603020205020403"/>
                <a:ea typeface="+mn-ea"/>
                <a:cs typeface="+mn-cs"/>
              </a:rPr>
              <a:t>Cazuri total de import – 1117 cazuri</a:t>
            </a:r>
          </a:p>
          <a:p>
            <a:pPr algn="l" defTabSz="914400" hangingPunct="1"/>
            <a:r>
              <a:rPr lang="en-MD" sz="3600" b="0" kern="1200" dirty="0">
                <a:solidFill>
                  <a:prstClr val="black"/>
                </a:solidFill>
                <a:latin typeface="Rockwell" panose="02060603020205020403"/>
                <a:ea typeface="+mn-ea"/>
                <a:cs typeface="+mn-cs"/>
              </a:rPr>
              <a:t>Cazuri de import în săptămâna 4 din 2021</a:t>
            </a:r>
          </a:p>
          <a:p>
            <a:pPr algn="l" defTabSz="914400" hangingPunct="1"/>
            <a:r>
              <a:rPr lang="en-MD" sz="3600" kern="1200" dirty="0">
                <a:solidFill>
                  <a:prstClr val="black"/>
                </a:solidFill>
                <a:latin typeface="Rockwell" panose="02060603020205020403"/>
                <a:ea typeface="+mn-ea"/>
                <a:cs typeface="+mn-cs"/>
              </a:rPr>
              <a:t>34 de cazuri de import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3E34360-C2A3-FB43-9698-7F456EDDDB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23249"/>
              </p:ext>
            </p:extLst>
          </p:nvPr>
        </p:nvGraphicFramePr>
        <p:xfrm>
          <a:off x="11017734" y="4057651"/>
          <a:ext cx="10070616" cy="682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6501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044197" y="7010475"/>
            <a:ext cx="4672540" cy="4887835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4" name="Rectangle 33"/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Medici</a:t>
              </a:r>
              <a:endParaRPr lang="en-US" sz="2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22" name="Group 32">
            <a:extLst>
              <a:ext uri="{FF2B5EF4-FFF2-40B4-BE49-F238E27FC236}">
                <a16:creationId xmlns:a16="http://schemas.microsoft.com/office/drawing/2014/main" id="{6095E445-0BB6-4494-8C94-A007C15B3F72}"/>
              </a:ext>
            </a:extLst>
          </p:cNvPr>
          <p:cNvGrpSpPr/>
          <p:nvPr/>
        </p:nvGrpSpPr>
        <p:grpSpPr>
          <a:xfrm>
            <a:off x="6765483" y="7061038"/>
            <a:ext cx="4657592" cy="4991102"/>
            <a:chOff x="1621034" y="3437888"/>
            <a:chExt cx="2328796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BD8FA53E-4B1A-407A-8EB3-5F41AF83D9A3}"/>
                </a:ext>
              </a:extLst>
            </p:cNvPr>
            <p:cNvSpPr/>
            <p:nvPr/>
          </p:nvSpPr>
          <p:spPr>
            <a:xfrm>
              <a:off x="1623189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Asistenți Medicali</a:t>
              </a:r>
              <a:endParaRPr lang="en-US" sz="4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25" name="Rectangle 34">
              <a:extLst>
                <a:ext uri="{FF2B5EF4-FFF2-40B4-BE49-F238E27FC236}">
                  <a16:creationId xmlns:a16="http://schemas.microsoft.com/office/drawing/2014/main" id="{DCA391C3-BF55-4FAA-BF7A-0D89C4718B4A}"/>
                </a:ext>
              </a:extLst>
            </p:cNvPr>
            <p:cNvSpPr/>
            <p:nvPr/>
          </p:nvSpPr>
          <p:spPr>
            <a:xfrm flipV="1">
              <a:off x="1621034" y="3437888"/>
              <a:ext cx="2328796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id="{AFEE9A52-7112-41A1-81A9-0655D62884C8}"/>
              </a:ext>
            </a:extLst>
          </p:cNvPr>
          <p:cNvGrpSpPr/>
          <p:nvPr/>
        </p:nvGrpSpPr>
        <p:grpSpPr>
          <a:xfrm>
            <a:off x="12192000" y="7043062"/>
            <a:ext cx="4650554" cy="5027054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63" name="Rectangle 33">
              <a:extLst>
                <a:ext uri="{FF2B5EF4-FFF2-40B4-BE49-F238E27FC236}">
                  <a16:creationId xmlns:a16="http://schemas.microsoft.com/office/drawing/2014/main" id="{ABDE925A-B08A-45D9-B877-B4B86F6886CE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Infirmier</a:t>
              </a:r>
              <a:endParaRPr lang="en-US" sz="4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64" name="Rectangle 34">
              <a:extLst>
                <a:ext uri="{FF2B5EF4-FFF2-40B4-BE49-F238E27FC236}">
                  <a16:creationId xmlns:a16="http://schemas.microsoft.com/office/drawing/2014/main" id="{6F5C2865-29C5-4EBD-B920-4A8FA439C25B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id="{DB4C4EF5-DE38-42DD-86C4-576104617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295431"/>
            <a:ext cx="24384000" cy="738386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pPr algn="ctr"/>
            <a:r>
              <a:rPr lang="ro-RO" sz="6000" b="1" dirty="0">
                <a:solidFill>
                  <a:schemeClr val="tx1"/>
                </a:solidFill>
                <a:latin typeface="Open Sans"/>
              </a:rPr>
              <a:t>Personalul medical infectat cu </a:t>
            </a:r>
            <a:r>
              <a:rPr lang="ro-RO" sz="6000" b="1" dirty="0">
                <a:solidFill>
                  <a:srgbClr val="1D46F3"/>
                </a:solidFill>
                <a:latin typeface="Open Sans"/>
              </a:rPr>
              <a:t>COVID-19</a:t>
            </a:r>
            <a:endParaRPr sz="6000" b="1" dirty="0">
              <a:solidFill>
                <a:srgbClr val="1D46F3"/>
              </a:solidFill>
              <a:latin typeface="Open Sans"/>
            </a:endParaRPr>
          </a:p>
        </p:txBody>
      </p:sp>
      <p:grpSp>
        <p:nvGrpSpPr>
          <p:cNvPr id="67" name="Group 8">
            <a:extLst>
              <a:ext uri="{FF2B5EF4-FFF2-40B4-BE49-F238E27FC236}">
                <a16:creationId xmlns:a16="http://schemas.microsoft.com/office/drawing/2014/main" id="{1726E0C7-6571-4DBF-9173-C01B3EC0BDFF}"/>
              </a:ext>
            </a:extLst>
          </p:cNvPr>
          <p:cNvGrpSpPr/>
          <p:nvPr/>
        </p:nvGrpSpPr>
        <p:grpSpPr>
          <a:xfrm>
            <a:off x="1422400" y="3790811"/>
            <a:ext cx="22256914" cy="1876245"/>
            <a:chOff x="0" y="-2"/>
            <a:chExt cx="17754128" cy="2285416"/>
          </a:xfrm>
        </p:grpSpPr>
        <p:grpSp>
          <p:nvGrpSpPr>
            <p:cNvPr id="68" name="Rectangle 4">
              <a:extLst>
                <a:ext uri="{FF2B5EF4-FFF2-40B4-BE49-F238E27FC236}">
                  <a16:creationId xmlns:a16="http://schemas.microsoft.com/office/drawing/2014/main" id="{21035C47-F8CC-48FB-AE63-86F98FA7DBAE}"/>
                </a:ext>
              </a:extLst>
            </p:cNvPr>
            <p:cNvGrpSpPr/>
            <p:nvPr/>
          </p:nvGrpSpPr>
          <p:grpSpPr>
            <a:xfrm>
              <a:off x="0" y="-2"/>
              <a:ext cx="17754128" cy="2285416"/>
              <a:chOff x="0" y="-1"/>
              <a:chExt cx="17754127" cy="2285414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7739171F-6F51-4427-AB53-F3AD76D4042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73" name="cazuri noi înregistrate astăzi">
                <a:extLst>
                  <a:ext uri="{FF2B5EF4-FFF2-40B4-BE49-F238E27FC236}">
                    <a16:creationId xmlns:a16="http://schemas.microsoft.com/office/drawing/2014/main" id="{1B74E9EE-D59F-4990-BF57-CACCF007B575}"/>
                  </a:ext>
                </a:extLst>
              </p:cNvPr>
              <p:cNvSpPr/>
              <p:nvPr/>
            </p:nvSpPr>
            <p:spPr>
              <a:xfrm>
                <a:off x="6267407" y="656715"/>
                <a:ext cx="11486720" cy="1049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400" dirty="0"/>
                  <a:t>C</a:t>
                </a:r>
                <a:r>
                  <a:rPr lang="en-US" sz="4400" dirty="0" err="1"/>
                  <a:t>azuri</a:t>
                </a:r>
                <a:r>
                  <a:rPr lang="en-US" sz="4400" dirty="0"/>
                  <a:t> de </a:t>
                </a:r>
                <a:r>
                  <a:rPr lang="en-US" sz="4400" dirty="0" err="1"/>
                  <a:t>infectare</a:t>
                </a:r>
                <a:r>
                  <a:rPr lang="en-US" sz="4400" dirty="0"/>
                  <a:t> </a:t>
                </a:r>
                <a:r>
                  <a:rPr lang="en-US" sz="4400" dirty="0" err="1"/>
                  <a:t>în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rândul</a:t>
                </a:r>
                <a:r>
                  <a:rPr lang="en-US" sz="4400" dirty="0"/>
                  <a:t> </a:t>
                </a:r>
                <a:r>
                  <a:rPr lang="ro-RO" sz="4400" dirty="0"/>
                  <a:t>lucrătorilor din sistemul medical</a:t>
                </a:r>
                <a:endParaRPr lang="en-US" sz="4400" dirty="0"/>
              </a:p>
            </p:txBody>
          </p:sp>
        </p:grpSp>
        <p:grpSp>
          <p:nvGrpSpPr>
            <p:cNvPr id="69" name="Rectangle 5">
              <a:extLst>
                <a:ext uri="{FF2B5EF4-FFF2-40B4-BE49-F238E27FC236}">
                  <a16:creationId xmlns:a16="http://schemas.microsoft.com/office/drawing/2014/main" id="{06086DAD-F78F-46E7-959E-EA89550769F4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70" name="Rectangle">
                <a:extLst>
                  <a:ext uri="{FF2B5EF4-FFF2-40B4-BE49-F238E27FC236}">
                    <a16:creationId xmlns:a16="http://schemas.microsoft.com/office/drawing/2014/main" id="{5A32C835-F0BA-4F77-8E55-B53AFEBB3568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1" name="+156">
                <a:extLst>
                  <a:ext uri="{FF2B5EF4-FFF2-40B4-BE49-F238E27FC236}">
                    <a16:creationId xmlns:a16="http://schemas.microsoft.com/office/drawing/2014/main" id="{0C083C6B-035A-48C0-BC4C-509847C35D53}"/>
                  </a:ext>
                </a:extLst>
              </p:cNvPr>
              <p:cNvSpPr/>
              <p:nvPr/>
            </p:nvSpPr>
            <p:spPr>
              <a:xfrm>
                <a:off x="0" y="372665"/>
                <a:ext cx="5996999" cy="1537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7000" b="1" dirty="0"/>
                  <a:t>15.017</a:t>
                </a:r>
                <a:endParaRPr sz="7000" b="1" dirty="0"/>
              </a:p>
            </p:txBody>
          </p:sp>
        </p:grpSp>
      </p:grpSp>
      <p:sp>
        <p:nvSpPr>
          <p:cNvPr id="74" name="Rectangle 34">
            <a:extLst>
              <a:ext uri="{FF2B5EF4-FFF2-40B4-BE49-F238E27FC236}">
                <a16:creationId xmlns:a16="http://schemas.microsoft.com/office/drawing/2014/main" id="{DC8D0853-69FE-423C-93F3-338DFF4D1644}"/>
              </a:ext>
            </a:extLst>
          </p:cNvPr>
          <p:cNvSpPr/>
          <p:nvPr/>
        </p:nvSpPr>
        <p:spPr>
          <a:xfrm flipV="1">
            <a:off x="12192000" y="7079014"/>
            <a:ext cx="4650554" cy="10326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648000" rIns="360000" rtlCol="0" anchor="t"/>
          <a:lstStyle/>
          <a:p>
            <a:pPr>
              <a:lnSpc>
                <a:spcPct val="130000"/>
              </a:lnSpc>
              <a:spcBef>
                <a:spcPts val="2000"/>
              </a:spcBef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77" name="+156">
            <a:extLst>
              <a:ext uri="{FF2B5EF4-FFF2-40B4-BE49-F238E27FC236}">
                <a16:creationId xmlns:a16="http://schemas.microsoft.com/office/drawing/2014/main" id="{F150A25A-6CE9-4433-AAAA-8C618A20EA07}"/>
              </a:ext>
            </a:extLst>
          </p:cNvPr>
          <p:cNvSpPr/>
          <p:nvPr/>
        </p:nvSpPr>
        <p:spPr>
          <a:xfrm>
            <a:off x="1019381" y="8212529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b="1" dirty="0">
                <a:solidFill>
                  <a:srgbClr val="1D46F3"/>
                </a:solidFill>
              </a:rPr>
              <a:t>4.430</a:t>
            </a:r>
            <a:endParaRPr b="1" dirty="0">
              <a:solidFill>
                <a:srgbClr val="1D46F3"/>
              </a:solidFill>
            </a:endParaRPr>
          </a:p>
        </p:txBody>
      </p:sp>
      <p:sp>
        <p:nvSpPr>
          <p:cNvPr id="78" name="+156">
            <a:extLst>
              <a:ext uri="{FF2B5EF4-FFF2-40B4-BE49-F238E27FC236}">
                <a16:creationId xmlns:a16="http://schemas.microsoft.com/office/drawing/2014/main" id="{3FCDA824-DE64-49C5-8B7F-BF2E64D55AC1}"/>
              </a:ext>
            </a:extLst>
          </p:cNvPr>
          <p:cNvSpPr/>
          <p:nvPr/>
        </p:nvSpPr>
        <p:spPr>
          <a:xfrm>
            <a:off x="6798342" y="8180213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b="1" dirty="0">
                <a:solidFill>
                  <a:srgbClr val="1D46F3"/>
                </a:solidFill>
              </a:rPr>
              <a:t>6.276</a:t>
            </a:r>
            <a:endParaRPr b="1" dirty="0">
              <a:solidFill>
                <a:srgbClr val="1D46F3"/>
              </a:solidFill>
            </a:endParaRPr>
          </a:p>
        </p:txBody>
      </p:sp>
      <p:sp>
        <p:nvSpPr>
          <p:cNvPr id="79" name="+156">
            <a:extLst>
              <a:ext uri="{FF2B5EF4-FFF2-40B4-BE49-F238E27FC236}">
                <a16:creationId xmlns:a16="http://schemas.microsoft.com/office/drawing/2014/main" id="{1C46748C-7412-4A03-ABE0-2F607B485F55}"/>
              </a:ext>
            </a:extLst>
          </p:cNvPr>
          <p:cNvSpPr/>
          <p:nvPr/>
        </p:nvSpPr>
        <p:spPr>
          <a:xfrm>
            <a:off x="12192000" y="8105337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b="1" dirty="0">
                <a:solidFill>
                  <a:srgbClr val="1D46F3"/>
                </a:solidFill>
              </a:rPr>
              <a:t>2.025</a:t>
            </a:r>
            <a:endParaRPr b="1" dirty="0">
              <a:solidFill>
                <a:srgbClr val="1D46F3"/>
              </a:solidFill>
            </a:endParaRPr>
          </a:p>
        </p:txBody>
      </p:sp>
      <p:grpSp>
        <p:nvGrpSpPr>
          <p:cNvPr id="26" name="Group 32">
            <a:extLst>
              <a:ext uri="{FF2B5EF4-FFF2-40B4-BE49-F238E27FC236}">
                <a16:creationId xmlns:a16="http://schemas.microsoft.com/office/drawing/2014/main" id="{8F75F1C6-729B-0446-845F-47A1689B276A}"/>
              </a:ext>
            </a:extLst>
          </p:cNvPr>
          <p:cNvGrpSpPr/>
          <p:nvPr/>
        </p:nvGrpSpPr>
        <p:grpSpPr>
          <a:xfrm>
            <a:off x="17611479" y="6991428"/>
            <a:ext cx="4650554" cy="5027054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1957D24A-C2A1-EA49-BD26-CA296265289C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Personal Auxiliar</a:t>
              </a:r>
              <a:endParaRPr lang="en-US" sz="4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28" name="Rectangle 34">
              <a:extLst>
                <a:ext uri="{FF2B5EF4-FFF2-40B4-BE49-F238E27FC236}">
                  <a16:creationId xmlns:a16="http://schemas.microsoft.com/office/drawing/2014/main" id="{595B3213-E140-C543-83BC-064DC12E883E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30" name="Rectangle 34">
            <a:extLst>
              <a:ext uri="{FF2B5EF4-FFF2-40B4-BE49-F238E27FC236}">
                <a16:creationId xmlns:a16="http://schemas.microsoft.com/office/drawing/2014/main" id="{EC18C20E-9B90-614E-970D-80210A6E98DD}"/>
              </a:ext>
            </a:extLst>
          </p:cNvPr>
          <p:cNvSpPr/>
          <p:nvPr/>
        </p:nvSpPr>
        <p:spPr>
          <a:xfrm flipV="1">
            <a:off x="17636295" y="7182278"/>
            <a:ext cx="4650554" cy="10326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648000" rIns="360000" rtlCol="0" anchor="t"/>
          <a:lstStyle/>
          <a:p>
            <a:pPr>
              <a:lnSpc>
                <a:spcPct val="130000"/>
              </a:lnSpc>
              <a:spcBef>
                <a:spcPts val="2000"/>
              </a:spcBef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1" name="+156">
            <a:extLst>
              <a:ext uri="{FF2B5EF4-FFF2-40B4-BE49-F238E27FC236}">
                <a16:creationId xmlns:a16="http://schemas.microsoft.com/office/drawing/2014/main" id="{1CA3F770-1D73-A847-A67D-3A81A6F8B2EC}"/>
              </a:ext>
            </a:extLst>
          </p:cNvPr>
          <p:cNvSpPr/>
          <p:nvPr/>
        </p:nvSpPr>
        <p:spPr>
          <a:xfrm>
            <a:off x="17636295" y="8005408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b="1" dirty="0">
                <a:solidFill>
                  <a:srgbClr val="1D46F3"/>
                </a:solidFill>
              </a:rPr>
              <a:t>2.286</a:t>
            </a:r>
            <a:endParaRPr b="1" dirty="0">
              <a:solidFill>
                <a:srgbClr val="1D46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 dirty="0"/>
          </a:p>
        </p:txBody>
      </p:sp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2188030" y="1299023"/>
            <a:ext cx="17438958" cy="249969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755490">
              <a:defRPr sz="9600" spc="-266"/>
            </a:lvl1pPr>
          </a:lstStyle>
          <a:p>
            <a:r>
              <a:rPr lang="ro-RO" sz="8000" b="1" dirty="0">
                <a:latin typeface="Open Sans"/>
              </a:rPr>
              <a:t>Testarea lucrătorilor medicali la </a:t>
            </a:r>
            <a:r>
              <a:rPr lang="ro-RO" sz="8000" b="1" dirty="0">
                <a:solidFill>
                  <a:srgbClr val="1D46F3"/>
                </a:solidFill>
                <a:latin typeface="Open Sans"/>
              </a:rPr>
              <a:t>COVID-19</a:t>
            </a:r>
            <a:br>
              <a:rPr lang="ro-RO" sz="8000" b="1" dirty="0">
                <a:solidFill>
                  <a:srgbClr val="1D46F3"/>
                </a:solidFill>
                <a:latin typeface="Open Sans"/>
              </a:rPr>
            </a:br>
            <a:endParaRPr sz="80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E2EA72-A4E4-443D-9A02-9A8C46976CC6}"/>
              </a:ext>
            </a:extLst>
          </p:cNvPr>
          <p:cNvGrpSpPr/>
          <p:nvPr/>
        </p:nvGrpSpPr>
        <p:grpSpPr>
          <a:xfrm>
            <a:off x="4061055" y="7022625"/>
            <a:ext cx="17697907" cy="2285417"/>
            <a:chOff x="0" y="-2"/>
            <a:chExt cx="17697906" cy="2285416"/>
          </a:xfrm>
        </p:grpSpPr>
        <p:grpSp>
          <p:nvGrpSpPr>
            <p:cNvPr id="11" name="Rectangle 10">
              <a:extLst>
                <a:ext uri="{FF2B5EF4-FFF2-40B4-BE49-F238E27FC236}">
                  <a16:creationId xmlns:a16="http://schemas.microsoft.com/office/drawing/2014/main" id="{1794099D-2D18-4AAF-88BE-81D614C04714}"/>
                </a:ext>
              </a:extLst>
            </p:cNvPr>
            <p:cNvGrpSpPr/>
            <p:nvPr/>
          </p:nvGrpSpPr>
          <p:grpSpPr>
            <a:xfrm>
              <a:off x="0" y="-2"/>
              <a:ext cx="17697906" cy="2285416"/>
              <a:chOff x="0" y="-1"/>
              <a:chExt cx="17697905" cy="2285414"/>
            </a:xfrm>
          </p:grpSpPr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D80F46F3-D379-49D9-AC4C-6B41BAF23E1A}"/>
                  </a:ext>
                </a:extLst>
              </p:cNvPr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6" name="cazuri totale">
                <a:extLst>
                  <a:ext uri="{FF2B5EF4-FFF2-40B4-BE49-F238E27FC236}">
                    <a16:creationId xmlns:a16="http://schemas.microsoft.com/office/drawing/2014/main" id="{8442234B-025F-44E4-AF01-A4F43D7C7DA1}"/>
                  </a:ext>
                </a:extLst>
              </p:cNvPr>
              <p:cNvSpPr/>
              <p:nvPr/>
            </p:nvSpPr>
            <p:spPr>
              <a:xfrm>
                <a:off x="6768000" y="572869"/>
                <a:ext cx="10585218" cy="104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Lucrători medicali testați pozitiv</a:t>
                </a:r>
                <a:endParaRPr dirty="0"/>
              </a:p>
            </p:txBody>
          </p:sp>
        </p:grpSp>
        <p:grpSp>
          <p:nvGrpSpPr>
            <p:cNvPr id="12" name="Rectangle 11">
              <a:extLst>
                <a:ext uri="{FF2B5EF4-FFF2-40B4-BE49-F238E27FC236}">
                  <a16:creationId xmlns:a16="http://schemas.microsoft.com/office/drawing/2014/main" id="{C371B68C-E300-4328-BA59-AEFBEA07962F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404FE180-9043-4E2E-853F-AE32BC56973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4" name="+156">
                <a:extLst>
                  <a:ext uri="{FF2B5EF4-FFF2-40B4-BE49-F238E27FC236}">
                    <a16:creationId xmlns:a16="http://schemas.microsoft.com/office/drawing/2014/main" id="{D948A25A-1F4A-4253-80F7-4E092DEA2245}"/>
                  </a:ext>
                </a:extLst>
              </p:cNvPr>
              <p:cNvSpPr/>
              <p:nvPr/>
            </p:nvSpPr>
            <p:spPr>
              <a:xfrm>
                <a:off x="484560" y="317901"/>
                <a:ext cx="5512438" cy="1646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>
                    <a:solidFill>
                      <a:schemeClr val="bg1"/>
                    </a:solidFill>
                  </a:rPr>
                  <a:t>15.017</a:t>
                </a:r>
                <a:endParaRPr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050552" y="3913906"/>
            <a:ext cx="17708410" cy="2285418"/>
            <a:chOff x="0" y="-2"/>
            <a:chExt cx="17708409" cy="2285416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3" y="611794"/>
                <a:ext cx="10752128" cy="1061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Lucrători medicali investigați</a:t>
                </a:r>
                <a:endParaRPr dirty="0"/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60" y="317900"/>
                <a:ext cx="5512438" cy="1646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/>
                  <a:t>42.693</a:t>
                </a:r>
                <a:endParaRPr b="1" dirty="0"/>
              </a:p>
            </p:txBody>
          </p:sp>
        </p:grp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A7F1BD85-BD75-4CF5-B112-E393279768AD}"/>
              </a:ext>
            </a:extLst>
          </p:cNvPr>
          <p:cNvGrpSpPr/>
          <p:nvPr/>
        </p:nvGrpSpPr>
        <p:grpSpPr>
          <a:xfrm>
            <a:off x="4071558" y="10245029"/>
            <a:ext cx="17708410" cy="2285418"/>
            <a:chOff x="0" y="-2"/>
            <a:chExt cx="17708409" cy="2285416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E98C9B18-454D-4EC9-888D-FF81CE14A2C1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45E50E35-0138-4E49-BB99-3276C014A4A5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0" name="cazuri noi înregistrate astăzi">
                <a:extLst>
                  <a:ext uri="{FF2B5EF4-FFF2-40B4-BE49-F238E27FC236}">
                    <a16:creationId xmlns:a16="http://schemas.microsoft.com/office/drawing/2014/main" id="{797EAA35-7A07-451C-95DF-8B73AB11BD0F}"/>
                  </a:ext>
                </a:extLst>
              </p:cNvPr>
              <p:cNvSpPr/>
              <p:nvPr/>
            </p:nvSpPr>
            <p:spPr>
              <a:xfrm>
                <a:off x="6731593" y="611794"/>
                <a:ext cx="10752128" cy="1061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Investigați în ultimele 7 zile</a:t>
                </a:r>
                <a:endParaRPr dirty="0"/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DC4672D5-6216-4174-A7D0-471E5627F1C8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7" name="Rectangle">
                <a:extLst>
                  <a:ext uri="{FF2B5EF4-FFF2-40B4-BE49-F238E27FC236}">
                    <a16:creationId xmlns:a16="http://schemas.microsoft.com/office/drawing/2014/main" id="{6CFFF804-F494-4B93-9746-8A16BC10C36D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8" name="+156">
                <a:extLst>
                  <a:ext uri="{FF2B5EF4-FFF2-40B4-BE49-F238E27FC236}">
                    <a16:creationId xmlns:a16="http://schemas.microsoft.com/office/drawing/2014/main" id="{C9CC88DF-60F2-43EB-95D5-8C85D1318081}"/>
                  </a:ext>
                </a:extLst>
              </p:cNvPr>
              <p:cNvSpPr/>
              <p:nvPr/>
            </p:nvSpPr>
            <p:spPr>
              <a:xfrm>
                <a:off x="484560" y="317900"/>
                <a:ext cx="5512438" cy="1646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/>
                  <a:t>569</a:t>
                </a:r>
                <a:endParaRPr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5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8A619-C26C-914F-A29E-358BBDFF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6400" dirty="0"/>
              <a:t>Rt – GIS</a:t>
            </a:r>
            <a:br>
              <a:rPr lang="en-MD" sz="6400" dirty="0"/>
            </a:br>
            <a:r>
              <a:rPr lang="en-MD" sz="4800" dirty="0"/>
              <a:t>Numărul de reproducție efectiv</a:t>
            </a:r>
            <a:br>
              <a:rPr lang="en-MD" sz="4800" dirty="0"/>
            </a:br>
            <a:r>
              <a:rPr lang="en-MD" sz="4800" dirty="0"/>
              <a:t>1.07</a:t>
            </a:r>
            <a:endParaRPr lang="en-MD" sz="6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12216-C39A-894F-8BCF-9C047179813E}"/>
              </a:ext>
            </a:extLst>
          </p:cNvPr>
          <p:cNvSpPr txBox="1"/>
          <p:nvPr/>
        </p:nvSpPr>
        <p:spPr>
          <a:xfrm>
            <a:off x="3561349" y="3602601"/>
            <a:ext cx="465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hangingPunct="1"/>
            <a:r>
              <a:rPr lang="en-MD" sz="3600" b="0" kern="1200" dirty="0">
                <a:solidFill>
                  <a:prstClr val="white"/>
                </a:solidFill>
                <a:latin typeface="Rockwell" panose="02060603020205020403"/>
                <a:ea typeface="+mn-ea"/>
                <a:cs typeface="+mn-cs"/>
              </a:rPr>
              <a:t>31.01.2021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752ED-9667-B042-B9F4-22696CF3A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172" y="0"/>
            <a:ext cx="980400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5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72246" y="12932915"/>
            <a:ext cx="263212" cy="3693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z="1200"/>
              <a:pPr/>
              <a:t>2</a:t>
            </a:fld>
            <a:endParaRPr sz="1200"/>
          </a:p>
        </p:txBody>
      </p:sp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4071558" y="1858502"/>
            <a:ext cx="11899174" cy="2499691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r>
              <a:rPr lang="ro-RO" sz="6600" b="1" dirty="0">
                <a:solidFill>
                  <a:srgbClr val="1D46F3"/>
                </a:solidFill>
                <a:latin typeface="Open Sans"/>
              </a:rPr>
              <a:t>COVID-19 </a:t>
            </a:r>
            <a:endParaRPr sz="66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72246" y="12932915"/>
            <a:ext cx="263212" cy="36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z="1200" smtClean="0"/>
              <a:pPr/>
              <a:t>2</a:t>
            </a:fld>
            <a:endParaRPr lang="en-US" sz="12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E2EA72-A4E4-443D-9A02-9A8C46976CC6}"/>
              </a:ext>
            </a:extLst>
          </p:cNvPr>
          <p:cNvGrpSpPr/>
          <p:nvPr/>
        </p:nvGrpSpPr>
        <p:grpSpPr>
          <a:xfrm>
            <a:off x="4071558" y="5327593"/>
            <a:ext cx="17718913" cy="1332852"/>
            <a:chOff x="0" y="-2"/>
            <a:chExt cx="17697906" cy="2285417"/>
          </a:xfrm>
        </p:grpSpPr>
        <p:grpSp>
          <p:nvGrpSpPr>
            <p:cNvPr id="11" name="Rectangle 10">
              <a:extLst>
                <a:ext uri="{FF2B5EF4-FFF2-40B4-BE49-F238E27FC236}">
                  <a16:creationId xmlns:a16="http://schemas.microsoft.com/office/drawing/2014/main" id="{1794099D-2D18-4AAF-88BE-81D614C04714}"/>
                </a:ext>
              </a:extLst>
            </p:cNvPr>
            <p:cNvGrpSpPr/>
            <p:nvPr/>
          </p:nvGrpSpPr>
          <p:grpSpPr>
            <a:xfrm>
              <a:off x="0" y="-2"/>
              <a:ext cx="17697906" cy="2285416"/>
              <a:chOff x="0" y="-1"/>
              <a:chExt cx="17697905" cy="2285414"/>
            </a:xfrm>
          </p:grpSpPr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D80F46F3-D379-49D9-AC4C-6B41BAF23E1A}"/>
                  </a:ext>
                </a:extLst>
              </p:cNvPr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/>
              </a:p>
            </p:txBody>
          </p:sp>
          <p:sp>
            <p:nvSpPr>
              <p:cNvPr id="16" name="cazuri totale">
                <a:extLst>
                  <a:ext uri="{FF2B5EF4-FFF2-40B4-BE49-F238E27FC236}">
                    <a16:creationId xmlns:a16="http://schemas.microsoft.com/office/drawing/2014/main" id="{8442234B-025F-44E4-AF01-A4F43D7C7DA1}"/>
                  </a:ext>
                </a:extLst>
              </p:cNvPr>
              <p:cNvSpPr/>
              <p:nvPr/>
            </p:nvSpPr>
            <p:spPr>
              <a:xfrm>
                <a:off x="6768000" y="482827"/>
                <a:ext cx="10585218" cy="1228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/>
                  <a:t>Persoane vindecate</a:t>
                </a:r>
                <a:endParaRPr sz="4000" dirty="0"/>
              </a:p>
            </p:txBody>
          </p:sp>
        </p:grpSp>
        <p:grpSp>
          <p:nvGrpSpPr>
            <p:cNvPr id="12" name="Rectangle 11">
              <a:extLst>
                <a:ext uri="{FF2B5EF4-FFF2-40B4-BE49-F238E27FC236}">
                  <a16:creationId xmlns:a16="http://schemas.microsoft.com/office/drawing/2014/main" id="{C371B68C-E300-4328-BA59-AEFBEA07962F}"/>
                </a:ext>
              </a:extLst>
            </p:cNvPr>
            <p:cNvGrpSpPr/>
            <p:nvPr/>
          </p:nvGrpSpPr>
          <p:grpSpPr>
            <a:xfrm>
              <a:off x="0" y="3010"/>
              <a:ext cx="6088441" cy="2282405"/>
              <a:chOff x="-1" y="-1"/>
              <a:chExt cx="6088440" cy="2282402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404FE180-9043-4E2E-853F-AE32BC56973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14" name="+156">
                <a:extLst>
                  <a:ext uri="{FF2B5EF4-FFF2-40B4-BE49-F238E27FC236}">
                    <a16:creationId xmlns:a16="http://schemas.microsoft.com/office/drawing/2014/main" id="{D948A25A-1F4A-4253-80F7-4E092DEA2245}"/>
                  </a:ext>
                </a:extLst>
              </p:cNvPr>
              <p:cNvSpPr/>
              <p:nvPr/>
            </p:nvSpPr>
            <p:spPr>
              <a:xfrm>
                <a:off x="484560" y="112110"/>
                <a:ext cx="5512438" cy="2058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6600" b="1" dirty="0">
                    <a:solidFill>
                      <a:schemeClr val="bg1"/>
                    </a:solidFill>
                  </a:rPr>
                  <a:t>149.808</a:t>
                </a:r>
              </a:p>
            </p:txBody>
          </p:sp>
        </p:grp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071558" y="3785711"/>
            <a:ext cx="17483723" cy="1200327"/>
            <a:chOff x="0" y="-28349"/>
            <a:chExt cx="17708409" cy="2345119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3" y="361002"/>
                <a:ext cx="10752128" cy="1563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/>
                  <a:t>Numărul total de cazuri</a:t>
                </a:r>
                <a:endParaRPr sz="4000" dirty="0"/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0" y="-28349"/>
              <a:ext cx="6088441" cy="2345119"/>
              <a:chOff x="-1" y="-31360"/>
              <a:chExt cx="6088440" cy="2345116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60" y="-31360"/>
                <a:ext cx="5512438" cy="234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6600" b="1" dirty="0"/>
                  <a:t>159.804</a:t>
                </a:r>
                <a:endParaRPr sz="6600" b="1" dirty="0"/>
              </a:p>
            </p:txBody>
          </p:sp>
        </p:grp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A7F1BD85-BD75-4CF5-B112-E393279768AD}"/>
              </a:ext>
            </a:extLst>
          </p:cNvPr>
          <p:cNvGrpSpPr/>
          <p:nvPr/>
        </p:nvGrpSpPr>
        <p:grpSpPr>
          <a:xfrm>
            <a:off x="4049819" y="6838564"/>
            <a:ext cx="17718913" cy="1200327"/>
            <a:chOff x="0" y="-31446"/>
            <a:chExt cx="17708409" cy="2351314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E98C9B18-454D-4EC9-888D-FF81CE14A2C1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45E50E35-0138-4E49-BB99-3276C014A4A5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/>
              </a:p>
            </p:txBody>
          </p:sp>
          <p:sp>
            <p:nvSpPr>
              <p:cNvPr id="30" name="cazuri noi înregistrate astăzi">
                <a:extLst>
                  <a:ext uri="{FF2B5EF4-FFF2-40B4-BE49-F238E27FC236}">
                    <a16:creationId xmlns:a16="http://schemas.microsoft.com/office/drawing/2014/main" id="{797EAA35-7A07-451C-95DF-8B73AB11BD0F}"/>
                  </a:ext>
                </a:extLst>
              </p:cNvPr>
              <p:cNvSpPr/>
              <p:nvPr/>
            </p:nvSpPr>
            <p:spPr>
              <a:xfrm>
                <a:off x="6731593" y="358937"/>
                <a:ext cx="10752128" cy="1567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/>
                  <a:t>Total decese</a:t>
                </a:r>
                <a:endParaRPr sz="4000" dirty="0"/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DC4672D5-6216-4174-A7D0-471E5627F1C8}"/>
                </a:ext>
              </a:extLst>
            </p:cNvPr>
            <p:cNvGrpSpPr/>
            <p:nvPr/>
          </p:nvGrpSpPr>
          <p:grpSpPr>
            <a:xfrm>
              <a:off x="0" y="-31446"/>
              <a:ext cx="6088441" cy="2351314"/>
              <a:chOff x="-1" y="-34457"/>
              <a:chExt cx="6088440" cy="2351311"/>
            </a:xfrm>
          </p:grpSpPr>
          <p:sp>
            <p:nvSpPr>
              <p:cNvPr id="27" name="Rectangle">
                <a:extLst>
                  <a:ext uri="{FF2B5EF4-FFF2-40B4-BE49-F238E27FC236}">
                    <a16:creationId xmlns:a16="http://schemas.microsoft.com/office/drawing/2014/main" id="{6CFFF804-F494-4B93-9746-8A16BC10C36D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28" name="+156">
                <a:extLst>
                  <a:ext uri="{FF2B5EF4-FFF2-40B4-BE49-F238E27FC236}">
                    <a16:creationId xmlns:a16="http://schemas.microsoft.com/office/drawing/2014/main" id="{C9CC88DF-60F2-43EB-95D5-8C85D1318081}"/>
                  </a:ext>
                </a:extLst>
              </p:cNvPr>
              <p:cNvSpPr/>
              <p:nvPr/>
            </p:nvSpPr>
            <p:spPr>
              <a:xfrm>
                <a:off x="484560" y="-34457"/>
                <a:ext cx="5512438" cy="2351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6600" b="1" dirty="0"/>
                  <a:t>3.438</a:t>
                </a:r>
                <a:endParaRPr sz="6600" b="1" dirty="0"/>
              </a:p>
            </p:txBody>
          </p:sp>
        </p:grp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49CCBB90-F538-E64E-AC39-7F7E580C3DD3}"/>
              </a:ext>
            </a:extLst>
          </p:cNvPr>
          <p:cNvGrpSpPr/>
          <p:nvPr/>
        </p:nvGrpSpPr>
        <p:grpSpPr>
          <a:xfrm>
            <a:off x="4071558" y="10392722"/>
            <a:ext cx="17718913" cy="1200327"/>
            <a:chOff x="0" y="-31446"/>
            <a:chExt cx="17708409" cy="2351314"/>
          </a:xfrm>
        </p:grpSpPr>
        <p:grpSp>
          <p:nvGrpSpPr>
            <p:cNvPr id="32" name="Rectangle 4">
              <a:extLst>
                <a:ext uri="{FF2B5EF4-FFF2-40B4-BE49-F238E27FC236}">
                  <a16:creationId xmlns:a16="http://schemas.microsoft.com/office/drawing/2014/main" id="{D8B22C2C-B603-2C41-A75E-19BB1121F33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36" name="Rectangle">
                <a:extLst>
                  <a:ext uri="{FF2B5EF4-FFF2-40B4-BE49-F238E27FC236}">
                    <a16:creationId xmlns:a16="http://schemas.microsoft.com/office/drawing/2014/main" id="{56D4AB99-28E6-FF45-93A2-CF965C7C76C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/>
              </a:p>
            </p:txBody>
          </p:sp>
          <p:sp>
            <p:nvSpPr>
              <p:cNvPr id="37" name="cazuri noi înregistrate astăzi">
                <a:extLst>
                  <a:ext uri="{FF2B5EF4-FFF2-40B4-BE49-F238E27FC236}">
                    <a16:creationId xmlns:a16="http://schemas.microsoft.com/office/drawing/2014/main" id="{7727311F-AA82-A94C-8298-AC08DEF19C7E}"/>
                  </a:ext>
                </a:extLst>
              </p:cNvPr>
              <p:cNvSpPr/>
              <p:nvPr/>
            </p:nvSpPr>
            <p:spPr>
              <a:xfrm>
                <a:off x="6731593" y="358937"/>
                <a:ext cx="10752128" cy="1567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/>
                  <a:t>Pacienți în stare extrem de gravă</a:t>
                </a:r>
                <a:endParaRPr sz="4000" dirty="0"/>
              </a:p>
            </p:txBody>
          </p:sp>
        </p:grpSp>
        <p:grpSp>
          <p:nvGrpSpPr>
            <p:cNvPr id="33" name="Rectangle 5">
              <a:extLst>
                <a:ext uri="{FF2B5EF4-FFF2-40B4-BE49-F238E27FC236}">
                  <a16:creationId xmlns:a16="http://schemas.microsoft.com/office/drawing/2014/main" id="{22737E8D-81C7-7F4B-B0F7-A50EE219EBC9}"/>
                </a:ext>
              </a:extLst>
            </p:cNvPr>
            <p:cNvGrpSpPr/>
            <p:nvPr/>
          </p:nvGrpSpPr>
          <p:grpSpPr>
            <a:xfrm>
              <a:off x="0" y="-31446"/>
              <a:ext cx="6088441" cy="2351314"/>
              <a:chOff x="-1" y="-34457"/>
              <a:chExt cx="6088440" cy="2351311"/>
            </a:xfrm>
          </p:grpSpPr>
          <p:sp>
            <p:nvSpPr>
              <p:cNvPr id="34" name="Rectangle">
                <a:extLst>
                  <a:ext uri="{FF2B5EF4-FFF2-40B4-BE49-F238E27FC236}">
                    <a16:creationId xmlns:a16="http://schemas.microsoft.com/office/drawing/2014/main" id="{69A4EE90-76E0-734E-AF12-291BC5DAFA1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35" name="+156">
                <a:extLst>
                  <a:ext uri="{FF2B5EF4-FFF2-40B4-BE49-F238E27FC236}">
                    <a16:creationId xmlns:a16="http://schemas.microsoft.com/office/drawing/2014/main" id="{48D69092-5CCD-7F4E-A99A-C435BE90D7C7}"/>
                  </a:ext>
                </a:extLst>
              </p:cNvPr>
              <p:cNvSpPr/>
              <p:nvPr/>
            </p:nvSpPr>
            <p:spPr>
              <a:xfrm>
                <a:off x="484560" y="-34457"/>
                <a:ext cx="5512438" cy="2351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6600" b="1" dirty="0"/>
                  <a:t>246</a:t>
                </a:r>
                <a:endParaRPr sz="6600" b="1" dirty="0"/>
              </a:p>
            </p:txBody>
          </p:sp>
        </p:grpSp>
      </p:grpSp>
      <p:grpSp>
        <p:nvGrpSpPr>
          <p:cNvPr id="38" name="Group 9">
            <a:extLst>
              <a:ext uri="{FF2B5EF4-FFF2-40B4-BE49-F238E27FC236}">
                <a16:creationId xmlns:a16="http://schemas.microsoft.com/office/drawing/2014/main" id="{C12D0322-D179-4742-BDE6-1B161FF68F64}"/>
              </a:ext>
            </a:extLst>
          </p:cNvPr>
          <p:cNvGrpSpPr/>
          <p:nvPr/>
        </p:nvGrpSpPr>
        <p:grpSpPr>
          <a:xfrm>
            <a:off x="4071558" y="8641928"/>
            <a:ext cx="17697907" cy="1200327"/>
            <a:chOff x="0" y="-32993"/>
            <a:chExt cx="17697906" cy="2354417"/>
          </a:xfrm>
        </p:grpSpPr>
        <p:grpSp>
          <p:nvGrpSpPr>
            <p:cNvPr id="39" name="Rectangle 10">
              <a:extLst>
                <a:ext uri="{FF2B5EF4-FFF2-40B4-BE49-F238E27FC236}">
                  <a16:creationId xmlns:a16="http://schemas.microsoft.com/office/drawing/2014/main" id="{65E39343-8A39-9F49-A5CA-60A6444D8EDC}"/>
                </a:ext>
              </a:extLst>
            </p:cNvPr>
            <p:cNvGrpSpPr/>
            <p:nvPr/>
          </p:nvGrpSpPr>
          <p:grpSpPr>
            <a:xfrm>
              <a:off x="0" y="-2"/>
              <a:ext cx="17697906" cy="2285416"/>
              <a:chOff x="0" y="-1"/>
              <a:chExt cx="17697905" cy="2285414"/>
            </a:xfrm>
          </p:grpSpPr>
          <p:sp>
            <p:nvSpPr>
              <p:cNvPr id="43" name="Rectangle">
                <a:extLst>
                  <a:ext uri="{FF2B5EF4-FFF2-40B4-BE49-F238E27FC236}">
                    <a16:creationId xmlns:a16="http://schemas.microsoft.com/office/drawing/2014/main" id="{C0278440-8C4E-8C42-91B2-BEF3C4E52B7A}"/>
                  </a:ext>
                </a:extLst>
              </p:cNvPr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/>
              </a:p>
            </p:txBody>
          </p:sp>
          <p:sp>
            <p:nvSpPr>
              <p:cNvPr id="44" name="cazuri totale">
                <a:extLst>
                  <a:ext uri="{FF2B5EF4-FFF2-40B4-BE49-F238E27FC236}">
                    <a16:creationId xmlns:a16="http://schemas.microsoft.com/office/drawing/2014/main" id="{F32FCE49-072A-7A4D-A945-AF6096F34A6E}"/>
                  </a:ext>
                </a:extLst>
              </p:cNvPr>
              <p:cNvSpPr/>
              <p:nvPr/>
            </p:nvSpPr>
            <p:spPr>
              <a:xfrm>
                <a:off x="6768000" y="394433"/>
                <a:ext cx="10585218" cy="1405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/>
                  <a:t>C</a:t>
                </a:r>
                <a:r>
                  <a:rPr sz="4000" dirty="0" err="1"/>
                  <a:t>azuri</a:t>
                </a:r>
                <a:r>
                  <a:rPr sz="4000" dirty="0"/>
                  <a:t> </a:t>
                </a:r>
                <a:r>
                  <a:rPr lang="ro-RO" sz="4000" dirty="0"/>
                  <a:t>active</a:t>
                </a:r>
                <a:endParaRPr sz="4000" dirty="0"/>
              </a:p>
            </p:txBody>
          </p:sp>
        </p:grpSp>
        <p:grpSp>
          <p:nvGrpSpPr>
            <p:cNvPr id="40" name="Rectangle 11">
              <a:extLst>
                <a:ext uri="{FF2B5EF4-FFF2-40B4-BE49-F238E27FC236}">
                  <a16:creationId xmlns:a16="http://schemas.microsoft.com/office/drawing/2014/main" id="{86C5233C-581E-8741-AEED-C6226BD92E20}"/>
                </a:ext>
              </a:extLst>
            </p:cNvPr>
            <p:cNvGrpSpPr/>
            <p:nvPr/>
          </p:nvGrpSpPr>
          <p:grpSpPr>
            <a:xfrm>
              <a:off x="0" y="-32993"/>
              <a:ext cx="6088441" cy="2354417"/>
              <a:chOff x="-1" y="-36004"/>
              <a:chExt cx="6088440" cy="2354413"/>
            </a:xfrm>
          </p:grpSpPr>
          <p:sp>
            <p:nvSpPr>
              <p:cNvPr id="41" name="Rectangle">
                <a:extLst>
                  <a:ext uri="{FF2B5EF4-FFF2-40B4-BE49-F238E27FC236}">
                    <a16:creationId xmlns:a16="http://schemas.microsoft.com/office/drawing/2014/main" id="{0CA6203E-3288-B543-B7D2-AA8B4D1A137C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42" name="+156">
                <a:extLst>
                  <a:ext uri="{FF2B5EF4-FFF2-40B4-BE49-F238E27FC236}">
                    <a16:creationId xmlns:a16="http://schemas.microsoft.com/office/drawing/2014/main" id="{E9FE8758-7DC7-6D46-B366-2183D613FE94}"/>
                  </a:ext>
                </a:extLst>
              </p:cNvPr>
              <p:cNvSpPr/>
              <p:nvPr/>
            </p:nvSpPr>
            <p:spPr>
              <a:xfrm>
                <a:off x="484560" y="-36004"/>
                <a:ext cx="5512438" cy="2354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6600" b="1" dirty="0">
                    <a:solidFill>
                      <a:schemeClr val="bg1"/>
                    </a:solidFill>
                  </a:rPr>
                  <a:t>6.558</a:t>
                </a:r>
                <a:endParaRPr sz="6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819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2020-04-30 15.30.45.jpg" descr="2020-04-30 15.30.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0819" y="5768619"/>
            <a:ext cx="8742361" cy="21787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751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03AD-49CD-3249-9CF8-32005526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D" dirty="0"/>
              <a:t>Indicatori COVID</a:t>
            </a:r>
            <a:br>
              <a:rPr lang="en-MD" dirty="0"/>
            </a:br>
            <a:r>
              <a:rPr lang="en-MD" dirty="0">
                <a:solidFill>
                  <a:schemeClr val="bg1"/>
                </a:solidFill>
              </a:rPr>
              <a:t>31.01.2021</a:t>
            </a:r>
            <a:endParaRPr lang="en-M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1ADA-3820-3543-A292-C7E3A49C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0508" y="685801"/>
            <a:ext cx="15083492" cy="12472746"/>
          </a:xfrm>
        </p:spPr>
        <p:txBody>
          <a:bodyPr>
            <a:normAutofit/>
          </a:bodyPr>
          <a:lstStyle/>
          <a:p>
            <a:r>
              <a:rPr lang="en-MD" dirty="0"/>
              <a:t>Incidența ultimele 14 zile – 200 cazuri la 100 mii persoane</a:t>
            </a:r>
          </a:p>
          <a:p>
            <a:r>
              <a:rPr lang="en-MD" dirty="0"/>
              <a:t>Incidența totală – 4.593 cazuri la 100 mii persoane</a:t>
            </a:r>
          </a:p>
          <a:p>
            <a:r>
              <a:rPr lang="en-MD" dirty="0"/>
              <a:t>Mortalitatea ultimele 14 zile – 6.4 decese la 100 mii persoane</a:t>
            </a:r>
          </a:p>
          <a:p>
            <a:r>
              <a:rPr lang="en-MD" dirty="0"/>
              <a:t>Mortalitatea totală – 98.8 decese la 100 mii persoane</a:t>
            </a:r>
          </a:p>
          <a:p>
            <a:r>
              <a:rPr lang="en-MD" dirty="0"/>
              <a:t>Rata fatalității ultimele 14 zile – 2.7 decese la 100 de cazuri</a:t>
            </a:r>
          </a:p>
          <a:p>
            <a:r>
              <a:rPr lang="en-MD" dirty="0"/>
              <a:t>Rata fatalității totală – 2.2 decese la 100 de cazuri</a:t>
            </a:r>
          </a:p>
          <a:p>
            <a:r>
              <a:rPr lang="en-MD" dirty="0"/>
              <a:t>Forme grave – 12.6 %</a:t>
            </a:r>
          </a:p>
          <a:p>
            <a:r>
              <a:rPr lang="en-MD" dirty="0"/>
              <a:t>Forme medii – 19%</a:t>
            </a:r>
          </a:p>
          <a:p>
            <a:r>
              <a:rPr lang="en-MD" dirty="0"/>
              <a:t>Forme ușoare și asimptomatici – 68.4%</a:t>
            </a:r>
          </a:p>
          <a:p>
            <a:r>
              <a:rPr lang="en-MD" dirty="0"/>
              <a:t>Media cazurilor ultimele 14 zile – 496 cazuri</a:t>
            </a:r>
          </a:p>
          <a:p>
            <a:r>
              <a:rPr lang="en-MD" b="1" dirty="0"/>
              <a:t>Rt ultimele 14 zile </a:t>
            </a:r>
            <a:r>
              <a:rPr lang="en-MD" dirty="0"/>
              <a:t>(numărul de reproducție efectiv/rata de contagiozitate) </a:t>
            </a:r>
            <a:r>
              <a:rPr lang="en-MD" b="1" dirty="0"/>
              <a:t>– 1.07</a:t>
            </a:r>
          </a:p>
          <a:p>
            <a:endParaRPr lang="en-MD" dirty="0"/>
          </a:p>
          <a:p>
            <a:endParaRPr lang="en-M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BDD2E-4291-8A4F-A078-14E160ECBBCF}"/>
              </a:ext>
            </a:extLst>
          </p:cNvPr>
          <p:cNvSpPr txBox="1"/>
          <p:nvPr/>
        </p:nvSpPr>
        <p:spPr>
          <a:xfrm>
            <a:off x="3048001" y="3570517"/>
            <a:ext cx="465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en-MD" sz="3600" b="0" kern="1200" dirty="0">
                <a:solidFill>
                  <a:prstClr val="white"/>
                </a:solidFill>
                <a:latin typeface="Rockwell" panose="02060603020205020403"/>
                <a:ea typeface="+mn-ea"/>
                <a:cs typeface="+mn-cs"/>
              </a:rPr>
              <a:t>31.01.2021</a:t>
            </a:r>
          </a:p>
        </p:txBody>
      </p:sp>
    </p:spTree>
    <p:extLst>
      <p:ext uri="{BB962C8B-B14F-4D97-AF65-F5344CB8AC3E}">
        <p14:creationId xmlns:p14="http://schemas.microsoft.com/office/powerpoint/2010/main" val="2420074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78063E7-2987-9248-BBC7-A99DCA410E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570787"/>
              </p:ext>
            </p:extLst>
          </p:nvPr>
        </p:nvGraphicFramePr>
        <p:xfrm>
          <a:off x="731520" y="3666065"/>
          <a:ext cx="23134319" cy="9639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410704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5500" b="1" dirty="0">
                <a:solidFill>
                  <a:srgbClr val="000000"/>
                </a:solidFill>
                <a:latin typeface="Open Sans"/>
              </a:rPr>
              <a:t>Incidența </a:t>
            </a:r>
            <a:r>
              <a:rPr lang="ro-RO" sz="5500" b="1" dirty="0">
                <a:solidFill>
                  <a:srgbClr val="1D46F3"/>
                </a:solidFill>
                <a:latin typeface="Open Sans"/>
              </a:rPr>
              <a:t>COVID-19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 la 1 </a:t>
            </a:r>
            <a:r>
              <a:rPr lang="ro-RO" sz="5500" b="1" dirty="0" err="1">
                <a:solidFill>
                  <a:srgbClr val="000000"/>
                </a:solidFill>
                <a:latin typeface="Open Sans"/>
              </a:rPr>
              <a:t>mln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. de persoane, comparativ cu alte state.</a:t>
            </a:r>
            <a:br>
              <a:rPr lang="ro-RO" sz="5500" b="1" dirty="0">
                <a:solidFill>
                  <a:srgbClr val="000000"/>
                </a:solidFill>
                <a:latin typeface="Open Sans"/>
              </a:rPr>
            </a:br>
            <a:endParaRPr sz="5500" b="1" dirty="0">
              <a:latin typeface="Open San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A10AD2-85A4-0A44-9A63-18169135F4D3}"/>
              </a:ext>
            </a:extLst>
          </p:cNvPr>
          <p:cNvCxnSpPr>
            <a:cxnSpLocks/>
          </p:cNvCxnSpPr>
          <p:nvPr/>
        </p:nvCxnSpPr>
        <p:spPr>
          <a:xfrm>
            <a:off x="9614257" y="5140960"/>
            <a:ext cx="0" cy="1717040"/>
          </a:xfrm>
          <a:prstGeom prst="straightConnector1">
            <a:avLst/>
          </a:prstGeom>
          <a:noFill/>
          <a:ln w="120650" cap="flat">
            <a:solidFill>
              <a:srgbClr val="C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2FA4D5F-6A3B-DC48-9551-C9D68A1AE403}"/>
              </a:ext>
            </a:extLst>
          </p:cNvPr>
          <p:cNvSpPr txBox="1"/>
          <p:nvPr/>
        </p:nvSpPr>
        <p:spPr>
          <a:xfrm>
            <a:off x="8191502" y="2640142"/>
            <a:ext cx="800099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 = 159.804</a:t>
            </a:r>
            <a:r>
              <a:rPr lang="en-MD" dirty="0"/>
              <a:t>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cazuri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/>
              <a:t>Incidența = 45.933 cazuri la 1 mln populație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284618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410704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5500" b="1" dirty="0">
                <a:solidFill>
                  <a:srgbClr val="000000"/>
                </a:solidFill>
                <a:latin typeface="Open Sans"/>
              </a:rPr>
              <a:t>Mortalitatea </a:t>
            </a:r>
            <a:r>
              <a:rPr lang="ro-RO" sz="5500" b="1" dirty="0">
                <a:solidFill>
                  <a:srgbClr val="1D46F3"/>
                </a:solidFill>
                <a:latin typeface="Open Sans"/>
              </a:rPr>
              <a:t>COVID-19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 la 1 </a:t>
            </a:r>
            <a:r>
              <a:rPr lang="ro-RO" sz="5500" b="1" dirty="0" err="1">
                <a:solidFill>
                  <a:srgbClr val="000000"/>
                </a:solidFill>
                <a:latin typeface="Open Sans"/>
              </a:rPr>
              <a:t>mln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 de persoane, comparativ cu alte state</a:t>
            </a:r>
            <a:br>
              <a:rPr lang="ro-RO" sz="5500" b="1" dirty="0">
                <a:solidFill>
                  <a:srgbClr val="000000"/>
                </a:solidFill>
                <a:latin typeface="Open Sans"/>
              </a:rPr>
            </a:br>
            <a:r>
              <a:rPr lang="ro-RO" sz="5500" b="1" dirty="0">
                <a:solidFill>
                  <a:srgbClr val="000000"/>
                </a:solidFill>
                <a:latin typeface="Open Sans"/>
              </a:rPr>
              <a:t> </a:t>
            </a:r>
            <a:endParaRPr sz="5500" b="1" dirty="0">
              <a:latin typeface="Open San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F1E4964-28E6-054C-87B7-50BD8EA44C26}"/>
              </a:ext>
            </a:extLst>
          </p:cNvPr>
          <p:cNvCxnSpPr>
            <a:cxnSpLocks/>
          </p:cNvCxnSpPr>
          <p:nvPr/>
        </p:nvCxnSpPr>
        <p:spPr>
          <a:xfrm>
            <a:off x="11351930" y="5156200"/>
            <a:ext cx="0" cy="1701800"/>
          </a:xfrm>
          <a:prstGeom prst="straightConnector1">
            <a:avLst/>
          </a:prstGeom>
          <a:noFill/>
          <a:ln w="1206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1F9405-FA6F-AF4E-959B-5CCADDA96E65}"/>
              </a:ext>
            </a:extLst>
          </p:cNvPr>
          <p:cNvSpPr txBox="1"/>
          <p:nvPr/>
        </p:nvSpPr>
        <p:spPr>
          <a:xfrm>
            <a:off x="9292774" y="2734819"/>
            <a:ext cx="853730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 =  </a:t>
            </a:r>
            <a:r>
              <a:rPr lang="en-MD" dirty="0"/>
              <a:t>3.438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decese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/>
              <a:t>Mortalitatea =  988 decese la 1 mln populație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743A383-7D44-A245-B86C-84E87ABC7A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168083"/>
              </p:ext>
            </p:extLst>
          </p:nvPr>
        </p:nvGraphicFramePr>
        <p:xfrm>
          <a:off x="510540" y="4643366"/>
          <a:ext cx="23362920" cy="8295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1799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410704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5500" b="1" dirty="0">
                <a:solidFill>
                  <a:srgbClr val="000000"/>
                </a:solidFill>
                <a:latin typeface="Open Sans"/>
              </a:rPr>
              <a:t>Rata fatalității </a:t>
            </a:r>
            <a:r>
              <a:rPr lang="ro-RO" sz="5500" b="1" dirty="0">
                <a:solidFill>
                  <a:srgbClr val="1D46F3"/>
                </a:solidFill>
                <a:latin typeface="Open Sans"/>
              </a:rPr>
              <a:t>COVID-19,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 comparativ cu alte state</a:t>
            </a:r>
            <a:br>
              <a:rPr lang="ro-RO" sz="5500" b="1" dirty="0">
                <a:solidFill>
                  <a:srgbClr val="000000"/>
                </a:solidFill>
                <a:latin typeface="Open Sans"/>
              </a:rPr>
            </a:br>
            <a:r>
              <a:rPr lang="ro-RO" sz="5500" b="1" dirty="0">
                <a:solidFill>
                  <a:srgbClr val="000000"/>
                </a:solidFill>
                <a:latin typeface="Open Sans"/>
              </a:rPr>
              <a:t> </a:t>
            </a:r>
            <a:endParaRPr sz="5500" b="1" dirty="0">
              <a:latin typeface="Open San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539C4A-3314-5F46-AE7F-DC826F587468}"/>
              </a:ext>
            </a:extLst>
          </p:cNvPr>
          <p:cNvCxnSpPr>
            <a:cxnSpLocks/>
          </p:cNvCxnSpPr>
          <p:nvPr/>
        </p:nvCxnSpPr>
        <p:spPr>
          <a:xfrm>
            <a:off x="8672413" y="5791200"/>
            <a:ext cx="0" cy="1066800"/>
          </a:xfrm>
          <a:prstGeom prst="straightConnector1">
            <a:avLst/>
          </a:prstGeom>
          <a:noFill/>
          <a:ln w="120650" cap="flat">
            <a:solidFill>
              <a:schemeClr val="tx1">
                <a:lumMod val="85000"/>
                <a:lumOff val="1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2123A43-0382-1B40-B108-6135B46F6430}"/>
              </a:ext>
            </a:extLst>
          </p:cNvPr>
          <p:cNvSpPr txBox="1"/>
          <p:nvPr/>
        </p:nvSpPr>
        <p:spPr>
          <a:xfrm>
            <a:off x="7454529" y="3924799"/>
            <a:ext cx="853730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 =  </a:t>
            </a:r>
            <a:r>
              <a:rPr lang="en-MD" dirty="0"/>
              <a:t>3.438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decese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/>
              <a:t>Rata fatalității = 2.2 %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DDB689F-6909-D149-96AA-F17DCB45DD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098314"/>
              </p:ext>
            </p:extLst>
          </p:nvPr>
        </p:nvGraphicFramePr>
        <p:xfrm>
          <a:off x="316039" y="4054838"/>
          <a:ext cx="22814280" cy="9013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61442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BE189-7831-B844-AA4F-246C9738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263" y="4699850"/>
            <a:ext cx="6601194" cy="4869452"/>
          </a:xfrm>
        </p:spPr>
        <p:txBody>
          <a:bodyPr>
            <a:noAutofit/>
          </a:bodyPr>
          <a:lstStyle/>
          <a:p>
            <a:r>
              <a:rPr lang="en-MD" sz="4800" b="1" dirty="0"/>
              <a:t>Distribuția săptămânală a cazurilor, deceselor și vindecaților</a:t>
            </a:r>
            <a:br>
              <a:rPr lang="en-MD" sz="5600" b="1" dirty="0"/>
            </a:br>
            <a:r>
              <a:rPr lang="en-MD" sz="5600" b="1" dirty="0"/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BC6A-40AC-034E-A496-27F8B682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8156" y="1218696"/>
            <a:ext cx="15217524" cy="4490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MD" sz="4400" b="1" dirty="0"/>
              <a:t>Săptămâna 4 din 2021  (25.01-31.01.2021) comparativ </a:t>
            </a:r>
          </a:p>
          <a:p>
            <a:pPr marL="0" indent="0">
              <a:buNone/>
            </a:pPr>
            <a:r>
              <a:rPr lang="en-MD" sz="4400" b="1" dirty="0"/>
              <a:t>cu săptămâna 3 din 2021:</a:t>
            </a:r>
          </a:p>
          <a:p>
            <a:r>
              <a:rPr lang="en-MD" sz="4400" dirty="0"/>
              <a:t>Numărul de cazuri a crescut cu 7.6%</a:t>
            </a:r>
          </a:p>
          <a:p>
            <a:r>
              <a:rPr lang="en-MD" sz="4400" dirty="0"/>
              <a:t>Numărul de decese a scăzut cu 30.6%</a:t>
            </a:r>
          </a:p>
          <a:p>
            <a:r>
              <a:rPr lang="en-MD" sz="4400" dirty="0"/>
              <a:t>Numărul de vindecați a scăzut cu 24.7%</a:t>
            </a:r>
          </a:p>
          <a:p>
            <a:endParaRPr lang="en-M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B3339-A038-F942-9165-CF8476E0371A}"/>
              </a:ext>
            </a:extLst>
          </p:cNvPr>
          <p:cNvSpPr txBox="1"/>
          <p:nvPr/>
        </p:nvSpPr>
        <p:spPr>
          <a:xfrm>
            <a:off x="3048001" y="3570517"/>
            <a:ext cx="465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en-MD" sz="3600" b="0" kern="1200" dirty="0">
                <a:solidFill>
                  <a:prstClr val="white"/>
                </a:solidFill>
                <a:latin typeface="Rockwell" panose="02060603020205020403"/>
                <a:ea typeface="+mn-ea"/>
                <a:cs typeface="+mn-cs"/>
              </a:rPr>
              <a:t>31.01.2021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44FC61B-7F3F-A94F-9A85-65AD6CC85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346344"/>
              </p:ext>
            </p:extLst>
          </p:nvPr>
        </p:nvGraphicFramePr>
        <p:xfrm>
          <a:off x="0" y="5709424"/>
          <a:ext cx="23987052" cy="764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4229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E6B773-187C-4E3F-9086-2BF2CF06B95E}"/>
              </a:ext>
            </a:extLst>
          </p:cNvPr>
          <p:cNvCxnSpPr/>
          <p:nvPr/>
        </p:nvCxnSpPr>
        <p:spPr>
          <a:xfrm>
            <a:off x="3622994" y="1431208"/>
            <a:ext cx="171379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>
            <a:extLst>
              <a:ext uri="{FF2B5EF4-FFF2-40B4-BE49-F238E27FC236}">
                <a16:creationId xmlns:a16="http://schemas.microsoft.com/office/drawing/2014/main" id="{174D58CC-BD94-4343-B049-62191B71C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387598"/>
            <a:ext cx="24384000" cy="2093126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828800"/>
            <a:r>
              <a:rPr lang="ro-RO" altLang="zh-CN" sz="4800" b="0" dirty="0">
                <a:solidFill>
                  <a:srgbClr val="4545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Distribuția în timp (săptămânal) a cazurilor și investigațiilor de COVID-19, 31.01.2021</a:t>
            </a:r>
            <a:endParaRPr lang="en-US" altLang="zh-CN" sz="4800" b="0" dirty="0">
              <a:solidFill>
                <a:srgbClr val="45454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CFEB3B-4727-D643-8A92-24649A7FE143}"/>
              </a:ext>
            </a:extLst>
          </p:cNvPr>
          <p:cNvGraphicFramePr>
            <a:graphicFrameLocks noGrp="1"/>
          </p:cNvGraphicFramePr>
          <p:nvPr/>
        </p:nvGraphicFramePr>
        <p:xfrm>
          <a:off x="5829214" y="1705528"/>
          <a:ext cx="13582192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9064">
                  <a:extLst>
                    <a:ext uri="{9D8B030D-6E8A-4147-A177-3AD203B41FA5}">
                      <a16:colId xmlns:a16="http://schemas.microsoft.com/office/drawing/2014/main" val="3374647112"/>
                    </a:ext>
                  </a:extLst>
                </a:gridCol>
                <a:gridCol w="569064">
                  <a:extLst>
                    <a:ext uri="{9D8B030D-6E8A-4147-A177-3AD203B41FA5}">
                      <a16:colId xmlns:a16="http://schemas.microsoft.com/office/drawing/2014/main" val="3937827211"/>
                    </a:ext>
                  </a:extLst>
                </a:gridCol>
                <a:gridCol w="12444064">
                  <a:extLst>
                    <a:ext uri="{9D8B030D-6E8A-4147-A177-3AD203B41FA5}">
                      <a16:colId xmlns:a16="http://schemas.microsoft.com/office/drawing/2014/main" val="2715252042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 februarie 2020 – </a:t>
                      </a:r>
                      <a:r>
                        <a:rPr lang="ro-RO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 Ianuarie </a:t>
                      </a:r>
                      <a:r>
                        <a:rPr lang="ro-MD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2021</a:t>
                      </a:r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9569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537.872 </a:t>
                      </a:r>
                      <a:r>
                        <a:rPr lang="ro-MD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persoane noi testate</a:t>
                      </a:r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720228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628.178 </a:t>
                      </a:r>
                      <a:r>
                        <a:rPr lang="ro-MD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teste efectuate </a:t>
                      </a:r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607760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AA50606-42AF-4DF1-95A4-318FC86A00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335849"/>
              </p:ext>
            </p:extLst>
          </p:nvPr>
        </p:nvGraphicFramePr>
        <p:xfrm>
          <a:off x="449256" y="4343400"/>
          <a:ext cx="23485380" cy="8634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1180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A23-1866-5F4D-B58C-902374645E0E}"/>
              </a:ext>
            </a:extLst>
          </p:cNvPr>
          <p:cNvSpPr txBox="1">
            <a:spLocks/>
          </p:cNvSpPr>
          <p:nvPr/>
        </p:nvSpPr>
        <p:spPr>
          <a:xfrm>
            <a:off x="1437692" y="352509"/>
            <a:ext cx="22090524" cy="1616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1828800">
              <a:spcBef>
                <a:spcPts val="2000"/>
              </a:spcBef>
              <a:buClr>
                <a:srgbClr val="10B6F4"/>
              </a:buClr>
              <a:buNone/>
            </a:pPr>
            <a:r>
              <a:rPr lang="en-MD" sz="5600" b="0" dirty="0">
                <a:solidFill>
                  <a:prstClr val="black"/>
                </a:solidFill>
                <a:latin typeface="Rockwell" panose="02060603020205020403"/>
              </a:rPr>
              <a:t>Incidența pentru ultimele 14 zile la 100 mii populație distribuită </a:t>
            </a:r>
          </a:p>
          <a:p>
            <a:pPr marL="0" indent="0" defTabSz="1828800">
              <a:spcBef>
                <a:spcPts val="2000"/>
              </a:spcBef>
              <a:buClr>
                <a:srgbClr val="10B6F4"/>
              </a:buClr>
              <a:buNone/>
            </a:pPr>
            <a:r>
              <a:rPr lang="en-MD" sz="5600" b="0" dirty="0">
                <a:solidFill>
                  <a:prstClr val="black"/>
                </a:solidFill>
                <a:latin typeface="Rockwell" panose="02060603020205020403"/>
              </a:rPr>
              <a:t>după teritorii administrative (31.01.2021)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FF60DD-D1A1-4B47-9E37-5DAF1A97D4DD}"/>
              </a:ext>
            </a:extLst>
          </p:cNvPr>
          <p:cNvCxnSpPr>
            <a:cxnSpLocks/>
          </p:cNvCxnSpPr>
          <p:nvPr/>
        </p:nvCxnSpPr>
        <p:spPr>
          <a:xfrm>
            <a:off x="1105419" y="8497520"/>
            <a:ext cx="227331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553367A-EC17-2E44-9527-29AD4F0307FC}"/>
              </a:ext>
            </a:extLst>
          </p:cNvPr>
          <p:cNvSpPr/>
          <p:nvPr/>
        </p:nvSpPr>
        <p:spPr>
          <a:xfrm>
            <a:off x="12192001" y="7273879"/>
            <a:ext cx="10463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hangingPunct="1"/>
            <a:r>
              <a:rPr lang="en-MD" sz="3600" b="0" kern="1200" dirty="0">
                <a:solidFill>
                  <a:prstClr val="black"/>
                </a:solidFill>
                <a:latin typeface="Rockwell" panose="02060603020205020403"/>
                <a:ea typeface="+mn-ea"/>
                <a:cs typeface="+mn-cs"/>
              </a:rPr>
              <a:t>Incidența la 100 mii RM din ultimele 14 zile – 200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224026A-855E-7A42-83D7-C9278F1A63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946957"/>
              </p:ext>
            </p:extLst>
          </p:nvPr>
        </p:nvGraphicFramePr>
        <p:xfrm>
          <a:off x="-1" y="2792935"/>
          <a:ext cx="23278582" cy="992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0110814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16292</TotalTime>
  <Words>921</Words>
  <Application>Microsoft Macintosh PowerPoint</Application>
  <PresentationFormat>Custom</PresentationFormat>
  <Paragraphs>299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Helvetica Neue</vt:lpstr>
      <vt:lpstr>Helvetica Neue Light</vt:lpstr>
      <vt:lpstr>Helvetica Neue Medium</vt:lpstr>
      <vt:lpstr>Montserrat Black</vt:lpstr>
      <vt:lpstr>Montserrat Bold</vt:lpstr>
      <vt:lpstr>Montserrat Regular</vt:lpstr>
      <vt:lpstr>Open Sans</vt:lpstr>
      <vt:lpstr>Open Sans SemiBold</vt:lpstr>
      <vt:lpstr>Rockwell</vt:lpstr>
      <vt:lpstr>Wingdings</vt:lpstr>
      <vt:lpstr>White</vt:lpstr>
      <vt:lpstr>Atlas</vt:lpstr>
      <vt:lpstr>Raport săptămânal COVID-19</vt:lpstr>
      <vt:lpstr>COVID-19 </vt:lpstr>
      <vt:lpstr>Indicatori COVID 31.01.2021</vt:lpstr>
      <vt:lpstr>Incidența COVID-19 la 1 mln. de persoane, comparativ cu alte state. </vt:lpstr>
      <vt:lpstr>Mortalitatea COVID-19 la 1 mln de persoane, comparativ cu alte state  </vt:lpstr>
      <vt:lpstr>Rata fatalității COVID-19, comparativ cu alte state  </vt:lpstr>
      <vt:lpstr>Distribuția săptămânală a cazurilor, deceselor și vindecaților COVID-19</vt:lpstr>
      <vt:lpstr>PowerPoint Presentation</vt:lpstr>
      <vt:lpstr>PowerPoint Presentation</vt:lpstr>
      <vt:lpstr>PowerPoint Presentation</vt:lpstr>
      <vt:lpstr>PowerPoint Presentation</vt:lpstr>
      <vt:lpstr>Incidența comparativă pentru ultimele 2 săptămâini COVID-19</vt:lpstr>
      <vt:lpstr>Analiza descriptivă a cazurilor confirmate COVID-19</vt:lpstr>
      <vt:lpstr>Copiii și femeile gravide confirmate COVID-19</vt:lpstr>
      <vt:lpstr>Analiza descriptivă a deceselor cauzate de COVID-19</vt:lpstr>
      <vt:lpstr>Cazuri de import 25.01  - 31.01.2021</vt:lpstr>
      <vt:lpstr>Personalul medical infectat cu COVID-19</vt:lpstr>
      <vt:lpstr>Testarea lucrătorilor medicali la COVID-19 </vt:lpstr>
      <vt:lpstr>Rt – GIS Numărul de reproducție efectiv 1.07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Informațiilor actualizate</dc:title>
  <dc:creator>Ceban Alexei</dc:creator>
  <cp:lastModifiedBy>Alexei Ceban</cp:lastModifiedBy>
  <cp:revision>543</cp:revision>
  <dcterms:modified xsi:type="dcterms:W3CDTF">2021-01-31T18:16:19Z</dcterms:modified>
</cp:coreProperties>
</file>