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402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21" d="100"/>
          <a:sy n="21" d="100"/>
        </p:scale>
        <p:origin x="692" y="2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Covid%20raportare\Saptaminal\Saptaminal_COVID-14.03.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Anenii Noi</c:v>
                </c:pt>
                <c:pt idx="3">
                  <c:v>Briceni</c:v>
                </c:pt>
                <c:pt idx="4">
                  <c:v>Bălți</c:v>
                </c:pt>
                <c:pt idx="5">
                  <c:v>Ialoveni</c:v>
                </c:pt>
                <c:pt idx="6">
                  <c:v>Edineț</c:v>
                </c:pt>
                <c:pt idx="7">
                  <c:v>Cahul</c:v>
                </c:pt>
                <c:pt idx="8">
                  <c:v>Orhei</c:v>
                </c:pt>
                <c:pt idx="9">
                  <c:v>Strășeni</c:v>
                </c:pt>
                <c:pt idx="10">
                  <c:v>Ceadîr-Lunga</c:v>
                </c:pt>
                <c:pt idx="11">
                  <c:v>Hîncești</c:v>
                </c:pt>
                <c:pt idx="12">
                  <c:v>Căușeni</c:v>
                </c:pt>
                <c:pt idx="13">
                  <c:v>Cimișlia</c:v>
                </c:pt>
                <c:pt idx="14">
                  <c:v>Comrat</c:v>
                </c:pt>
                <c:pt idx="15">
                  <c:v>Dubăsari</c:v>
                </c:pt>
                <c:pt idx="16">
                  <c:v>Șoldănești</c:v>
                </c:pt>
                <c:pt idx="17">
                  <c:v>Basarabeasca</c:v>
                </c:pt>
                <c:pt idx="18">
                  <c:v>Sîngerei</c:v>
                </c:pt>
                <c:pt idx="19">
                  <c:v>Dondușeni</c:v>
                </c:pt>
                <c:pt idx="20">
                  <c:v>Fălești</c:v>
                </c:pt>
                <c:pt idx="21">
                  <c:v>Taraclia</c:v>
                </c:pt>
                <c:pt idx="22">
                  <c:v>Florești</c:v>
                </c:pt>
                <c:pt idx="23">
                  <c:v>Soroca</c:v>
                </c:pt>
                <c:pt idx="24">
                  <c:v>Ocnița</c:v>
                </c:pt>
                <c:pt idx="25">
                  <c:v>Rîșcani</c:v>
                </c:pt>
                <c:pt idx="26">
                  <c:v>Telenești</c:v>
                </c:pt>
                <c:pt idx="27">
                  <c:v>Drochia</c:v>
                </c:pt>
                <c:pt idx="28">
                  <c:v>Nisporeni</c:v>
                </c:pt>
                <c:pt idx="29">
                  <c:v>Glodeni</c:v>
                </c:pt>
                <c:pt idx="30">
                  <c:v>Criuleni</c:v>
                </c:pt>
                <c:pt idx="31">
                  <c:v>Ungheni</c:v>
                </c:pt>
                <c:pt idx="32">
                  <c:v>Cantemir</c:v>
                </c:pt>
                <c:pt idx="33">
                  <c:v>Călărași</c:v>
                </c:pt>
                <c:pt idx="34">
                  <c:v>Vulcănești</c:v>
                </c:pt>
                <c:pt idx="35">
                  <c:v>Rezina</c:v>
                </c:pt>
                <c:pt idx="36">
                  <c:v>Leova</c:v>
                </c:pt>
                <c:pt idx="37">
                  <c:v>Ștefan Vodă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884</c:v>
                </c:pt>
                <c:pt idx="1">
                  <c:v>94</c:v>
                </c:pt>
                <c:pt idx="2">
                  <c:v>87</c:v>
                </c:pt>
                <c:pt idx="3">
                  <c:v>70</c:v>
                </c:pt>
                <c:pt idx="4">
                  <c:v>66</c:v>
                </c:pt>
                <c:pt idx="5">
                  <c:v>61</c:v>
                </c:pt>
                <c:pt idx="6">
                  <c:v>49</c:v>
                </c:pt>
                <c:pt idx="7">
                  <c:v>48</c:v>
                </c:pt>
                <c:pt idx="8">
                  <c:v>45</c:v>
                </c:pt>
                <c:pt idx="9">
                  <c:v>40</c:v>
                </c:pt>
                <c:pt idx="10">
                  <c:v>30</c:v>
                </c:pt>
                <c:pt idx="11">
                  <c:v>28</c:v>
                </c:pt>
                <c:pt idx="12">
                  <c:v>27</c:v>
                </c:pt>
                <c:pt idx="13">
                  <c:v>26</c:v>
                </c:pt>
                <c:pt idx="14">
                  <c:v>25</c:v>
                </c:pt>
                <c:pt idx="15">
                  <c:v>24</c:v>
                </c:pt>
                <c:pt idx="16">
                  <c:v>24</c:v>
                </c:pt>
                <c:pt idx="17">
                  <c:v>23</c:v>
                </c:pt>
                <c:pt idx="18">
                  <c:v>22</c:v>
                </c:pt>
                <c:pt idx="19">
                  <c:v>20</c:v>
                </c:pt>
                <c:pt idx="20">
                  <c:v>20</c:v>
                </c:pt>
                <c:pt idx="21">
                  <c:v>20</c:v>
                </c:pt>
                <c:pt idx="22">
                  <c:v>19</c:v>
                </c:pt>
                <c:pt idx="23">
                  <c:v>19</c:v>
                </c:pt>
                <c:pt idx="24">
                  <c:v>18</c:v>
                </c:pt>
                <c:pt idx="25">
                  <c:v>18</c:v>
                </c:pt>
                <c:pt idx="26">
                  <c:v>18</c:v>
                </c:pt>
                <c:pt idx="27">
                  <c:v>15</c:v>
                </c:pt>
                <c:pt idx="28">
                  <c:v>14</c:v>
                </c:pt>
                <c:pt idx="29">
                  <c:v>12</c:v>
                </c:pt>
                <c:pt idx="30">
                  <c:v>10</c:v>
                </c:pt>
                <c:pt idx="31">
                  <c:v>10</c:v>
                </c:pt>
                <c:pt idx="32">
                  <c:v>8</c:v>
                </c:pt>
                <c:pt idx="33">
                  <c:v>7</c:v>
                </c:pt>
                <c:pt idx="34">
                  <c:v>5</c:v>
                </c:pt>
                <c:pt idx="35">
                  <c:v>4</c:v>
                </c:pt>
                <c:pt idx="36">
                  <c:v>3</c:v>
                </c:pt>
                <c:pt idx="3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Лист1!$A$3:$A$375</c:f>
              <c:strCache>
                <c:ptCount val="373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</c:strCache>
            </c:strRef>
          </c:cat>
          <c:val>
            <c:numRef>
              <c:f>Лист1!$B$3:$B$375</c:f>
              <c:numCache>
                <c:formatCode>General</c:formatCode>
                <c:ptCount val="373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Лист1!$A$4:$A$322</c:f>
              <c:strCache>
                <c:ptCount val="319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</c:strCache>
            </c:strRef>
          </c:cat>
          <c:val>
            <c:numRef>
              <c:f>Лист1!$B$4:$B$322</c:f>
              <c:numCache>
                <c:formatCode>General</c:formatCode>
                <c:ptCount val="319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International!$A$2:$A$41</c:f>
              <c:strCache>
                <c:ptCount val="40"/>
                <c:pt idx="0">
                  <c:v>Andorra</c:v>
                </c:pt>
                <c:pt idx="1">
                  <c:v>Muntenegru</c:v>
                </c:pt>
                <c:pt idx="2">
                  <c:v>Cehia</c:v>
                </c:pt>
                <c:pt idx="3">
                  <c:v>Slovenia</c:v>
                </c:pt>
                <c:pt idx="4">
                  <c:v>Luxemburg</c:v>
                </c:pt>
                <c:pt idx="5">
                  <c:v>Portugalia</c:v>
                </c:pt>
                <c:pt idx="6">
                  <c:v>Lituania</c:v>
                </c:pt>
                <c:pt idx="7">
                  <c:v>Suedia</c:v>
                </c:pt>
                <c:pt idx="8">
                  <c:v>Belgia</c:v>
                </c:pt>
                <c:pt idx="9">
                  <c:v>Spania</c:v>
                </c:pt>
                <c:pt idx="10">
                  <c:v>Olanda</c:v>
                </c:pt>
                <c:pt idx="11">
                  <c:v>Elveţia</c:v>
                </c:pt>
                <c:pt idx="12">
                  <c:v>Estonia</c:v>
                </c:pt>
                <c:pt idx="13">
                  <c:v>Regatul Unit</c:v>
                </c:pt>
                <c:pt idx="14">
                  <c:v>Franţa</c:v>
                </c:pt>
                <c:pt idx="15">
                  <c:v>Slovacia</c:v>
                </c:pt>
                <c:pt idx="16">
                  <c:v>Croaţia</c:v>
                </c:pt>
                <c:pt idx="17">
                  <c:v>Malta</c:v>
                </c:pt>
                <c:pt idx="18">
                  <c:v>Serbia</c:v>
                </c:pt>
                <c:pt idx="19">
                  <c:v>Moldova</c:v>
                </c:pt>
                <c:pt idx="20">
                  <c:v>Austria</c:v>
                </c:pt>
                <c:pt idx="21">
                  <c:v>Macedonia de Nord</c:v>
                </c:pt>
                <c:pt idx="22">
                  <c:v>Ungaria</c:v>
                </c:pt>
                <c:pt idx="23">
                  <c:v>Italia</c:v>
                </c:pt>
                <c:pt idx="24">
                  <c:v>Polonia</c:v>
                </c:pt>
                <c:pt idx="25">
                  <c:v>Letonia</c:v>
                </c:pt>
                <c:pt idx="26">
                  <c:v>Irlanda</c:v>
                </c:pt>
                <c:pt idx="27">
                  <c:v>România</c:v>
                </c:pt>
                <c:pt idx="28">
                  <c:v>Bosnia si Hertegovina</c:v>
                </c:pt>
                <c:pt idx="29">
                  <c:v>Albania</c:v>
                </c:pt>
                <c:pt idx="30">
                  <c:v>Bulgaria</c:v>
                </c:pt>
                <c:pt idx="31">
                  <c:v>Danemarca</c:v>
                </c:pt>
                <c:pt idx="32">
                  <c:v>Ucraina</c:v>
                </c:pt>
                <c:pt idx="33">
                  <c:v>Bielorusia</c:v>
                </c:pt>
                <c:pt idx="34">
                  <c:v>Germania</c:v>
                </c:pt>
                <c:pt idx="35">
                  <c:v>Rusia</c:v>
                </c:pt>
                <c:pt idx="36">
                  <c:v>Grecia</c:v>
                </c:pt>
                <c:pt idx="37">
                  <c:v>Islanda</c:v>
                </c:pt>
                <c:pt idx="38">
                  <c:v>Norvegia</c:v>
                </c:pt>
                <c:pt idx="39">
                  <c:v>Finlanda</c:v>
                </c:pt>
              </c:strCache>
            </c:strRef>
          </c:cat>
          <c:val>
            <c:numRef>
              <c:f>International!$D$2:$D$41</c:f>
              <c:numCache>
                <c:formatCode>0</c:formatCode>
                <c:ptCount val="40"/>
                <c:pt idx="0">
                  <c:v>145646</c:v>
                </c:pt>
                <c:pt idx="1">
                  <c:v>133243</c:v>
                </c:pt>
                <c:pt idx="2">
                  <c:v>130475</c:v>
                </c:pt>
                <c:pt idx="3">
                  <c:v>96374</c:v>
                </c:pt>
                <c:pt idx="4">
                  <c:v>91421</c:v>
                </c:pt>
                <c:pt idx="5">
                  <c:v>80019</c:v>
                </c:pt>
                <c:pt idx="6">
                  <c:v>76197</c:v>
                </c:pt>
                <c:pt idx="7">
                  <c:v>70246</c:v>
                </c:pt>
                <c:pt idx="8">
                  <c:v>69275</c:v>
                </c:pt>
                <c:pt idx="9">
                  <c:v>68075</c:v>
                </c:pt>
                <c:pt idx="10">
                  <c:v>67430</c:v>
                </c:pt>
                <c:pt idx="11">
                  <c:v>65599</c:v>
                </c:pt>
                <c:pt idx="12">
                  <c:v>63901</c:v>
                </c:pt>
                <c:pt idx="13">
                  <c:v>62499</c:v>
                </c:pt>
                <c:pt idx="14">
                  <c:v>62282</c:v>
                </c:pt>
                <c:pt idx="15">
                  <c:v>61797</c:v>
                </c:pt>
                <c:pt idx="16">
                  <c:v>61419</c:v>
                </c:pt>
                <c:pt idx="17">
                  <c:v>59984</c:v>
                </c:pt>
                <c:pt idx="18">
                  <c:v>59256</c:v>
                </c:pt>
                <c:pt idx="19">
                  <c:v>58856</c:v>
                </c:pt>
                <c:pt idx="20">
                  <c:v>54584</c:v>
                </c:pt>
                <c:pt idx="21">
                  <c:v>54071</c:v>
                </c:pt>
                <c:pt idx="22">
                  <c:v>53561</c:v>
                </c:pt>
                <c:pt idx="23">
                  <c:v>53364</c:v>
                </c:pt>
                <c:pt idx="24">
                  <c:v>50417</c:v>
                </c:pt>
                <c:pt idx="25">
                  <c:v>50110</c:v>
                </c:pt>
                <c:pt idx="26">
                  <c:v>45564</c:v>
                </c:pt>
                <c:pt idx="27">
                  <c:v>44900</c:v>
                </c:pt>
                <c:pt idx="28">
                  <c:v>43521</c:v>
                </c:pt>
                <c:pt idx="29">
                  <c:v>40852</c:v>
                </c:pt>
                <c:pt idx="30">
                  <c:v>40303</c:v>
                </c:pt>
                <c:pt idx="31">
                  <c:v>37968</c:v>
                </c:pt>
                <c:pt idx="32">
                  <c:v>33543</c:v>
                </c:pt>
                <c:pt idx="33">
                  <c:v>32002</c:v>
                </c:pt>
                <c:pt idx="34">
                  <c:v>30711</c:v>
                </c:pt>
                <c:pt idx="35">
                  <c:v>30077</c:v>
                </c:pt>
                <c:pt idx="36">
                  <c:v>21290</c:v>
                </c:pt>
                <c:pt idx="37">
                  <c:v>17713</c:v>
                </c:pt>
                <c:pt idx="38">
                  <c:v>14757</c:v>
                </c:pt>
                <c:pt idx="39">
                  <c:v>12056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62-48F2-9BA1-27C03B07B3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59249152"/>
        <c:axId val="1569715072"/>
      </c:barChart>
      <c:catAx>
        <c:axId val="1559249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69715072"/>
        <c:crosses val="autoZero"/>
        <c:auto val="1"/>
        <c:lblAlgn val="ctr"/>
        <c:lblOffset val="100"/>
        <c:noMultiLvlLbl val="0"/>
      </c:catAx>
      <c:valAx>
        <c:axId val="1569715072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59249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Incidența</a:t>
            </a:r>
            <a:r>
              <a:rPr lang="en-GB" dirty="0"/>
              <a:t> </a:t>
            </a:r>
            <a:r>
              <a:rPr lang="en-GB" dirty="0" err="1"/>
              <a:t>cazurilor</a:t>
            </a:r>
            <a:r>
              <a:rPr lang="en-GB" dirty="0"/>
              <a:t> la 1 </a:t>
            </a:r>
            <a:r>
              <a:rPr lang="en-GB" dirty="0" err="1"/>
              <a:t>mln</a:t>
            </a:r>
            <a:r>
              <a:rPr lang="en-GB" dirty="0"/>
              <a:t> de </a:t>
            </a:r>
            <a:r>
              <a:rPr lang="en-GB" dirty="0" err="1"/>
              <a:t>populație</a:t>
            </a:r>
            <a:r>
              <a:rPr lang="en-GB" dirty="0"/>
              <a:t> </a:t>
            </a:r>
            <a:r>
              <a:rPr lang="en-GB" dirty="0" err="1"/>
              <a:t>reprezintă</a:t>
            </a:r>
            <a:r>
              <a:rPr lang="en-GB" dirty="0"/>
              <a:t> un indicator important de </a:t>
            </a:r>
            <a:r>
              <a:rPr lang="en-GB" dirty="0" err="1"/>
              <a:t>prezentarea</a:t>
            </a:r>
            <a:r>
              <a:rPr lang="en-GB" dirty="0"/>
              <a:t> a </a:t>
            </a:r>
            <a:r>
              <a:rPr lang="en-GB" dirty="0" err="1"/>
              <a:t>datelor</a:t>
            </a:r>
            <a:r>
              <a:rPr lang="en-GB" dirty="0"/>
              <a:t> </a:t>
            </a:r>
            <a:r>
              <a:rPr lang="en-GB" dirty="0" err="1"/>
              <a:t>fiind</a:t>
            </a:r>
            <a:r>
              <a:rPr lang="en-GB" dirty="0"/>
              <a:t> </a:t>
            </a:r>
            <a:r>
              <a:rPr lang="en-GB" dirty="0" err="1"/>
              <a:t>ajustată</a:t>
            </a:r>
            <a:r>
              <a:rPr lang="en-GB" dirty="0"/>
              <a:t> la </a:t>
            </a:r>
            <a:r>
              <a:rPr lang="en-GB" dirty="0" err="1"/>
              <a:t>numărul</a:t>
            </a:r>
            <a:r>
              <a:rPr lang="en-GB" dirty="0"/>
              <a:t> de </a:t>
            </a:r>
            <a:r>
              <a:rPr lang="en-GB" dirty="0" err="1"/>
              <a:t>populație</a:t>
            </a:r>
            <a:r>
              <a:rPr lang="en-GB" dirty="0"/>
              <a:t> al </a:t>
            </a:r>
            <a:r>
              <a:rPr lang="en-GB" dirty="0" err="1"/>
              <a:t>țării</a:t>
            </a:r>
            <a:r>
              <a:rPr lang="en-GB" dirty="0"/>
              <a:t> </a:t>
            </a:r>
            <a:r>
              <a:rPr lang="en-GB" dirty="0" err="1"/>
              <a:t>sau</a:t>
            </a:r>
            <a:r>
              <a:rPr lang="en-GB" dirty="0"/>
              <a:t> </a:t>
            </a:r>
            <a:r>
              <a:rPr lang="en-GB" dirty="0" err="1"/>
              <a:t>teritoriului</a:t>
            </a:r>
            <a:r>
              <a:rPr lang="en-GB" dirty="0"/>
              <a:t>. </a:t>
            </a:r>
            <a:endParaRPr lang="en-MD" dirty="0"/>
          </a:p>
        </p:txBody>
      </p:sp>
    </p:spTree>
    <p:extLst>
      <p:ext uri="{BB962C8B-B14F-4D97-AF65-F5344CB8AC3E}">
        <p14:creationId xmlns:p14="http://schemas.microsoft.com/office/powerpoint/2010/main" val="4015072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17.</a:t>
            </a:r>
            <a:r>
              <a:rPr lang="en-US" dirty="0"/>
              <a:t>0</a:t>
            </a:r>
            <a:r>
              <a:rPr lang="ro-RO" dirty="0"/>
              <a:t>3.202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4.436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2">
            <a:extLst>
              <a:ext uri="{FF2B5EF4-FFF2-40B4-BE49-F238E27FC236}">
                <a16:creationId xmlns:a16="http://schemas.microsoft.com/office/drawing/2014/main" id="{A78063E7-2987-9248-BBC7-A99DCA410EEF}"/>
              </a:ext>
            </a:extLst>
          </p:cNvPr>
          <p:cNvGraphicFramePr>
            <a:graphicFrameLocks/>
          </p:cNvGraphicFramePr>
          <p:nvPr/>
        </p:nvGraphicFramePr>
        <p:xfrm>
          <a:off x="1331843" y="4234070"/>
          <a:ext cx="22243774" cy="8547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508E265C-E344-424D-99F3-EFC3C9C2363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" y="410704"/>
            <a:ext cx="24383999" cy="144149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sz="5500" b="1" dirty="0">
                <a:solidFill>
                  <a:srgbClr val="000000"/>
                </a:solidFill>
                <a:latin typeface="Open Sans"/>
              </a:rPr>
              <a:t>Incidența </a:t>
            </a:r>
            <a:r>
              <a:rPr lang="ro-RO" sz="5500" b="1" dirty="0">
                <a:solidFill>
                  <a:srgbClr val="1D46F3"/>
                </a:solidFill>
                <a:latin typeface="Open Sans"/>
              </a:rPr>
              <a:t>COVID-19</a:t>
            </a:r>
            <a:r>
              <a:rPr lang="ro-RO" sz="5500" b="1" dirty="0">
                <a:solidFill>
                  <a:srgbClr val="000000"/>
                </a:solidFill>
                <a:latin typeface="Open Sans"/>
              </a:rPr>
              <a:t> la 1 </a:t>
            </a:r>
            <a:r>
              <a:rPr lang="ro-RO" sz="5500" b="1" dirty="0" err="1">
                <a:solidFill>
                  <a:srgbClr val="000000"/>
                </a:solidFill>
                <a:latin typeface="Open Sans"/>
              </a:rPr>
              <a:t>mln</a:t>
            </a:r>
            <a:r>
              <a:rPr lang="ro-RO" sz="5500" b="1" dirty="0">
                <a:solidFill>
                  <a:srgbClr val="000000"/>
                </a:solidFill>
                <a:latin typeface="Open Sans"/>
              </a:rPr>
              <a:t>. de persoane, comparativ cu alte state.</a:t>
            </a:r>
            <a:br>
              <a:rPr lang="ro-RO" sz="5500" b="1" dirty="0">
                <a:solidFill>
                  <a:srgbClr val="000000"/>
                </a:solidFill>
                <a:latin typeface="Open Sans"/>
              </a:rPr>
            </a:br>
            <a:endParaRPr sz="5500" b="1" dirty="0">
              <a:latin typeface="Open Sans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FA10AD2-85A4-0A44-9A63-18169135F4D3}"/>
              </a:ext>
            </a:extLst>
          </p:cNvPr>
          <p:cNvCxnSpPr>
            <a:cxnSpLocks/>
          </p:cNvCxnSpPr>
          <p:nvPr/>
        </p:nvCxnSpPr>
        <p:spPr>
          <a:xfrm>
            <a:off x="12592022" y="5999480"/>
            <a:ext cx="0" cy="1717040"/>
          </a:xfrm>
          <a:prstGeom prst="straightConnector1">
            <a:avLst/>
          </a:prstGeom>
          <a:noFill/>
          <a:ln w="120650" cap="flat">
            <a:solidFill>
              <a:srgbClr val="C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2FA4D5F-6A3B-DC48-9551-C9D68A1AE403}"/>
              </a:ext>
            </a:extLst>
          </p:cNvPr>
          <p:cNvSpPr txBox="1"/>
          <p:nvPr/>
        </p:nvSpPr>
        <p:spPr>
          <a:xfrm>
            <a:off x="8191502" y="2640142"/>
            <a:ext cx="8000995" cy="10259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MD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Total = </a:t>
            </a:r>
            <a:r>
              <a:rPr lang="en-US" dirty="0"/>
              <a:t>204</a:t>
            </a:r>
            <a:r>
              <a:rPr kumimoji="0" lang="en-MD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r>
              <a:rPr kumimoji="0" lang="en-US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463</a:t>
            </a:r>
            <a:r>
              <a:rPr lang="en-MD" dirty="0"/>
              <a:t> </a:t>
            </a:r>
            <a:r>
              <a:rPr kumimoji="0" lang="en-MD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cazuri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MD" dirty="0"/>
              <a:t>Incidența = </a:t>
            </a:r>
            <a:r>
              <a:rPr lang="en-US" dirty="0"/>
              <a:t>58</a:t>
            </a:r>
            <a:r>
              <a:rPr lang="en-MD" dirty="0"/>
              <a:t>.</a:t>
            </a:r>
            <a:r>
              <a:rPr lang="en-US" dirty="0"/>
              <a:t>856</a:t>
            </a:r>
            <a:r>
              <a:rPr lang="en-MD" dirty="0"/>
              <a:t> cazuri la 1 mln populație</a:t>
            </a:r>
            <a:endParaRPr kumimoji="0" lang="en-MD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12846188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22.384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579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1916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555447" y="585155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</a:t>
                </a:r>
                <a:r>
                  <a:rPr lang="ro-RO" dirty="0" err="1"/>
                  <a:t>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8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32BF2583-863B-4257-9E7A-3DB6C1CFDDDC}"/>
              </a:ext>
            </a:extLst>
          </p:cNvPr>
          <p:cNvGrpSpPr/>
          <p:nvPr/>
        </p:nvGrpSpPr>
        <p:grpSpPr>
          <a:xfrm>
            <a:off x="2555447" y="8418949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375B916E-5A93-4350-84A5-053AD624B507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0CD18CB7-701D-452E-B712-7499E6D9144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5D83D7F8-948C-48FA-9F31-F981E553E946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716F346D-C46D-4C3C-860B-2B6766ED650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DB029CF-CEDE-454D-9C64-D816FBB1C1C3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E804101F-0DE8-4F37-A905-FB4EDFC456E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208</a:t>
                </a:r>
                <a:r>
                  <a:rPr lang="x-none" b="1" dirty="0"/>
                  <a:t>.</a:t>
                </a:r>
                <a:r>
                  <a:rPr lang="ro-RO" b="1" dirty="0"/>
                  <a:t>928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042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5.457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7" y="843854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415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784.143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591414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25845116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82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108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+1345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88912289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+76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71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337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8088</TotalTime>
  <Words>238</Words>
  <Application>Microsoft Office PowerPoint</Application>
  <PresentationFormat>Particularizare</PresentationFormat>
  <Paragraphs>66</Paragraphs>
  <Slides>11</Slides>
  <Notes>2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Incidența COVID-19 la 1 mln. de persoane, comparativ cu alte state.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1007</cp:revision>
  <dcterms:modified xsi:type="dcterms:W3CDTF">2021-03-17T16:19:05Z</dcterms:modified>
</cp:coreProperties>
</file>