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4"/>
  </p:notesMasterIdLst>
  <p:sldIdLst>
    <p:sldId id="400" r:id="rId3"/>
    <p:sldId id="433" r:id="rId4"/>
    <p:sldId id="269" r:id="rId5"/>
    <p:sldId id="402" r:id="rId6"/>
    <p:sldId id="403" r:id="rId7"/>
    <p:sldId id="404" r:id="rId8"/>
    <p:sldId id="258" r:id="rId9"/>
    <p:sldId id="497" r:id="rId10"/>
    <p:sldId id="498" r:id="rId11"/>
    <p:sldId id="499" r:id="rId12"/>
    <p:sldId id="500" r:id="rId13"/>
    <p:sldId id="407" r:id="rId14"/>
    <p:sldId id="387" r:id="rId15"/>
    <p:sldId id="367" r:id="rId16"/>
    <p:sldId id="451" r:id="rId17"/>
    <p:sldId id="270" r:id="rId18"/>
    <p:sldId id="349" r:id="rId19"/>
    <p:sldId id="409" r:id="rId20"/>
    <p:sldId id="501" r:id="rId21"/>
    <p:sldId id="267" r:id="rId22"/>
    <p:sldId id="353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1D46F3"/>
    <a:srgbClr val="007949"/>
    <a:srgbClr val="FE0061"/>
    <a:srgbClr val="C8C8C8"/>
    <a:srgbClr val="ADA9BB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5958"/>
  </p:normalViewPr>
  <p:slideViewPr>
    <p:cSldViewPr snapToGrid="0">
      <p:cViewPr varScale="1">
        <p:scale>
          <a:sx n="30" d="100"/>
          <a:sy n="30" d="100"/>
        </p:scale>
        <p:origin x="764" y="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Saptaminal\Saptaminal_COVID-11.07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Decese\Baza_de%20_lucru_decese_COVID-1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Saptaminal\Saptaminal_COVID-11.07.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Rata%20de%20atac\COVID_MDA_R0_AC_11.07.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Saptaminal\Saptaminal_COVID-11.07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Saptaminal\Saptaminal_COVID-11.07.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Rata%20de%20atac\COVID_MDA_R0_AC_11.07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12%20Baza%20COVID-19%2011-07-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Saptaminal\Saptaminal_COVID-11.07.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Saptaminal\Saptaminal_COVID-11.07.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81032139479181E-2"/>
          <c:y val="1.3370647930134797E-2"/>
          <c:w val="0.96779647455601625"/>
          <c:h val="0.863410935341745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International!$A$2:$A$41</c:f>
              <c:strCache>
                <c:ptCount val="40"/>
                <c:pt idx="0">
                  <c:v>Andorra</c:v>
                </c:pt>
                <c:pt idx="1">
                  <c:v>Muntenegru</c:v>
                </c:pt>
                <c:pt idx="2">
                  <c:v>Cehia</c:v>
                </c:pt>
                <c:pt idx="3">
                  <c:v>Slovenia</c:v>
                </c:pt>
                <c:pt idx="4">
                  <c:v>Luxemburg</c:v>
                </c:pt>
                <c:pt idx="5">
                  <c:v>Suedia</c:v>
                </c:pt>
                <c:pt idx="6">
                  <c:v>Lituania</c:v>
                </c:pt>
                <c:pt idx="7">
                  <c:v>Olanda</c:v>
                </c:pt>
                <c:pt idx="8">
                  <c:v>Estonia</c:v>
                </c:pt>
                <c:pt idx="9">
                  <c:v>Belgia</c:v>
                </c:pt>
                <c:pt idx="10">
                  <c:v>Portugalia</c:v>
                </c:pt>
                <c:pt idx="11">
                  <c:v>Franţa</c:v>
                </c:pt>
                <c:pt idx="12">
                  <c:v>Croaţia</c:v>
                </c:pt>
                <c:pt idx="13">
                  <c:v>Spania</c:v>
                </c:pt>
                <c:pt idx="14">
                  <c:v>Ungaria</c:v>
                </c:pt>
                <c:pt idx="15">
                  <c:v>Serbia</c:v>
                </c:pt>
                <c:pt idx="16">
                  <c:v>Elveţia</c:v>
                </c:pt>
                <c:pt idx="17">
                  <c:v>Polonia</c:v>
                </c:pt>
                <c:pt idx="18">
                  <c:v>Regatul Unit</c:v>
                </c:pt>
                <c:pt idx="19">
                  <c:v>Macedonia de Nord</c:v>
                </c:pt>
                <c:pt idx="20">
                  <c:v>Moldova</c:v>
                </c:pt>
                <c:pt idx="21">
                  <c:v>Letonia</c:v>
                </c:pt>
                <c:pt idx="22">
                  <c:v>Austria</c:v>
                </c:pt>
                <c:pt idx="23">
                  <c:v>Slovacia</c:v>
                </c:pt>
                <c:pt idx="24">
                  <c:v>Italia</c:v>
                </c:pt>
                <c:pt idx="25">
                  <c:v>Malta</c:v>
                </c:pt>
                <c:pt idx="26">
                  <c:v>Bosnia si Hertegovina</c:v>
                </c:pt>
                <c:pt idx="27">
                  <c:v>Bulgaria</c:v>
                </c:pt>
                <c:pt idx="28">
                  <c:v>România</c:v>
                </c:pt>
                <c:pt idx="29">
                  <c:v>Irlanda</c:v>
                </c:pt>
                <c:pt idx="30">
                  <c:v>Ucraina</c:v>
                </c:pt>
                <c:pt idx="31">
                  <c:v>Danemarca</c:v>
                </c:pt>
                <c:pt idx="32">
                  <c:v>Albania</c:v>
                </c:pt>
                <c:pt idx="33">
                  <c:v>Bielorusia</c:v>
                </c:pt>
                <c:pt idx="34">
                  <c:v>Germania</c:v>
                </c:pt>
                <c:pt idx="35">
                  <c:v>Grecia</c:v>
                </c:pt>
                <c:pt idx="36">
                  <c:v>Rusia</c:v>
                </c:pt>
                <c:pt idx="37">
                  <c:v>Norvegia</c:v>
                </c:pt>
                <c:pt idx="38">
                  <c:v>Islanda</c:v>
                </c:pt>
                <c:pt idx="39">
                  <c:v>Finlanda</c:v>
                </c:pt>
              </c:strCache>
            </c:strRef>
          </c:cat>
          <c:val>
            <c:numRef>
              <c:f>International!$D$2:$D$41</c:f>
              <c:numCache>
                <c:formatCode>0</c:formatCode>
                <c:ptCount val="40"/>
                <c:pt idx="0">
                  <c:v>181866</c:v>
                </c:pt>
                <c:pt idx="1">
                  <c:v>159959</c:v>
                </c:pt>
                <c:pt idx="2">
                  <c:v>155587</c:v>
                </c:pt>
                <c:pt idx="3">
                  <c:v>124018</c:v>
                </c:pt>
                <c:pt idx="4">
                  <c:v>113153</c:v>
                </c:pt>
                <c:pt idx="5">
                  <c:v>107493</c:v>
                </c:pt>
                <c:pt idx="6">
                  <c:v>104052</c:v>
                </c:pt>
                <c:pt idx="7">
                  <c:v>100644</c:v>
                </c:pt>
                <c:pt idx="8">
                  <c:v>99052</c:v>
                </c:pt>
                <c:pt idx="9">
                  <c:v>93950</c:v>
                </c:pt>
                <c:pt idx="10">
                  <c:v>89313</c:v>
                </c:pt>
                <c:pt idx="11">
                  <c:v>88849</c:v>
                </c:pt>
                <c:pt idx="12">
                  <c:v>88454</c:v>
                </c:pt>
                <c:pt idx="13">
                  <c:v>84176</c:v>
                </c:pt>
                <c:pt idx="14">
                  <c:v>83905</c:v>
                </c:pt>
                <c:pt idx="15">
                  <c:v>82465</c:v>
                </c:pt>
                <c:pt idx="16">
                  <c:v>80847</c:v>
                </c:pt>
                <c:pt idx="17">
                  <c:v>76204</c:v>
                </c:pt>
                <c:pt idx="18">
                  <c:v>75035</c:v>
                </c:pt>
                <c:pt idx="19">
                  <c:v>74784</c:v>
                </c:pt>
                <c:pt idx="20">
                  <c:v>74115</c:v>
                </c:pt>
                <c:pt idx="21">
                  <c:v>73950</c:v>
                </c:pt>
                <c:pt idx="22">
                  <c:v>71929</c:v>
                </c:pt>
                <c:pt idx="23">
                  <c:v>71749</c:v>
                </c:pt>
                <c:pt idx="24">
                  <c:v>70751</c:v>
                </c:pt>
                <c:pt idx="25">
                  <c:v>70155</c:v>
                </c:pt>
                <c:pt idx="26">
                  <c:v>62931</c:v>
                </c:pt>
                <c:pt idx="27">
                  <c:v>61274</c:v>
                </c:pt>
                <c:pt idx="28">
                  <c:v>56592</c:v>
                </c:pt>
                <c:pt idx="29">
                  <c:v>55642</c:v>
                </c:pt>
                <c:pt idx="30">
                  <c:v>51565</c:v>
                </c:pt>
                <c:pt idx="31">
                  <c:v>51474</c:v>
                </c:pt>
                <c:pt idx="32">
                  <c:v>46126</c:v>
                </c:pt>
                <c:pt idx="33">
                  <c:v>45300</c:v>
                </c:pt>
                <c:pt idx="34">
                  <c:v>44537</c:v>
                </c:pt>
                <c:pt idx="35">
                  <c:v>42312</c:v>
                </c:pt>
                <c:pt idx="36">
                  <c:v>39612</c:v>
                </c:pt>
                <c:pt idx="37">
                  <c:v>24374</c:v>
                </c:pt>
                <c:pt idx="38">
                  <c:v>19432</c:v>
                </c:pt>
                <c:pt idx="39">
                  <c:v>17674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C-4E1A-B0C7-A1FEED73D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249152"/>
        <c:axId val="1569715072"/>
      </c:barChart>
      <c:catAx>
        <c:axId val="15592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69715072"/>
        <c:crosses val="autoZero"/>
        <c:auto val="1"/>
        <c:lblAlgn val="ctr"/>
        <c:lblOffset val="100"/>
        <c:noMultiLvlLbl val="0"/>
      </c:catAx>
      <c:valAx>
        <c:axId val="156971507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924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206</c:v>
                </c:pt>
                <c:pt idx="1">
                  <c:v>349</c:v>
                </c:pt>
                <c:pt idx="2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545717272125E-2"/>
          <c:y val="2.434837124435314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1.6170763260025875E-4</c:v>
                </c:pt>
                <c:pt idx="1">
                  <c:v>3.2341526520051749E-4</c:v>
                </c:pt>
                <c:pt idx="2">
                  <c:v>1.29366106080207E-3</c:v>
                </c:pt>
                <c:pt idx="3">
                  <c:v>5.8214747736093147E-3</c:v>
                </c:pt>
                <c:pt idx="4">
                  <c:v>2.0698576972833119E-2</c:v>
                </c:pt>
                <c:pt idx="5">
                  <c:v>6.791720569210867E-2</c:v>
                </c:pt>
                <c:pt idx="6">
                  <c:v>0.18305304010349288</c:v>
                </c:pt>
                <c:pt idx="7">
                  <c:v>0.22930142302716691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4980-8101-74EEC7D8A05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C-4980-8101-74EEC7D8A054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AC-4980-8101-74EEC7D8A054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C-4980-8101-74EEC7D8A054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D-4B1D-83B8-41F9F5140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3.2341526520051749E-4</c:v>
                </c:pt>
                <c:pt idx="1">
                  <c:v>0</c:v>
                </c:pt>
                <c:pt idx="2">
                  <c:v>1.4553686934023287E-3</c:v>
                </c:pt>
                <c:pt idx="3">
                  <c:v>6.4683053040103496E-3</c:v>
                </c:pt>
                <c:pt idx="4">
                  <c:v>2.0375161707632601E-2</c:v>
                </c:pt>
                <c:pt idx="5">
                  <c:v>6.6300129366106075E-2</c:v>
                </c:pt>
                <c:pt idx="6">
                  <c:v>0.18321474773609314</c:v>
                </c:pt>
                <c:pt idx="7">
                  <c:v>0.21329236739974128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C-4980-8101-74EEC7D8A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46732666135426E-2"/>
          <c:y val="4.9627791563275438E-2"/>
          <c:w val="0.90959603462946204"/>
          <c:h val="0.699386881850686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Foaie3!$A$2:$A$39</c:f>
              <c:strCache>
                <c:ptCount val="38"/>
                <c:pt idx="0">
                  <c:v>Bălți</c:v>
                </c:pt>
                <c:pt idx="1">
                  <c:v>Chișinău</c:v>
                </c:pt>
                <c:pt idx="2">
                  <c:v>Edineț</c:v>
                </c:pt>
                <c:pt idx="3">
                  <c:v>Cimișlia</c:v>
                </c:pt>
                <c:pt idx="4">
                  <c:v>Anenii Noi</c:v>
                </c:pt>
                <c:pt idx="5">
                  <c:v>Glodeni</c:v>
                </c:pt>
                <c:pt idx="6">
                  <c:v>Ocnița</c:v>
                </c:pt>
                <c:pt idx="7">
                  <c:v>Dondușeni</c:v>
                </c:pt>
                <c:pt idx="8">
                  <c:v>Ceadîr-Lunga</c:v>
                </c:pt>
                <c:pt idx="9">
                  <c:v>Taraclia</c:v>
                </c:pt>
                <c:pt idx="10">
                  <c:v>Comrat</c:v>
                </c:pt>
                <c:pt idx="11">
                  <c:v>Ialoveni</c:v>
                </c:pt>
                <c:pt idx="12">
                  <c:v>Orhei</c:v>
                </c:pt>
                <c:pt idx="13">
                  <c:v>Drochia</c:v>
                </c:pt>
                <c:pt idx="14">
                  <c:v>Șoldănești</c:v>
                </c:pt>
                <c:pt idx="15">
                  <c:v>Rîșcani</c:v>
                </c:pt>
                <c:pt idx="16">
                  <c:v>Basarabeasca</c:v>
                </c:pt>
                <c:pt idx="17">
                  <c:v>Călărași</c:v>
                </c:pt>
                <c:pt idx="18">
                  <c:v>Strășeni</c:v>
                </c:pt>
                <c:pt idx="19">
                  <c:v>Dubăsari</c:v>
                </c:pt>
                <c:pt idx="20">
                  <c:v>Ungheni</c:v>
                </c:pt>
                <c:pt idx="21">
                  <c:v>Briceni</c:v>
                </c:pt>
                <c:pt idx="22">
                  <c:v>Căușeni</c:v>
                </c:pt>
                <c:pt idx="23">
                  <c:v>Rezina</c:v>
                </c:pt>
                <c:pt idx="24">
                  <c:v>Hîncești</c:v>
                </c:pt>
                <c:pt idx="25">
                  <c:v>Cahul</c:v>
                </c:pt>
                <c:pt idx="26">
                  <c:v>Florești</c:v>
                </c:pt>
                <c:pt idx="27">
                  <c:v>Fălești</c:v>
                </c:pt>
                <c:pt idx="28">
                  <c:v>Soroca</c:v>
                </c:pt>
                <c:pt idx="29">
                  <c:v>Sîngerei</c:v>
                </c:pt>
                <c:pt idx="30">
                  <c:v>Criuleni</c:v>
                </c:pt>
                <c:pt idx="31">
                  <c:v>Ștefan Vodă</c:v>
                </c:pt>
                <c:pt idx="32">
                  <c:v>Telenești</c:v>
                </c:pt>
                <c:pt idx="33">
                  <c:v>Transnistria</c:v>
                </c:pt>
                <c:pt idx="34">
                  <c:v>Nisporeni</c:v>
                </c:pt>
                <c:pt idx="35">
                  <c:v>Leova</c:v>
                </c:pt>
                <c:pt idx="36">
                  <c:v>Vulcănești</c:v>
                </c:pt>
                <c:pt idx="37">
                  <c:v>Cantemir</c:v>
                </c:pt>
              </c:strCache>
            </c:strRef>
          </c:cat>
          <c:val>
            <c:numRef>
              <c:f>Foaie3!$D$2:$D$39</c:f>
              <c:numCache>
                <c:formatCode>0</c:formatCode>
                <c:ptCount val="38"/>
                <c:pt idx="0">
                  <c:v>293.78178162546237</c:v>
                </c:pt>
                <c:pt idx="1">
                  <c:v>290.56961299627659</c:v>
                </c:pt>
                <c:pt idx="2">
                  <c:v>251.91721527091539</c:v>
                </c:pt>
                <c:pt idx="3">
                  <c:v>243.41264528692264</c:v>
                </c:pt>
                <c:pt idx="4">
                  <c:v>241.78439414653906</c:v>
                </c:pt>
                <c:pt idx="5">
                  <c:v>229.99259345885471</c:v>
                </c:pt>
                <c:pt idx="6">
                  <c:v>229.8365840801265</c:v>
                </c:pt>
                <c:pt idx="7">
                  <c:v>227.17666948436181</c:v>
                </c:pt>
                <c:pt idx="8">
                  <c:v>219.75785939566589</c:v>
                </c:pt>
                <c:pt idx="9">
                  <c:v>208.7962095457344</c:v>
                </c:pt>
                <c:pt idx="10">
                  <c:v>200.69554026933037</c:v>
                </c:pt>
                <c:pt idx="11">
                  <c:v>188.93445262683301</c:v>
                </c:pt>
                <c:pt idx="12">
                  <c:v>180.29201395046402</c:v>
                </c:pt>
                <c:pt idx="13">
                  <c:v>166.57039614201469</c:v>
                </c:pt>
                <c:pt idx="14">
                  <c:v>166.0180170372588</c:v>
                </c:pt>
                <c:pt idx="15">
                  <c:v>157.02563063519401</c:v>
                </c:pt>
                <c:pt idx="16">
                  <c:v>156.44011819920041</c:v>
                </c:pt>
                <c:pt idx="17">
                  <c:v>152.17155013120913</c:v>
                </c:pt>
                <c:pt idx="18">
                  <c:v>151.19443604475356</c:v>
                </c:pt>
                <c:pt idx="19">
                  <c:v>143.48672747770831</c:v>
                </c:pt>
                <c:pt idx="20">
                  <c:v>143.47344257104407</c:v>
                </c:pt>
                <c:pt idx="21">
                  <c:v>142.79798369247027</c:v>
                </c:pt>
                <c:pt idx="22">
                  <c:v>141.65178296483342</c:v>
                </c:pt>
                <c:pt idx="23">
                  <c:v>141.22299110295157</c:v>
                </c:pt>
                <c:pt idx="24">
                  <c:v>136.82263161951747</c:v>
                </c:pt>
                <c:pt idx="25">
                  <c:v>133.87262162470091</c:v>
                </c:pt>
                <c:pt idx="26">
                  <c:v>132.10039630118891</c:v>
                </c:pt>
                <c:pt idx="27">
                  <c:v>129.06028776610697</c:v>
                </c:pt>
                <c:pt idx="28">
                  <c:v>128.7730503760173</c:v>
                </c:pt>
                <c:pt idx="29">
                  <c:v>119.02673716390608</c:v>
                </c:pt>
                <c:pt idx="30">
                  <c:v>116.06839542520665</c:v>
                </c:pt>
                <c:pt idx="31">
                  <c:v>112.77226446707049</c:v>
                </c:pt>
                <c:pt idx="32">
                  <c:v>111.21287452570979</c:v>
                </c:pt>
                <c:pt idx="33">
                  <c:v>100.28065970798777</c:v>
                </c:pt>
                <c:pt idx="34">
                  <c:v>82.778342175565342</c:v>
                </c:pt>
                <c:pt idx="35">
                  <c:v>76.059236723189116</c:v>
                </c:pt>
                <c:pt idx="36">
                  <c:v>74.563801759705726</c:v>
                </c:pt>
                <c:pt idx="37">
                  <c:v>61.402667178355557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9-4F14-BDAA-23CA58E1E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800312"/>
        <c:axId val="745800640"/>
      </c:barChart>
      <c:catAx>
        <c:axId val="74580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5800640"/>
        <c:crosses val="autoZero"/>
        <c:auto val="1"/>
        <c:lblAlgn val="ctr"/>
        <c:lblOffset val="100"/>
        <c:noMultiLvlLbl val="0"/>
      </c:catAx>
      <c:valAx>
        <c:axId val="7458006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580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'Tari de import'!$A$1:$A$7</c:f>
              <c:strCache>
                <c:ptCount val="7"/>
                <c:pt idx="0">
                  <c:v>România</c:v>
                </c:pt>
                <c:pt idx="1">
                  <c:v>Kazahstan</c:v>
                </c:pt>
                <c:pt idx="2">
                  <c:v>Bulgaria</c:v>
                </c:pt>
                <c:pt idx="3">
                  <c:v>Turcia</c:v>
                </c:pt>
                <c:pt idx="4">
                  <c:v>Germania</c:v>
                </c:pt>
                <c:pt idx="5">
                  <c:v>Marea Britanie</c:v>
                </c:pt>
                <c:pt idx="6">
                  <c:v>Rusia</c:v>
                </c:pt>
              </c:strCache>
            </c:strRef>
          </c:cat>
          <c:val>
            <c:numRef>
              <c:f>'Tari de import'!$B$1:$B$7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9-4944-80C6-A4909840E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4781968"/>
        <c:axId val="1644757264"/>
      </c:barChart>
      <c:catAx>
        <c:axId val="164478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4757264"/>
        <c:crosses val="autoZero"/>
        <c:auto val="1"/>
        <c:lblAlgn val="ctr"/>
        <c:lblOffset val="100"/>
        <c:noMultiLvlLbl val="0"/>
      </c:catAx>
      <c:valAx>
        <c:axId val="164475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478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67244222883011E-2"/>
          <c:y val="6.3470155229182451E-2"/>
          <c:w val="0.90818899851734725"/>
          <c:h val="0.65107015983571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Rt_graph!$B$1</c:f>
              <c:strCache>
                <c:ptCount val="1"/>
                <c:pt idx="0">
                  <c:v>Nr 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2.157497303128292E-3"/>
                  <c:y val="1.610633229669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E8-42C3-B2FD-78BEF779B63B}"/>
                </c:ext>
              </c:extLst>
            </c:dLbl>
            <c:dLbl>
              <c:idx val="11"/>
              <c:layout>
                <c:manualLayout>
                  <c:x val="-1.0185067526415994E-16"/>
                  <c:y val="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E8-42C3-B2FD-78BEF779B63B}"/>
                </c:ext>
              </c:extLst>
            </c:dLbl>
            <c:dLbl>
              <c:idx val="12"/>
              <c:layout>
                <c:manualLayout>
                  <c:x val="0"/>
                  <c:y val="2.52100840336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E8-42C3-B2FD-78BEF779B63B}"/>
                </c:ext>
              </c:extLst>
            </c:dLbl>
            <c:dLbl>
              <c:idx val="13"/>
              <c:layout>
                <c:manualLayout>
                  <c:x val="0"/>
                  <c:y val="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E8-42C3-B2FD-78BEF779B63B}"/>
                </c:ext>
              </c:extLst>
            </c:dLbl>
            <c:dLbl>
              <c:idx val="17"/>
              <c:layout>
                <c:manualLayout>
                  <c:x val="-1.3199632097270937E-3"/>
                  <c:y val="9.0322504597105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E8-42C3-B2FD-78BEF779B63B}"/>
                </c:ext>
              </c:extLst>
            </c:dLbl>
            <c:dLbl>
              <c:idx val="18"/>
              <c:layout>
                <c:manualLayout>
                  <c:x val="-1.5290396392759642E-3"/>
                  <c:y val="7.24598047998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E8-42C3-B2FD-78BEF779B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Rt_graph!$A$2:$A$71</c:f>
              <c:strCache>
                <c:ptCount val="7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08.06-14.06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26.10-01.11.2020</c:v>
                </c:pt>
                <c:pt idx="34">
                  <c:v>02.11-08.11.2020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  <c:pt idx="48">
                  <c:v>08.02 - 14.02.2021</c:v>
                </c:pt>
                <c:pt idx="49">
                  <c:v>15.02 - 21.02.2021</c:v>
                </c:pt>
                <c:pt idx="50">
                  <c:v>22.02 - 28.02.2021</c:v>
                </c:pt>
                <c:pt idx="51">
                  <c:v>01.03 - 07.03.2021</c:v>
                </c:pt>
                <c:pt idx="52">
                  <c:v>08.03 - 14.03.2021</c:v>
                </c:pt>
                <c:pt idx="53">
                  <c:v>15.03 - 21.03.2021</c:v>
                </c:pt>
                <c:pt idx="54">
                  <c:v>22.03 - 28.03.2021</c:v>
                </c:pt>
                <c:pt idx="55">
                  <c:v>29.03 - 04.04.2021</c:v>
                </c:pt>
                <c:pt idx="56">
                  <c:v>05.04 - 11.04.2021</c:v>
                </c:pt>
                <c:pt idx="57">
                  <c:v>12.04 - 18.04.2021</c:v>
                </c:pt>
                <c:pt idx="58">
                  <c:v>19.04 - 25.04.2021</c:v>
                </c:pt>
                <c:pt idx="59">
                  <c:v>26.04 - 02.05.2021</c:v>
                </c:pt>
                <c:pt idx="60">
                  <c:v>03.05 - 09.05.2021</c:v>
                </c:pt>
                <c:pt idx="61">
                  <c:v>10.05 - 16.05.2021</c:v>
                </c:pt>
                <c:pt idx="62">
                  <c:v>17.05 - 23.05.2021</c:v>
                </c:pt>
                <c:pt idx="63">
                  <c:v>24.05 - 30.05.2021</c:v>
                </c:pt>
                <c:pt idx="64">
                  <c:v>31.05 - 06.06.2021</c:v>
                </c:pt>
                <c:pt idx="65">
                  <c:v>07.06 - 13.06.2021</c:v>
                </c:pt>
                <c:pt idx="66">
                  <c:v>14.06 - 20.06.2021</c:v>
                </c:pt>
                <c:pt idx="67">
                  <c:v>21.06 - 27.06.2021</c:v>
                </c:pt>
                <c:pt idx="68">
                  <c:v>28.06 - 04.07.2021</c:v>
                </c:pt>
                <c:pt idx="69">
                  <c:v>05.07 - 11.07.2021</c:v>
                </c:pt>
              </c:strCache>
            </c:strRef>
          </c:cat>
          <c:val>
            <c:numRef>
              <c:f>Rt_graph!$B$2:$B$71</c:f>
              <c:numCache>
                <c:formatCode>General</c:formatCode>
                <c:ptCount val="70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 formatCode="0">
                  <c:v>1033</c:v>
                </c:pt>
                <c:pt idx="11" formatCode="0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E8-42C3-B2FD-78BEF779B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96935391"/>
        <c:axId val="1596157087"/>
      </c:barChart>
      <c:lineChart>
        <c:grouping val="standard"/>
        <c:varyColors val="0"/>
        <c:ser>
          <c:idx val="1"/>
          <c:order val="1"/>
          <c:tx>
            <c:strRef>
              <c:f>Rt_graph!$C$1</c:f>
              <c:strCache>
                <c:ptCount val="1"/>
                <c:pt idx="0">
                  <c:v>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6"/>
              <c:layout>
                <c:manualLayout>
                  <c:x val="-2.5191191697368217E-2"/>
                  <c:y val="3.5756302521008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E8-42C3-B2FD-78BEF779B63B}"/>
                </c:ext>
              </c:extLst>
            </c:dLbl>
            <c:dLbl>
              <c:idx val="17"/>
              <c:layout>
                <c:manualLayout>
                  <c:x val="-2.8249295672903272E-2"/>
                  <c:y val="-5.6680672268907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E8-42C3-B2FD-78BEF779B63B}"/>
                </c:ext>
              </c:extLst>
            </c:dLbl>
            <c:dLbl>
              <c:idx val="19"/>
              <c:layout>
                <c:manualLayout>
                  <c:x val="-6.4779258361935627E-2"/>
                  <c:y val="-7.0329341317365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E8-42C3-B2FD-78BEF779B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Rt_graph!$A$2:$A$71</c:f>
              <c:strCache>
                <c:ptCount val="7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08.06-14.06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26.10-01.11.2020</c:v>
                </c:pt>
                <c:pt idx="34">
                  <c:v>02.11-08.11.2020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  <c:pt idx="48">
                  <c:v>08.02 - 14.02.2021</c:v>
                </c:pt>
                <c:pt idx="49">
                  <c:v>15.02 - 21.02.2021</c:v>
                </c:pt>
                <c:pt idx="50">
                  <c:v>22.02 - 28.02.2021</c:v>
                </c:pt>
                <c:pt idx="51">
                  <c:v>01.03 - 07.03.2021</c:v>
                </c:pt>
                <c:pt idx="52">
                  <c:v>08.03 - 14.03.2021</c:v>
                </c:pt>
                <c:pt idx="53">
                  <c:v>15.03 - 21.03.2021</c:v>
                </c:pt>
                <c:pt idx="54">
                  <c:v>22.03 - 28.03.2021</c:v>
                </c:pt>
                <c:pt idx="55">
                  <c:v>29.03 - 04.04.2021</c:v>
                </c:pt>
                <c:pt idx="56">
                  <c:v>05.04 - 11.04.2021</c:v>
                </c:pt>
                <c:pt idx="57">
                  <c:v>12.04 - 18.04.2021</c:v>
                </c:pt>
                <c:pt idx="58">
                  <c:v>19.04 - 25.04.2021</c:v>
                </c:pt>
                <c:pt idx="59">
                  <c:v>26.04 - 02.05.2021</c:v>
                </c:pt>
                <c:pt idx="60">
                  <c:v>03.05 - 09.05.2021</c:v>
                </c:pt>
                <c:pt idx="61">
                  <c:v>10.05 - 16.05.2021</c:v>
                </c:pt>
                <c:pt idx="62">
                  <c:v>17.05 - 23.05.2021</c:v>
                </c:pt>
                <c:pt idx="63">
                  <c:v>24.05 - 30.05.2021</c:v>
                </c:pt>
                <c:pt idx="64">
                  <c:v>31.05 - 06.06.2021</c:v>
                </c:pt>
                <c:pt idx="65">
                  <c:v>07.06 - 13.06.2021</c:v>
                </c:pt>
                <c:pt idx="66">
                  <c:v>14.06 - 20.06.2021</c:v>
                </c:pt>
                <c:pt idx="67">
                  <c:v>21.06 - 27.06.2021</c:v>
                </c:pt>
                <c:pt idx="68">
                  <c:v>28.06 - 04.07.2021</c:v>
                </c:pt>
                <c:pt idx="69">
                  <c:v>05.07 - 11.07.2021</c:v>
                </c:pt>
              </c:strCache>
            </c:strRef>
          </c:cat>
          <c:val>
            <c:numRef>
              <c:f>Rt_graph!$C$2:$C$71</c:f>
              <c:numCache>
                <c:formatCode>0.00</c:formatCode>
                <c:ptCount val="70"/>
                <c:pt idx="1">
                  <c:v>2.2200000000000002</c:v>
                </c:pt>
                <c:pt idx="2">
                  <c:v>2.04</c:v>
                </c:pt>
                <c:pt idx="3">
                  <c:v>3.17</c:v>
                </c:pt>
                <c:pt idx="4">
                  <c:v>1.24</c:v>
                </c:pt>
                <c:pt idx="5">
                  <c:v>1</c:v>
                </c:pt>
                <c:pt idx="6">
                  <c:v>1.1399999999999999</c:v>
                </c:pt>
                <c:pt idx="7">
                  <c:v>0.78</c:v>
                </c:pt>
                <c:pt idx="8">
                  <c:v>1.1200000000000001</c:v>
                </c:pt>
                <c:pt idx="9">
                  <c:v>1.38</c:v>
                </c:pt>
                <c:pt idx="10" formatCode="General">
                  <c:v>0.89</c:v>
                </c:pt>
                <c:pt idx="11" formatCode="General">
                  <c:v>1.18</c:v>
                </c:pt>
                <c:pt idx="12" formatCode="General">
                  <c:v>1.18</c:v>
                </c:pt>
                <c:pt idx="13" formatCode="General">
                  <c:v>1.34</c:v>
                </c:pt>
                <c:pt idx="14" formatCode="General">
                  <c:v>1.19</c:v>
                </c:pt>
                <c:pt idx="15" formatCode="General">
                  <c:v>0.94</c:v>
                </c:pt>
                <c:pt idx="16" formatCode="General">
                  <c:v>0.86</c:v>
                </c:pt>
                <c:pt idx="17">
                  <c:v>1</c:v>
                </c:pt>
                <c:pt idx="18" formatCode="General">
                  <c:v>1.02</c:v>
                </c:pt>
                <c:pt idx="19" formatCode="General">
                  <c:v>1.17</c:v>
                </c:pt>
                <c:pt idx="20" formatCode="General">
                  <c:v>1.1200000000000001</c:v>
                </c:pt>
                <c:pt idx="21" formatCode="General">
                  <c:v>1.05</c:v>
                </c:pt>
                <c:pt idx="22" formatCode="General">
                  <c:v>1.03</c:v>
                </c:pt>
                <c:pt idx="23" formatCode="General">
                  <c:v>1.1200000000000001</c:v>
                </c:pt>
                <c:pt idx="24" formatCode="General">
                  <c:v>1.0900000000000001</c:v>
                </c:pt>
                <c:pt idx="25" formatCode="General">
                  <c:v>1.05</c:v>
                </c:pt>
                <c:pt idx="26" formatCode="General">
                  <c:v>1.03</c:v>
                </c:pt>
                <c:pt idx="27" formatCode="General">
                  <c:v>1.05</c:v>
                </c:pt>
                <c:pt idx="28" formatCode="General">
                  <c:v>1.1100000000000001</c:v>
                </c:pt>
                <c:pt idx="29" formatCode="General">
                  <c:v>1.17</c:v>
                </c:pt>
                <c:pt idx="30" formatCode="General">
                  <c:v>1.1000000000000001</c:v>
                </c:pt>
                <c:pt idx="31" formatCode="General">
                  <c:v>0.98</c:v>
                </c:pt>
                <c:pt idx="32" formatCode="General">
                  <c:v>1.02</c:v>
                </c:pt>
                <c:pt idx="33" formatCode="General">
                  <c:v>1.07</c:v>
                </c:pt>
                <c:pt idx="34" formatCode="General">
                  <c:v>1.1200000000000001</c:v>
                </c:pt>
                <c:pt idx="35" formatCode="General">
                  <c:v>1.1599999999999999</c:v>
                </c:pt>
                <c:pt idx="36" formatCode="General">
                  <c:v>1.1100000000000001</c:v>
                </c:pt>
                <c:pt idx="37" formatCode="General">
                  <c:v>1.08</c:v>
                </c:pt>
                <c:pt idx="38" formatCode="General">
                  <c:v>1.05</c:v>
                </c:pt>
                <c:pt idx="39" formatCode="General">
                  <c:v>1.04</c:v>
                </c:pt>
                <c:pt idx="40" formatCode="General">
                  <c:v>0.98</c:v>
                </c:pt>
                <c:pt idx="41" formatCode="General">
                  <c:v>0.9</c:v>
                </c:pt>
                <c:pt idx="42" formatCode="General">
                  <c:v>0.8</c:v>
                </c:pt>
                <c:pt idx="43" formatCode="General">
                  <c:v>0.82</c:v>
                </c:pt>
                <c:pt idx="44" formatCode="General">
                  <c:v>1.1299999999999999</c:v>
                </c:pt>
                <c:pt idx="45" formatCode="General">
                  <c:v>1.06</c:v>
                </c:pt>
                <c:pt idx="46" formatCode="General">
                  <c:v>1.07</c:v>
                </c:pt>
                <c:pt idx="47" formatCode="General">
                  <c:v>1.19</c:v>
                </c:pt>
                <c:pt idx="48" formatCode="General">
                  <c:v>1.1599999999999999</c:v>
                </c:pt>
                <c:pt idx="49" formatCode="General">
                  <c:v>1.0900000000000001</c:v>
                </c:pt>
                <c:pt idx="50" formatCode="General">
                  <c:v>1.19</c:v>
                </c:pt>
                <c:pt idx="51" formatCode="General">
                  <c:v>1.1200000000000001</c:v>
                </c:pt>
                <c:pt idx="52" formatCode="General">
                  <c:v>1.05</c:v>
                </c:pt>
                <c:pt idx="53" formatCode="General">
                  <c:v>1.01</c:v>
                </c:pt>
                <c:pt idx="54" formatCode="General">
                  <c:v>1.04</c:v>
                </c:pt>
                <c:pt idx="55">
                  <c:v>0.94088115234833203</c:v>
                </c:pt>
                <c:pt idx="56" formatCode="General">
                  <c:v>0.83</c:v>
                </c:pt>
                <c:pt idx="57" formatCode="General">
                  <c:v>0.83</c:v>
                </c:pt>
                <c:pt idx="58" formatCode="General">
                  <c:v>0.82</c:v>
                </c:pt>
                <c:pt idx="59" formatCode="General">
                  <c:v>0.8</c:v>
                </c:pt>
                <c:pt idx="60" formatCode="General">
                  <c:v>0.84</c:v>
                </c:pt>
                <c:pt idx="61" formatCode="General">
                  <c:v>0.83</c:v>
                </c:pt>
                <c:pt idx="62" formatCode="General">
                  <c:v>0.81</c:v>
                </c:pt>
                <c:pt idx="63" formatCode="General">
                  <c:v>0.75</c:v>
                </c:pt>
                <c:pt idx="64" formatCode="General">
                  <c:v>0.82</c:v>
                </c:pt>
                <c:pt idx="65" formatCode="General">
                  <c:v>0.94</c:v>
                </c:pt>
                <c:pt idx="66" formatCode="General">
                  <c:v>1.02</c:v>
                </c:pt>
                <c:pt idx="67" formatCode="General">
                  <c:v>1.05</c:v>
                </c:pt>
                <c:pt idx="68" formatCode="General">
                  <c:v>1.04</c:v>
                </c:pt>
                <c:pt idx="69" formatCode="General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2E8-42C3-B2FD-78BEF779B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771471"/>
        <c:axId val="1599330927"/>
      </c:lineChart>
      <c:catAx>
        <c:axId val="159693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6157087"/>
        <c:crosses val="autoZero"/>
        <c:auto val="1"/>
        <c:lblAlgn val="ctr"/>
        <c:lblOffset val="100"/>
        <c:noMultiLvlLbl val="0"/>
      </c:catAx>
      <c:valAx>
        <c:axId val="1596157087"/>
        <c:scaling>
          <c:orientation val="minMax"/>
          <c:max val="11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6935391"/>
        <c:crosses val="autoZero"/>
        <c:crossBetween val="between"/>
      </c:valAx>
      <c:valAx>
        <c:axId val="1599330927"/>
        <c:scaling>
          <c:orientation val="minMax"/>
          <c:max val="1.5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91771471"/>
        <c:crosses val="max"/>
        <c:crossBetween val="between"/>
      </c:valAx>
      <c:catAx>
        <c:axId val="1591771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9330927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Mortalitate!$A$2:$A$41</c:f>
              <c:strCache>
                <c:ptCount val="40"/>
                <c:pt idx="0">
                  <c:v>Ungaria</c:v>
                </c:pt>
                <c:pt idx="1">
                  <c:v>Bosnia si Hertegovina</c:v>
                </c:pt>
                <c:pt idx="2">
                  <c:v>Cehia</c:v>
                </c:pt>
                <c:pt idx="3">
                  <c:v>Macedonia de Nord</c:v>
                </c:pt>
                <c:pt idx="4">
                  <c:v>Bulgaria</c:v>
                </c:pt>
                <c:pt idx="5">
                  <c:v>Muntenegru</c:v>
                </c:pt>
                <c:pt idx="6">
                  <c:v>Slovacia</c:v>
                </c:pt>
                <c:pt idx="7">
                  <c:v>Belgia</c:v>
                </c:pt>
                <c:pt idx="8">
                  <c:v>Slovenia</c:v>
                </c:pt>
                <c:pt idx="9">
                  <c:v>Italia</c:v>
                </c:pt>
                <c:pt idx="10">
                  <c:v>Croaţia</c:v>
                </c:pt>
                <c:pt idx="11">
                  <c:v>Polonia</c:v>
                </c:pt>
                <c:pt idx="12">
                  <c:v>Regatul Unit</c:v>
                </c:pt>
                <c:pt idx="13">
                  <c:v>România</c:v>
                </c:pt>
                <c:pt idx="14">
                  <c:v>Moldova</c:v>
                </c:pt>
                <c:pt idx="15">
                  <c:v>Spania</c:v>
                </c:pt>
                <c:pt idx="16">
                  <c:v>Franţa</c:v>
                </c:pt>
                <c:pt idx="17">
                  <c:v>Portugalia</c:v>
                </c:pt>
                <c:pt idx="18">
                  <c:v>Andorra</c:v>
                </c:pt>
                <c:pt idx="19">
                  <c:v>Lituania</c:v>
                </c:pt>
                <c:pt idx="20">
                  <c:v>Suedia</c:v>
                </c:pt>
                <c:pt idx="21">
                  <c:v>Letonia</c:v>
                </c:pt>
                <c:pt idx="22">
                  <c:v>Luxemburg</c:v>
                </c:pt>
                <c:pt idx="23">
                  <c:v>Elveţia</c:v>
                </c:pt>
                <c:pt idx="24">
                  <c:v>Grecia</c:v>
                </c:pt>
                <c:pt idx="25">
                  <c:v>Ucraina</c:v>
                </c:pt>
                <c:pt idx="26">
                  <c:v>Austria</c:v>
                </c:pt>
                <c:pt idx="27">
                  <c:v>Germania</c:v>
                </c:pt>
                <c:pt idx="28">
                  <c:v>Olanda</c:v>
                </c:pt>
                <c:pt idx="29">
                  <c:v>Irlanda</c:v>
                </c:pt>
                <c:pt idx="30">
                  <c:v>Rusia</c:v>
                </c:pt>
                <c:pt idx="31">
                  <c:v>Estonia</c:v>
                </c:pt>
                <c:pt idx="32">
                  <c:v>Malta</c:v>
                </c:pt>
                <c:pt idx="33">
                  <c:v>Albania</c:v>
                </c:pt>
                <c:pt idx="34">
                  <c:v>Serbia</c:v>
                </c:pt>
                <c:pt idx="35">
                  <c:v>Danemarca</c:v>
                </c:pt>
                <c:pt idx="36">
                  <c:v>Bielorusia</c:v>
                </c:pt>
                <c:pt idx="37">
                  <c:v>Finlanda</c:v>
                </c:pt>
                <c:pt idx="38">
                  <c:v>Norvegia</c:v>
                </c:pt>
                <c:pt idx="39">
                  <c:v>Islanda</c:v>
                </c:pt>
              </c:strCache>
            </c:strRef>
          </c:cat>
          <c:val>
            <c:numRef>
              <c:f>Mortalitate!$E$2:$E$41</c:f>
              <c:numCache>
                <c:formatCode>0</c:formatCode>
                <c:ptCount val="40"/>
                <c:pt idx="0">
                  <c:v>3114</c:v>
                </c:pt>
                <c:pt idx="1">
                  <c:v>2962</c:v>
                </c:pt>
                <c:pt idx="2">
                  <c:v>2827</c:v>
                </c:pt>
                <c:pt idx="3">
                  <c:v>2634</c:v>
                </c:pt>
                <c:pt idx="4">
                  <c:v>2631</c:v>
                </c:pt>
                <c:pt idx="5">
                  <c:v>2579</c:v>
                </c:pt>
                <c:pt idx="6">
                  <c:v>2292</c:v>
                </c:pt>
                <c:pt idx="7">
                  <c:v>2165</c:v>
                </c:pt>
                <c:pt idx="8">
                  <c:v>2127</c:v>
                </c:pt>
                <c:pt idx="9">
                  <c:v>2117</c:v>
                </c:pt>
                <c:pt idx="10">
                  <c:v>2017</c:v>
                </c:pt>
                <c:pt idx="11">
                  <c:v>1988</c:v>
                </c:pt>
                <c:pt idx="12">
                  <c:v>1882</c:v>
                </c:pt>
                <c:pt idx="13">
                  <c:v>1791</c:v>
                </c:pt>
                <c:pt idx="14">
                  <c:v>1787</c:v>
                </c:pt>
                <c:pt idx="15">
                  <c:v>1732</c:v>
                </c:pt>
                <c:pt idx="16">
                  <c:v>1702</c:v>
                </c:pt>
                <c:pt idx="17">
                  <c:v>1688</c:v>
                </c:pt>
                <c:pt idx="18">
                  <c:v>1641</c:v>
                </c:pt>
                <c:pt idx="19">
                  <c:v>1639</c:v>
                </c:pt>
                <c:pt idx="20">
                  <c:v>1437</c:v>
                </c:pt>
                <c:pt idx="21">
                  <c:v>1360</c:v>
                </c:pt>
                <c:pt idx="22">
                  <c:v>1287</c:v>
                </c:pt>
                <c:pt idx="23">
                  <c:v>1250</c:v>
                </c:pt>
                <c:pt idx="24">
                  <c:v>1231</c:v>
                </c:pt>
                <c:pt idx="25">
                  <c:v>1210</c:v>
                </c:pt>
                <c:pt idx="26">
                  <c:v>1184</c:v>
                </c:pt>
                <c:pt idx="27">
                  <c:v>1092</c:v>
                </c:pt>
                <c:pt idx="28">
                  <c:v>1034</c:v>
                </c:pt>
                <c:pt idx="29">
                  <c:v>1002</c:v>
                </c:pt>
                <c:pt idx="30">
                  <c:v>979</c:v>
                </c:pt>
                <c:pt idx="31">
                  <c:v>957</c:v>
                </c:pt>
                <c:pt idx="32">
                  <c:v>949</c:v>
                </c:pt>
                <c:pt idx="33">
                  <c:v>854</c:v>
                </c:pt>
                <c:pt idx="34">
                  <c:v>813</c:v>
                </c:pt>
                <c:pt idx="35">
                  <c:v>437</c:v>
                </c:pt>
                <c:pt idx="36">
                  <c:v>345</c:v>
                </c:pt>
                <c:pt idx="37">
                  <c:v>176</c:v>
                </c:pt>
                <c:pt idx="38">
                  <c:v>146</c:v>
                </c:pt>
                <c:pt idx="39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D-49C4-BCC0-0FA9B3B74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911168"/>
        <c:axId val="443516111"/>
      </c:barChart>
      <c:catAx>
        <c:axId val="20519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3516111"/>
        <c:crosses val="autoZero"/>
        <c:auto val="1"/>
        <c:lblAlgn val="ctr"/>
        <c:lblOffset val="100"/>
        <c:noMultiLvlLbl val="0"/>
      </c:catAx>
      <c:valAx>
        <c:axId val="443516111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519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31927410849262E-2"/>
          <c:y val="0.13798096002444021"/>
          <c:w val="0.92797072754687093"/>
          <c:h val="0.556505648750427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3.5460583264117581E-17"/>
                  <c:y val="8.695823348168435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4835589941972E-2"/>
                      <c:h val="7.38479972612118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C22-4504-AE09-B3D2D5F6B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RF!$A$2:$A$41</c:f>
              <c:strCache>
                <c:ptCount val="40"/>
                <c:pt idx="0">
                  <c:v>Bosnia si Hertegovina</c:v>
                </c:pt>
                <c:pt idx="1">
                  <c:v>Bulgaria</c:v>
                </c:pt>
                <c:pt idx="2">
                  <c:v>Ungaria</c:v>
                </c:pt>
                <c:pt idx="3">
                  <c:v>Macedonia de Nord</c:v>
                </c:pt>
                <c:pt idx="4">
                  <c:v>Slovacia</c:v>
                </c:pt>
                <c:pt idx="5">
                  <c:v>România</c:v>
                </c:pt>
                <c:pt idx="6">
                  <c:v>Italia</c:v>
                </c:pt>
                <c:pt idx="7">
                  <c:v>Grecia</c:v>
                </c:pt>
                <c:pt idx="8">
                  <c:v>Polonia</c:v>
                </c:pt>
                <c:pt idx="9">
                  <c:v>Regatul Unit</c:v>
                </c:pt>
                <c:pt idx="10">
                  <c:v>Rusia</c:v>
                </c:pt>
                <c:pt idx="11">
                  <c:v>Germania</c:v>
                </c:pt>
                <c:pt idx="12">
                  <c:v>Moldova</c:v>
                </c:pt>
                <c:pt idx="13">
                  <c:v>Ucraina</c:v>
                </c:pt>
                <c:pt idx="14">
                  <c:v>Belgia</c:v>
                </c:pt>
                <c:pt idx="15">
                  <c:v>Croaţia</c:v>
                </c:pt>
                <c:pt idx="16">
                  <c:v>Spania</c:v>
                </c:pt>
                <c:pt idx="17">
                  <c:v>Franţa</c:v>
                </c:pt>
                <c:pt idx="18">
                  <c:v>Portugalia</c:v>
                </c:pt>
                <c:pt idx="19">
                  <c:v>Albania</c:v>
                </c:pt>
                <c:pt idx="20">
                  <c:v>Letonia</c:v>
                </c:pt>
                <c:pt idx="21">
                  <c:v>Cehia</c:v>
                </c:pt>
                <c:pt idx="22">
                  <c:v>Irlanda</c:v>
                </c:pt>
                <c:pt idx="23">
                  <c:v>Slovenia</c:v>
                </c:pt>
                <c:pt idx="24">
                  <c:v>Austria</c:v>
                </c:pt>
                <c:pt idx="25">
                  <c:v>Muntenegru</c:v>
                </c:pt>
                <c:pt idx="26">
                  <c:v>Lituania</c:v>
                </c:pt>
                <c:pt idx="27">
                  <c:v>Elveţia</c:v>
                </c:pt>
                <c:pt idx="28">
                  <c:v>Malta</c:v>
                </c:pt>
                <c:pt idx="29">
                  <c:v>Suedia</c:v>
                </c:pt>
                <c:pt idx="30">
                  <c:v>Luxemburg</c:v>
                </c:pt>
                <c:pt idx="31">
                  <c:v>Olanda</c:v>
                </c:pt>
                <c:pt idx="32">
                  <c:v>Finlanda</c:v>
                </c:pt>
                <c:pt idx="33">
                  <c:v>Serbia</c:v>
                </c:pt>
                <c:pt idx="34">
                  <c:v>Estonia</c:v>
                </c:pt>
                <c:pt idx="35">
                  <c:v>Andorra</c:v>
                </c:pt>
                <c:pt idx="36">
                  <c:v>Danemarca</c:v>
                </c:pt>
                <c:pt idx="37">
                  <c:v>Bielorusia</c:v>
                </c:pt>
                <c:pt idx="38">
                  <c:v>Norvegia</c:v>
                </c:pt>
                <c:pt idx="39">
                  <c:v>Islanda</c:v>
                </c:pt>
              </c:strCache>
            </c:strRef>
          </c:cat>
          <c:val>
            <c:numRef>
              <c:f>RF!$F$2:$F$41</c:f>
              <c:numCache>
                <c:formatCode>0.0</c:formatCode>
                <c:ptCount val="40"/>
                <c:pt idx="0">
                  <c:v>4.7069146213653763</c:v>
                </c:pt>
                <c:pt idx="1">
                  <c:v>4.2938773191434976</c:v>
                </c:pt>
                <c:pt idx="2">
                  <c:v>3.7113590793098292</c:v>
                </c:pt>
                <c:pt idx="3">
                  <c:v>3.5218906654171773</c:v>
                </c:pt>
                <c:pt idx="4">
                  <c:v>3.1942906424303046</c:v>
                </c:pt>
                <c:pt idx="5">
                  <c:v>3.1646190100958531</c:v>
                </c:pt>
                <c:pt idx="6">
                  <c:v>2.9914948132595502</c:v>
                </c:pt>
                <c:pt idx="7">
                  <c:v>2.9096941949686537</c:v>
                </c:pt>
                <c:pt idx="8">
                  <c:v>2.6089784821757411</c:v>
                </c:pt>
                <c:pt idx="9">
                  <c:v>2.5076910009187219</c:v>
                </c:pt>
                <c:pt idx="10">
                  <c:v>2.4726572030349971</c:v>
                </c:pt>
                <c:pt idx="11">
                  <c:v>2.4512295680785359</c:v>
                </c:pt>
                <c:pt idx="12">
                  <c:v>2.4115711916478615</c:v>
                </c:pt>
                <c:pt idx="13">
                  <c:v>2.3471176597357597</c:v>
                </c:pt>
                <c:pt idx="14">
                  <c:v>2.303922465026973</c:v>
                </c:pt>
                <c:pt idx="15">
                  <c:v>2.2800463381241927</c:v>
                </c:pt>
                <c:pt idx="16">
                  <c:v>2.0573799804530739</c:v>
                </c:pt>
                <c:pt idx="17">
                  <c:v>1.9152230166022695</c:v>
                </c:pt>
                <c:pt idx="18">
                  <c:v>1.889481416868765</c:v>
                </c:pt>
                <c:pt idx="19">
                  <c:v>1.8522987812236034</c:v>
                </c:pt>
                <c:pt idx="20">
                  <c:v>1.8390271140472374</c:v>
                </c:pt>
                <c:pt idx="21">
                  <c:v>1.8169336466686752</c:v>
                </c:pt>
                <c:pt idx="22">
                  <c:v>1.8014192564017675</c:v>
                </c:pt>
                <c:pt idx="23">
                  <c:v>1.7152518973253241</c:v>
                </c:pt>
                <c:pt idx="24">
                  <c:v>1.6456111919363057</c:v>
                </c:pt>
                <c:pt idx="25">
                  <c:v>1.6122932383208264</c:v>
                </c:pt>
                <c:pt idx="26">
                  <c:v>1.5752600361041864</c:v>
                </c:pt>
                <c:pt idx="27">
                  <c:v>1.5459405937785042</c:v>
                </c:pt>
                <c:pt idx="28">
                  <c:v>1.3521779723769356</c:v>
                </c:pt>
                <c:pt idx="29">
                  <c:v>1.3367016310615629</c:v>
                </c:pt>
                <c:pt idx="30">
                  <c:v>1.1373420358283572</c:v>
                </c:pt>
                <c:pt idx="31">
                  <c:v>1.0278066092043798</c:v>
                </c:pt>
                <c:pt idx="32">
                  <c:v>0.9950857445810648</c:v>
                </c:pt>
                <c:pt idx="33">
                  <c:v>0.98557729158566165</c:v>
                </c:pt>
                <c:pt idx="34">
                  <c:v>0.96587495341744822</c:v>
                </c:pt>
                <c:pt idx="35">
                  <c:v>0.9023090586145649</c:v>
                </c:pt>
                <c:pt idx="36">
                  <c:v>0.84853102869766028</c:v>
                </c:pt>
                <c:pt idx="37">
                  <c:v>0.76114847653456597</c:v>
                </c:pt>
                <c:pt idx="38">
                  <c:v>0.59761105730609554</c:v>
                </c:pt>
                <c:pt idx="39">
                  <c:v>0.44943820224719105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22-4504-AE09-B3D2D5F6B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372000"/>
        <c:axId val="2107290240"/>
      </c:barChart>
      <c:catAx>
        <c:axId val="19663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07290240"/>
        <c:crosses val="autoZero"/>
        <c:auto val="1"/>
        <c:lblAlgn val="ctr"/>
        <c:lblOffset val="100"/>
        <c:noMultiLvlLbl val="0"/>
      </c:catAx>
      <c:valAx>
        <c:axId val="21072902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6637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21571277920379E-2"/>
          <c:y val="3.523482871147262E-2"/>
          <c:w val="0.93917966890326454"/>
          <c:h val="0.7277424509931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5-4873-9F46-64BE82CBC9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Saptamini!$A$2:$A$71</c:f>
              <c:strCache>
                <c:ptCount val="7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  <c:pt idx="48">
                  <c:v>08.02 - 14.02.2021</c:v>
                </c:pt>
                <c:pt idx="49">
                  <c:v>15.02 - 21.02.2021</c:v>
                </c:pt>
                <c:pt idx="50">
                  <c:v>22.02 - 28.02.2021</c:v>
                </c:pt>
                <c:pt idx="51">
                  <c:v>01.03 - 07.03.2021</c:v>
                </c:pt>
                <c:pt idx="52">
                  <c:v>08.03 - 14.03.2021</c:v>
                </c:pt>
                <c:pt idx="53">
                  <c:v>15.03 - 21.03.2021</c:v>
                </c:pt>
                <c:pt idx="54">
                  <c:v>22.03 - 28.03.2021</c:v>
                </c:pt>
                <c:pt idx="55">
                  <c:v>29.03 - 04.04.2021</c:v>
                </c:pt>
                <c:pt idx="56">
                  <c:v>05.04 - 11.04.2021</c:v>
                </c:pt>
                <c:pt idx="57">
                  <c:v>12.04 - 18.04.2021</c:v>
                </c:pt>
                <c:pt idx="58">
                  <c:v>19.04 - 25.04.2021</c:v>
                </c:pt>
                <c:pt idx="59">
                  <c:v>26.04 - 02.05.2021</c:v>
                </c:pt>
                <c:pt idx="60">
                  <c:v>03.05 - 09.05.2021</c:v>
                </c:pt>
                <c:pt idx="61">
                  <c:v>10.05 - 16.05.2021</c:v>
                </c:pt>
                <c:pt idx="62">
                  <c:v>17.05 - 23.05.2021</c:v>
                </c:pt>
                <c:pt idx="63">
                  <c:v>24.05 - 30.05.2021</c:v>
                </c:pt>
                <c:pt idx="64">
                  <c:v>31.05 - 06.06.2021</c:v>
                </c:pt>
                <c:pt idx="65">
                  <c:v>07.06 - 13.06.2021</c:v>
                </c:pt>
                <c:pt idx="66">
                  <c:v>14.06 - 20.06.2021</c:v>
                </c:pt>
                <c:pt idx="67">
                  <c:v>21.06 - 27.06.2021</c:v>
                </c:pt>
                <c:pt idx="68">
                  <c:v>28.06 - 04.07.2021</c:v>
                </c:pt>
                <c:pt idx="69">
                  <c:v>05.07 - 11.07.2021</c:v>
                </c:pt>
              </c:strCache>
            </c:strRef>
          </c:cat>
          <c:val>
            <c:numRef>
              <c:f>Saptamini!$B$2:$B$71</c:f>
              <c:numCache>
                <c:formatCode>General</c:formatCode>
                <c:ptCount val="70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5-4873-9F46-64BE82CBC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Saptamini!$A$2:$A$71</c:f>
              <c:strCache>
                <c:ptCount val="7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  <c:pt idx="48">
                  <c:v>08.02 - 14.02.2021</c:v>
                </c:pt>
                <c:pt idx="49">
                  <c:v>15.02 - 21.02.2021</c:v>
                </c:pt>
                <c:pt idx="50">
                  <c:v>22.02 - 28.02.2021</c:v>
                </c:pt>
                <c:pt idx="51">
                  <c:v>01.03 - 07.03.2021</c:v>
                </c:pt>
                <c:pt idx="52">
                  <c:v>08.03 - 14.03.2021</c:v>
                </c:pt>
                <c:pt idx="53">
                  <c:v>15.03 - 21.03.2021</c:v>
                </c:pt>
                <c:pt idx="54">
                  <c:v>22.03 - 28.03.2021</c:v>
                </c:pt>
                <c:pt idx="55">
                  <c:v>29.03 - 04.04.2021</c:v>
                </c:pt>
                <c:pt idx="56">
                  <c:v>05.04 - 11.04.2021</c:v>
                </c:pt>
                <c:pt idx="57">
                  <c:v>12.04 - 18.04.2021</c:v>
                </c:pt>
                <c:pt idx="58">
                  <c:v>19.04 - 25.04.2021</c:v>
                </c:pt>
                <c:pt idx="59">
                  <c:v>26.04 - 02.05.2021</c:v>
                </c:pt>
                <c:pt idx="60">
                  <c:v>03.05 - 09.05.2021</c:v>
                </c:pt>
                <c:pt idx="61">
                  <c:v>10.05 - 16.05.2021</c:v>
                </c:pt>
                <c:pt idx="62">
                  <c:v>17.05 - 23.05.2021</c:v>
                </c:pt>
                <c:pt idx="63">
                  <c:v>24.05 - 30.05.2021</c:v>
                </c:pt>
                <c:pt idx="64">
                  <c:v>31.05 - 06.06.2021</c:v>
                </c:pt>
                <c:pt idx="65">
                  <c:v>07.06 - 13.06.2021</c:v>
                </c:pt>
                <c:pt idx="66">
                  <c:v>14.06 - 20.06.2021</c:v>
                </c:pt>
                <c:pt idx="67">
                  <c:v>21.06 - 27.06.2021</c:v>
                </c:pt>
                <c:pt idx="68">
                  <c:v>28.06 - 04.07.2021</c:v>
                </c:pt>
                <c:pt idx="69">
                  <c:v>05.07 - 11.07.2021</c:v>
                </c:pt>
              </c:strCache>
            </c:strRef>
          </c:cat>
          <c:val>
            <c:numRef>
              <c:f>Saptamini!$D$2:$D$71</c:f>
              <c:numCache>
                <c:formatCode>General</c:formatCode>
                <c:ptCount val="70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75-4873-9F46-64BE82CBC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Saptamini!$A$2:$A$71</c:f>
              <c:strCache>
                <c:ptCount val="70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  <c:pt idx="48">
                  <c:v>08.02 - 14.02.2021</c:v>
                </c:pt>
                <c:pt idx="49">
                  <c:v>15.02 - 21.02.2021</c:v>
                </c:pt>
                <c:pt idx="50">
                  <c:v>22.02 - 28.02.2021</c:v>
                </c:pt>
                <c:pt idx="51">
                  <c:v>01.03 - 07.03.2021</c:v>
                </c:pt>
                <c:pt idx="52">
                  <c:v>08.03 - 14.03.2021</c:v>
                </c:pt>
                <c:pt idx="53">
                  <c:v>15.03 - 21.03.2021</c:v>
                </c:pt>
                <c:pt idx="54">
                  <c:v>22.03 - 28.03.2021</c:v>
                </c:pt>
                <c:pt idx="55">
                  <c:v>29.03 - 04.04.2021</c:v>
                </c:pt>
                <c:pt idx="56">
                  <c:v>05.04 - 11.04.2021</c:v>
                </c:pt>
                <c:pt idx="57">
                  <c:v>12.04 - 18.04.2021</c:v>
                </c:pt>
                <c:pt idx="58">
                  <c:v>19.04 - 25.04.2021</c:v>
                </c:pt>
                <c:pt idx="59">
                  <c:v>26.04 - 02.05.2021</c:v>
                </c:pt>
                <c:pt idx="60">
                  <c:v>03.05 - 09.05.2021</c:v>
                </c:pt>
                <c:pt idx="61">
                  <c:v>10.05 - 16.05.2021</c:v>
                </c:pt>
                <c:pt idx="62">
                  <c:v>17.05 - 23.05.2021</c:v>
                </c:pt>
                <c:pt idx="63">
                  <c:v>24.05 - 30.05.2021</c:v>
                </c:pt>
                <c:pt idx="64">
                  <c:v>31.05 - 06.06.2021</c:v>
                </c:pt>
                <c:pt idx="65">
                  <c:v>07.06 - 13.06.2021</c:v>
                </c:pt>
                <c:pt idx="66">
                  <c:v>14.06 - 20.06.2021</c:v>
                </c:pt>
                <c:pt idx="67">
                  <c:v>21.06 - 27.06.2021</c:v>
                </c:pt>
                <c:pt idx="68">
                  <c:v>28.06 - 04.07.2021</c:v>
                </c:pt>
                <c:pt idx="69">
                  <c:v>05.07 - 11.07.2021</c:v>
                </c:pt>
              </c:strCache>
            </c:strRef>
          </c:cat>
          <c:val>
            <c:numRef>
              <c:f>Saptamini!$C$2:$C$71</c:f>
              <c:numCache>
                <c:formatCode>General</c:formatCode>
                <c:ptCount val="7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75-4873-9F46-64BE82CBC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511288"/>
        <c:axId val="551509648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515096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1511288"/>
        <c:crosses val="max"/>
        <c:crossBetween val="between"/>
      </c:valAx>
      <c:catAx>
        <c:axId val="551511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1509648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r>
              <a:rPr lang="en-US" sz="2800"/>
              <a:t>Num</a:t>
            </a:r>
            <a:r>
              <a:rPr lang="ro-RO" sz="2800"/>
              <a:t>ă</a:t>
            </a:r>
            <a:r>
              <a:rPr lang="en-US" sz="2800"/>
              <a:t>rul de </a:t>
            </a:r>
            <a:r>
              <a:rPr lang="x-none" sz="2800"/>
              <a:t>persoane investigate </a:t>
            </a:r>
            <a:r>
              <a:rPr lang="ro-RO" sz="2800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726530266507403E-2"/>
          <c:y val="5.9100797792115523E-2"/>
          <c:w val="0.94035583761062747"/>
          <c:h val="0.74919724258822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Total Probe investigate + Ag din 22.03.2021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Saptaminal!$A$2:$A$71</c:f>
              <c:strCache>
                <c:ptCount val="70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</c:strCache>
            </c:strRef>
          </c:cat>
          <c:val>
            <c:numRef>
              <c:f>Saptaminal!$B$2:$B$71</c:f>
              <c:numCache>
                <c:formatCode>General</c:formatCode>
                <c:ptCount val="70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  <c:pt idx="31">
                  <c:v>18095</c:v>
                </c:pt>
                <c:pt idx="32">
                  <c:v>18064</c:v>
                </c:pt>
                <c:pt idx="33">
                  <c:v>17770</c:v>
                </c:pt>
                <c:pt idx="34">
                  <c:v>17669</c:v>
                </c:pt>
                <c:pt idx="35">
                  <c:v>18394</c:v>
                </c:pt>
                <c:pt idx="36">
                  <c:v>19851</c:v>
                </c:pt>
                <c:pt idx="37">
                  <c:v>19739</c:v>
                </c:pt>
                <c:pt idx="38">
                  <c:v>19970</c:v>
                </c:pt>
                <c:pt idx="39">
                  <c:v>20807</c:v>
                </c:pt>
                <c:pt idx="40">
                  <c:v>20080</c:v>
                </c:pt>
                <c:pt idx="41">
                  <c:v>16176</c:v>
                </c:pt>
                <c:pt idx="42">
                  <c:v>12767</c:v>
                </c:pt>
                <c:pt idx="43">
                  <c:v>13409</c:v>
                </c:pt>
                <c:pt idx="44">
                  <c:v>16897</c:v>
                </c:pt>
                <c:pt idx="45">
                  <c:v>14547</c:v>
                </c:pt>
                <c:pt idx="46">
                  <c:v>15626</c:v>
                </c:pt>
                <c:pt idx="47">
                  <c:v>17085</c:v>
                </c:pt>
                <c:pt idx="48">
                  <c:v>19306</c:v>
                </c:pt>
                <c:pt idx="49">
                  <c:v>21069</c:v>
                </c:pt>
                <c:pt idx="50">
                  <c:v>24260</c:v>
                </c:pt>
                <c:pt idx="51">
                  <c:v>25564</c:v>
                </c:pt>
                <c:pt idx="52">
                  <c:v>24001</c:v>
                </c:pt>
                <c:pt idx="53">
                  <c:v>28130</c:v>
                </c:pt>
                <c:pt idx="54">
                  <c:v>37584</c:v>
                </c:pt>
                <c:pt idx="55">
                  <c:v>35576</c:v>
                </c:pt>
                <c:pt idx="56">
                  <c:v>33685</c:v>
                </c:pt>
                <c:pt idx="57">
                  <c:v>33670</c:v>
                </c:pt>
                <c:pt idx="58">
                  <c:v>32483</c:v>
                </c:pt>
                <c:pt idx="59">
                  <c:v>27030</c:v>
                </c:pt>
                <c:pt idx="60">
                  <c:v>24294</c:v>
                </c:pt>
                <c:pt idx="61">
                  <c:v>28353</c:v>
                </c:pt>
                <c:pt idx="62">
                  <c:v>27688</c:v>
                </c:pt>
                <c:pt idx="63">
                  <c:v>30236</c:v>
                </c:pt>
                <c:pt idx="64">
                  <c:v>31613</c:v>
                </c:pt>
                <c:pt idx="65">
                  <c:v>34053</c:v>
                </c:pt>
                <c:pt idx="66">
                  <c:v>34322</c:v>
                </c:pt>
                <c:pt idx="67">
                  <c:v>34718</c:v>
                </c:pt>
                <c:pt idx="68">
                  <c:v>33140</c:v>
                </c:pt>
                <c:pt idx="69">
                  <c:v>31351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2-4B30-82BF-873F683F51FB}"/>
            </c:ext>
          </c:extLst>
        </c:ser>
        <c:ser>
          <c:idx val="1"/>
          <c:order val="1"/>
          <c:tx>
            <c:strRef>
              <c:f>Saptaminal!$P$1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Saptaminal!$A$2:$A$71</c:f>
              <c:strCache>
                <c:ptCount val="70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  <c:pt idx="48">
                  <c:v>08/02-14/02</c:v>
                </c:pt>
                <c:pt idx="49">
                  <c:v>15/02-21/02</c:v>
                </c:pt>
                <c:pt idx="50">
                  <c:v>22/02-28/02</c:v>
                </c:pt>
                <c:pt idx="51">
                  <c:v>01/03-07/03</c:v>
                </c:pt>
                <c:pt idx="52">
                  <c:v>08/03-14/03</c:v>
                </c:pt>
                <c:pt idx="53">
                  <c:v>15/03-21/03</c:v>
                </c:pt>
                <c:pt idx="54">
                  <c:v>22/03-28/03</c:v>
                </c:pt>
                <c:pt idx="55">
                  <c:v>29/03-04/04</c:v>
                </c:pt>
                <c:pt idx="56">
                  <c:v>05/04-11/04</c:v>
                </c:pt>
                <c:pt idx="57">
                  <c:v>12/04-18/04</c:v>
                </c:pt>
                <c:pt idx="58">
                  <c:v>19/04-25/04</c:v>
                </c:pt>
                <c:pt idx="59">
                  <c:v>26/04-02/05</c:v>
                </c:pt>
                <c:pt idx="60">
                  <c:v>03/05-09/05</c:v>
                </c:pt>
                <c:pt idx="61">
                  <c:v>10/05-16/05</c:v>
                </c:pt>
                <c:pt idx="62">
                  <c:v>17/05-23/05</c:v>
                </c:pt>
                <c:pt idx="63">
                  <c:v>24/05-30/05</c:v>
                </c:pt>
                <c:pt idx="64">
                  <c:v>31/05-06/06</c:v>
                </c:pt>
                <c:pt idx="65">
                  <c:v>07/06-13/06</c:v>
                </c:pt>
                <c:pt idx="66">
                  <c:v>14/06-20/06</c:v>
                </c:pt>
                <c:pt idx="67">
                  <c:v>21/06-27/06</c:v>
                </c:pt>
                <c:pt idx="68">
                  <c:v>28/06-04/07</c:v>
                </c:pt>
                <c:pt idx="69">
                  <c:v>05/07-11/07</c:v>
                </c:pt>
              </c:strCache>
            </c:strRef>
          </c:cat>
          <c:val>
            <c:numRef>
              <c:f>Saptaminal!$P$2:$P$71</c:f>
              <c:numCache>
                <c:formatCode>General</c:formatCode>
                <c:ptCount val="70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2-4B30-82BF-873F683F51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211359616"/>
        <c:axId val="211362560"/>
      </c:barChart>
      <c:lineChart>
        <c:grouping val="standard"/>
        <c:varyColors val="0"/>
        <c:ser>
          <c:idx val="3"/>
          <c:order val="3"/>
          <c:tx>
            <c:strRef>
              <c:f>Saptaminal!$AF$1</c:f>
              <c:strCache>
                <c:ptCount val="1"/>
                <c:pt idx="0">
                  <c:v>Total probe investigate pînă la 21.03.2021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Saptaminal!$AF$2:$AF$55</c:f>
              <c:numCache>
                <c:formatCode>General</c:formatCode>
                <c:ptCount val="54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  <c:pt idx="31">
                  <c:v>20394</c:v>
                </c:pt>
                <c:pt idx="32">
                  <c:v>20323</c:v>
                </c:pt>
                <c:pt idx="33">
                  <c:v>19895</c:v>
                </c:pt>
                <c:pt idx="34">
                  <c:v>19678</c:v>
                </c:pt>
                <c:pt idx="35">
                  <c:v>20698</c:v>
                </c:pt>
                <c:pt idx="36">
                  <c:v>22160</c:v>
                </c:pt>
                <c:pt idx="37">
                  <c:v>22019</c:v>
                </c:pt>
                <c:pt idx="38">
                  <c:v>22366</c:v>
                </c:pt>
                <c:pt idx="39">
                  <c:v>23191</c:v>
                </c:pt>
                <c:pt idx="40">
                  <c:v>22507</c:v>
                </c:pt>
                <c:pt idx="41">
                  <c:v>18443</c:v>
                </c:pt>
                <c:pt idx="42">
                  <c:v>14968</c:v>
                </c:pt>
                <c:pt idx="43">
                  <c:v>15193</c:v>
                </c:pt>
                <c:pt idx="44">
                  <c:v>18760</c:v>
                </c:pt>
                <c:pt idx="45">
                  <c:v>15943</c:v>
                </c:pt>
                <c:pt idx="46">
                  <c:v>16944</c:v>
                </c:pt>
                <c:pt idx="47">
                  <c:v>18750</c:v>
                </c:pt>
                <c:pt idx="48">
                  <c:v>21194</c:v>
                </c:pt>
                <c:pt idx="49">
                  <c:v>23077</c:v>
                </c:pt>
                <c:pt idx="50">
                  <c:v>26391</c:v>
                </c:pt>
                <c:pt idx="51">
                  <c:v>27914</c:v>
                </c:pt>
                <c:pt idx="52">
                  <c:v>26259</c:v>
                </c:pt>
                <c:pt idx="53">
                  <c:v>30580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12-4B30-82BF-873F683F5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59616"/>
        <c:axId val="211362560"/>
      </c:lineChart>
      <c:lineChart>
        <c:grouping val="standard"/>
        <c:varyColors val="0"/>
        <c:ser>
          <c:idx val="2"/>
          <c:order val="2"/>
          <c:tx>
            <c:strRef>
              <c:f>Saptaminal!$AE$1</c:f>
              <c:strCache>
                <c:ptCount val="1"/>
                <c:pt idx="0">
                  <c:v>% pozitive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Saptaminal!$AE$2:$AE$71</c:f>
              <c:numCache>
                <c:formatCode>0%</c:formatCode>
                <c:ptCount val="70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  <c:pt idx="31">
                  <c:v>0.27073777286543244</c:v>
                </c:pt>
                <c:pt idx="32">
                  <c:v>0.24651240035429584</c:v>
                </c:pt>
                <c:pt idx="33">
                  <c:v>0.28581879572312885</c:v>
                </c:pt>
                <c:pt idx="34">
                  <c:v>0.32622106514233967</c:v>
                </c:pt>
                <c:pt idx="35">
                  <c:v>0.3769163857779711</c:v>
                </c:pt>
                <c:pt idx="36">
                  <c:v>0.43635081356102967</c:v>
                </c:pt>
                <c:pt idx="37">
                  <c:v>0.45980039515679622</c:v>
                </c:pt>
                <c:pt idx="38">
                  <c:v>0.46810215322984478</c:v>
                </c:pt>
                <c:pt idx="39">
                  <c:v>0.48796078242899027</c:v>
                </c:pt>
                <c:pt idx="40">
                  <c:v>0.43271912350597608</c:v>
                </c:pt>
                <c:pt idx="41">
                  <c:v>0.38006923837784373</c:v>
                </c:pt>
                <c:pt idx="42">
                  <c:v>0.35388109971019033</c:v>
                </c:pt>
                <c:pt idx="43">
                  <c:v>0.26236110075322544</c:v>
                </c:pt>
                <c:pt idx="44">
                  <c:v>0.20494762383855122</c:v>
                </c:pt>
                <c:pt idx="45">
                  <c:v>0.23015054650443389</c:v>
                </c:pt>
                <c:pt idx="46">
                  <c:v>0.23051324715218227</c:v>
                </c:pt>
                <c:pt idx="47">
                  <c:v>0.27889961954931225</c:v>
                </c:pt>
                <c:pt idx="48">
                  <c:v>0.29094581995234642</c:v>
                </c:pt>
                <c:pt idx="49">
                  <c:v>0.31164269780245857</c:v>
                </c:pt>
                <c:pt idx="50">
                  <c:v>0.35865622423742788</c:v>
                </c:pt>
                <c:pt idx="51">
                  <c:v>0.38331247066186824</c:v>
                </c:pt>
                <c:pt idx="52">
                  <c:v>0.38377567601349943</c:v>
                </c:pt>
                <c:pt idx="53">
                  <c:v>0.3757909704941344</c:v>
                </c:pt>
                <c:pt idx="54">
                  <c:v>0.30563537675606639</c:v>
                </c:pt>
                <c:pt idx="55">
                  <c:v>0.24078030132673714</c:v>
                </c:pt>
                <c:pt idx="56">
                  <c:v>0.1819801098411756</c:v>
                </c:pt>
                <c:pt idx="57">
                  <c:v>0.138996138996139</c:v>
                </c:pt>
                <c:pt idx="58">
                  <c:v>9.9806052396638242E-2</c:v>
                </c:pt>
                <c:pt idx="59">
                  <c:v>8.1243063263041065E-2</c:v>
                </c:pt>
                <c:pt idx="60">
                  <c:v>5.8203671688482755E-2</c:v>
                </c:pt>
                <c:pt idx="61">
                  <c:v>3.8655521461573729E-2</c:v>
                </c:pt>
                <c:pt idx="62">
                  <c:v>3.0013002022536837E-2</c:v>
                </c:pt>
                <c:pt idx="63">
                  <c:v>1.5511311019976187E-2</c:v>
                </c:pt>
                <c:pt idx="64" formatCode="0.0%">
                  <c:v>9.7428273178755583E-3</c:v>
                </c:pt>
                <c:pt idx="65" formatCode="0.0%">
                  <c:v>1.0101899979443808E-2</c:v>
                </c:pt>
                <c:pt idx="66" formatCode="0.0%">
                  <c:v>9.9935901171260416E-3</c:v>
                </c:pt>
                <c:pt idx="67" formatCode="0.0%">
                  <c:v>1.2068667549974077E-2</c:v>
                </c:pt>
                <c:pt idx="68" formatCode="0.0%">
                  <c:v>1.24019312009656E-2</c:v>
                </c:pt>
                <c:pt idx="69">
                  <c:v>1.585276386718127E-2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12-4B30-82BF-873F683F51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378176"/>
        <c:axId val="211364096"/>
      </c:lineChart>
      <c:catAx>
        <c:axId val="2113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11362560"/>
        <c:crosses val="autoZero"/>
        <c:auto val="0"/>
        <c:lblAlgn val="ctr"/>
        <c:lblOffset val="100"/>
        <c:tickLblSkip val="1"/>
        <c:noMultiLvlLbl val="1"/>
      </c:catAx>
      <c:valAx>
        <c:axId val="211362560"/>
        <c:scaling>
          <c:orientation val="minMax"/>
          <c:max val="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11359616"/>
        <c:crossesAt val="43898"/>
        <c:crossBetween val="between"/>
      </c:valAx>
      <c:valAx>
        <c:axId val="211364096"/>
        <c:scaling>
          <c:orientation val="minMax"/>
          <c:max val="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211378176"/>
        <c:crosses val="max"/>
        <c:crossBetween val="between"/>
      </c:valAx>
      <c:catAx>
        <c:axId val="2113781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1364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89633579267153E-2"/>
          <c:y val="2.7777777777777776E-2"/>
          <c:w val="0.91321036642073283"/>
          <c:h val="0.662716170895304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432-49B1-91F4-3A25AE046A1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32-49B1-91F4-3A25AE046A1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432-49B1-91F4-3A25AE046A1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32-49B1-91F4-3A25AE046A1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432-49B1-91F4-3A25AE046A1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32-49B1-91F4-3A25AE046A1D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432-49B1-91F4-3A25AE046A1D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2-49B1-91F4-3A25AE046A1D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432-49B1-91F4-3A25AE046A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'Incidenta crescator'!$A$2:$A$39</c:f>
              <c:strCache>
                <c:ptCount val="38"/>
                <c:pt idx="0">
                  <c:v>Transnistria</c:v>
                </c:pt>
                <c:pt idx="1">
                  <c:v>Comrat</c:v>
                </c:pt>
                <c:pt idx="2">
                  <c:v>Cahul</c:v>
                </c:pt>
                <c:pt idx="3">
                  <c:v>Taraclia</c:v>
                </c:pt>
                <c:pt idx="4">
                  <c:v>Edineț</c:v>
                </c:pt>
                <c:pt idx="5">
                  <c:v>Rezina</c:v>
                </c:pt>
                <c:pt idx="6">
                  <c:v>Florești</c:v>
                </c:pt>
                <c:pt idx="7">
                  <c:v>Ștefan Vodă</c:v>
                </c:pt>
                <c:pt idx="8">
                  <c:v>Briceni</c:v>
                </c:pt>
                <c:pt idx="9">
                  <c:v>Bălți</c:v>
                </c:pt>
                <c:pt idx="10">
                  <c:v>Vulcănești</c:v>
                </c:pt>
                <c:pt idx="11">
                  <c:v>Soroca</c:v>
                </c:pt>
                <c:pt idx="12">
                  <c:v>Drochia</c:v>
                </c:pt>
                <c:pt idx="13">
                  <c:v>Chișinău</c:v>
                </c:pt>
                <c:pt idx="14">
                  <c:v>Dubăsari</c:v>
                </c:pt>
                <c:pt idx="15">
                  <c:v>Căușeni</c:v>
                </c:pt>
                <c:pt idx="16">
                  <c:v>Ceadîr-Lunga</c:v>
                </c:pt>
                <c:pt idx="17">
                  <c:v>Ialoveni</c:v>
                </c:pt>
                <c:pt idx="18">
                  <c:v>Leova</c:v>
                </c:pt>
                <c:pt idx="19">
                  <c:v>Telenești</c:v>
                </c:pt>
                <c:pt idx="20">
                  <c:v>Ocnița</c:v>
                </c:pt>
                <c:pt idx="21">
                  <c:v>Sîngerei</c:v>
                </c:pt>
                <c:pt idx="22">
                  <c:v>Cimișlia</c:v>
                </c:pt>
                <c:pt idx="23">
                  <c:v>Ungheni</c:v>
                </c:pt>
                <c:pt idx="24">
                  <c:v>Fălești</c:v>
                </c:pt>
                <c:pt idx="25">
                  <c:v>Rîșcani</c:v>
                </c:pt>
                <c:pt idx="26">
                  <c:v>Glodeni</c:v>
                </c:pt>
                <c:pt idx="27">
                  <c:v>Cantemir</c:v>
                </c:pt>
                <c:pt idx="28">
                  <c:v>Anenii Noi</c:v>
                </c:pt>
                <c:pt idx="29">
                  <c:v>Criuleni</c:v>
                </c:pt>
                <c:pt idx="30">
                  <c:v>Orhei</c:v>
                </c:pt>
                <c:pt idx="31">
                  <c:v>Basarabeasca</c:v>
                </c:pt>
                <c:pt idx="32">
                  <c:v>Hîncești</c:v>
                </c:pt>
                <c:pt idx="33">
                  <c:v>Strășeni</c:v>
                </c:pt>
                <c:pt idx="34">
                  <c:v>Dondușeni</c:v>
                </c:pt>
                <c:pt idx="35">
                  <c:v>Călărași</c:v>
                </c:pt>
                <c:pt idx="36">
                  <c:v>Nisporeni</c:v>
                </c:pt>
                <c:pt idx="37">
                  <c:v>Șoldănești</c:v>
                </c:pt>
              </c:strCache>
            </c:strRef>
          </c:cat>
          <c:val>
            <c:numRef>
              <c:f>'Incidenta crescator'!$D$2:$D$39</c:f>
              <c:numCache>
                <c:formatCode>0</c:formatCode>
                <c:ptCount val="38"/>
                <c:pt idx="0">
                  <c:v>78.83699662577655</c:v>
                </c:pt>
                <c:pt idx="1">
                  <c:v>78.13337827279274</c:v>
                </c:pt>
                <c:pt idx="2">
                  <c:v>50.320914511412404</c:v>
                </c:pt>
                <c:pt idx="3">
                  <c:v>48.183740664400247</c:v>
                </c:pt>
                <c:pt idx="4">
                  <c:v>41.754234575289843</c:v>
                </c:pt>
                <c:pt idx="5">
                  <c:v>30.598314738972835</c:v>
                </c:pt>
                <c:pt idx="6">
                  <c:v>27.466419032920463</c:v>
                </c:pt>
                <c:pt idx="7">
                  <c:v>27.387549942002838</c:v>
                </c:pt>
                <c:pt idx="8">
                  <c:v>25.703637064644646</c:v>
                </c:pt>
                <c:pt idx="9">
                  <c:v>25.376499409508376</c:v>
                </c:pt>
                <c:pt idx="10">
                  <c:v>24.854600586568576</c:v>
                </c:pt>
                <c:pt idx="11">
                  <c:v>20.603688060162767</c:v>
                </c:pt>
                <c:pt idx="12">
                  <c:v>20.149644694598553</c:v>
                </c:pt>
                <c:pt idx="13">
                  <c:v>17.34969132636127</c:v>
                </c:pt>
                <c:pt idx="14">
                  <c:v>17.081753271155751</c:v>
                </c:pt>
                <c:pt idx="15">
                  <c:v>14.781055613721747</c:v>
                </c:pt>
                <c:pt idx="16">
                  <c:v>14.243564960830197</c:v>
                </c:pt>
                <c:pt idx="17">
                  <c:v>13.955385705391071</c:v>
                </c:pt>
                <c:pt idx="18">
                  <c:v>13.422218245268667</c:v>
                </c:pt>
                <c:pt idx="19">
                  <c:v>13.083867591259978</c:v>
                </c:pt>
                <c:pt idx="20">
                  <c:v>12.651555086979442</c:v>
                </c:pt>
                <c:pt idx="21">
                  <c:v>12.529130227779588</c:v>
                </c:pt>
                <c:pt idx="22">
                  <c:v>12.170632264346132</c:v>
                </c:pt>
                <c:pt idx="23">
                  <c:v>11.873664212776063</c:v>
                </c:pt>
                <c:pt idx="24">
                  <c:v>10.222597050780751</c:v>
                </c:pt>
                <c:pt idx="25">
                  <c:v>10.130685847431872</c:v>
                </c:pt>
                <c:pt idx="26">
                  <c:v>9.7454488753751995</c:v>
                </c:pt>
                <c:pt idx="27">
                  <c:v>9.5941667466180558</c:v>
                </c:pt>
                <c:pt idx="28">
                  <c:v>8.8612081624386043</c:v>
                </c:pt>
                <c:pt idx="29">
                  <c:v>5.6618729475710561</c:v>
                </c:pt>
                <c:pt idx="30">
                  <c:v>4.926011310121968</c:v>
                </c:pt>
                <c:pt idx="31">
                  <c:v>4.3455588388666788</c:v>
                </c:pt>
                <c:pt idx="32">
                  <c:v>3.8541586371695056</c:v>
                </c:pt>
                <c:pt idx="33">
                  <c:v>3.6286664650740854</c:v>
                </c:pt>
                <c:pt idx="34">
                  <c:v>2.6415891800507185</c:v>
                </c:pt>
                <c:pt idx="35">
                  <c:v>1.5527709197062156</c:v>
                </c:pt>
                <c:pt idx="36">
                  <c:v>0</c:v>
                </c:pt>
                <c:pt idx="3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2-49B1-91F4-3A25AE046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296431"/>
        <c:axId val="1623609200"/>
      </c:barChart>
      <c:catAx>
        <c:axId val="60629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23609200"/>
        <c:crosses val="autoZero"/>
        <c:auto val="1"/>
        <c:lblAlgn val="ctr"/>
        <c:lblOffset val="100"/>
        <c:noMultiLvlLbl val="0"/>
      </c:catAx>
      <c:valAx>
        <c:axId val="16236092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629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Totalincide!$A$2:$A$39</c:f>
              <c:strCache>
                <c:ptCount val="38"/>
                <c:pt idx="0">
                  <c:v>Chișinău</c:v>
                </c:pt>
                <c:pt idx="1">
                  <c:v>Bălți</c:v>
                </c:pt>
                <c:pt idx="2">
                  <c:v>Edineț</c:v>
                </c:pt>
                <c:pt idx="3">
                  <c:v>Anenii Noi</c:v>
                </c:pt>
                <c:pt idx="4">
                  <c:v>Ialoveni</c:v>
                </c:pt>
                <c:pt idx="5">
                  <c:v>Transnistria</c:v>
                </c:pt>
                <c:pt idx="6">
                  <c:v>Taraclia</c:v>
                </c:pt>
                <c:pt idx="7">
                  <c:v>Strășeni</c:v>
                </c:pt>
                <c:pt idx="8">
                  <c:v>Cimișlia</c:v>
                </c:pt>
                <c:pt idx="9">
                  <c:v>Comrat</c:v>
                </c:pt>
                <c:pt idx="10">
                  <c:v>Călărași</c:v>
                </c:pt>
                <c:pt idx="11">
                  <c:v>Briceni</c:v>
                </c:pt>
                <c:pt idx="12">
                  <c:v>Basarabeasca</c:v>
                </c:pt>
                <c:pt idx="13">
                  <c:v>Glodeni</c:v>
                </c:pt>
                <c:pt idx="14">
                  <c:v>Vulcănești</c:v>
                </c:pt>
                <c:pt idx="15">
                  <c:v>Rezina</c:v>
                </c:pt>
                <c:pt idx="16">
                  <c:v>Ceadîr-Lunga</c:v>
                </c:pt>
                <c:pt idx="17">
                  <c:v>Criuleni</c:v>
                </c:pt>
                <c:pt idx="18">
                  <c:v>Cahul</c:v>
                </c:pt>
                <c:pt idx="19">
                  <c:v>Ocnița</c:v>
                </c:pt>
                <c:pt idx="20">
                  <c:v>Șoldănești</c:v>
                </c:pt>
                <c:pt idx="21">
                  <c:v>Orhei</c:v>
                </c:pt>
                <c:pt idx="22">
                  <c:v>Dubăsari</c:v>
                </c:pt>
                <c:pt idx="23">
                  <c:v>Ștefan Vodă</c:v>
                </c:pt>
                <c:pt idx="24">
                  <c:v>Dondușeni</c:v>
                </c:pt>
                <c:pt idx="25">
                  <c:v>Nisporeni</c:v>
                </c:pt>
                <c:pt idx="26">
                  <c:v>Drochia</c:v>
                </c:pt>
                <c:pt idx="27">
                  <c:v>Soroca</c:v>
                </c:pt>
                <c:pt idx="28">
                  <c:v>Sîngerei</c:v>
                </c:pt>
                <c:pt idx="29">
                  <c:v>Fălești</c:v>
                </c:pt>
                <c:pt idx="30">
                  <c:v>Căușeni</c:v>
                </c:pt>
                <c:pt idx="31">
                  <c:v>Ungheni</c:v>
                </c:pt>
                <c:pt idx="32">
                  <c:v>Telenești</c:v>
                </c:pt>
                <c:pt idx="33">
                  <c:v>Rîșcani</c:v>
                </c:pt>
                <c:pt idx="34">
                  <c:v>Leova</c:v>
                </c:pt>
                <c:pt idx="35">
                  <c:v>Florești</c:v>
                </c:pt>
                <c:pt idx="36">
                  <c:v>Hîncești</c:v>
                </c:pt>
                <c:pt idx="37">
                  <c:v>Cantemir</c:v>
                </c:pt>
              </c:strCache>
            </c:strRef>
          </c:cat>
          <c:val>
            <c:numRef>
              <c:f>Totalincide!$B$2:$B$39</c:f>
              <c:numCache>
                <c:formatCode>0</c:formatCode>
                <c:ptCount val="38"/>
                <c:pt idx="0">
                  <c:v>16093.422807451618</c:v>
                </c:pt>
                <c:pt idx="1">
                  <c:v>8308.8515181978782</c:v>
                </c:pt>
                <c:pt idx="2">
                  <c:v>7970.8833804228316</c:v>
                </c:pt>
                <c:pt idx="3">
                  <c:v>7466.2008202946981</c:v>
                </c:pt>
                <c:pt idx="4">
                  <c:v>7403.868862314017</c:v>
                </c:pt>
                <c:pt idx="5">
                  <c:v>7320.488158683107</c:v>
                </c:pt>
                <c:pt idx="6">
                  <c:v>6804.6149316058572</c:v>
                </c:pt>
                <c:pt idx="7">
                  <c:v>6682.7940731781073</c:v>
                </c:pt>
                <c:pt idx="8">
                  <c:v>6207.0224548165279</c:v>
                </c:pt>
                <c:pt idx="9">
                  <c:v>5521.42539794402</c:v>
                </c:pt>
                <c:pt idx="10">
                  <c:v>5507.6784521979471</c:v>
                </c:pt>
                <c:pt idx="11">
                  <c:v>5493.4384326493309</c:v>
                </c:pt>
                <c:pt idx="12">
                  <c:v>5179.9061359290808</c:v>
                </c:pt>
                <c:pt idx="13">
                  <c:v>5057.8879663197285</c:v>
                </c:pt>
                <c:pt idx="14">
                  <c:v>5040.5129989561065</c:v>
                </c:pt>
                <c:pt idx="15">
                  <c:v>4971.0492868238944</c:v>
                </c:pt>
                <c:pt idx="16">
                  <c:v>4948.6214263912916</c:v>
                </c:pt>
                <c:pt idx="17">
                  <c:v>4893.2736949382852</c:v>
                </c:pt>
                <c:pt idx="18">
                  <c:v>4765.2956591090351</c:v>
                </c:pt>
                <c:pt idx="19">
                  <c:v>4702.1613073273593</c:v>
                </c:pt>
                <c:pt idx="20">
                  <c:v>4637.6180496965408</c:v>
                </c:pt>
                <c:pt idx="21">
                  <c:v>4635.3766428247718</c:v>
                </c:pt>
                <c:pt idx="22">
                  <c:v>4632.5714871374403</c:v>
                </c:pt>
                <c:pt idx="23">
                  <c:v>4547.9443227219999</c:v>
                </c:pt>
                <c:pt idx="24">
                  <c:v>4514.4759087066777</c:v>
                </c:pt>
                <c:pt idx="25">
                  <c:v>4280.0165556684351</c:v>
                </c:pt>
                <c:pt idx="26">
                  <c:v>4277.097913840119</c:v>
                </c:pt>
                <c:pt idx="27">
                  <c:v>4070.5161223859072</c:v>
                </c:pt>
                <c:pt idx="28">
                  <c:v>3985.5163254566864</c:v>
                </c:pt>
                <c:pt idx="29">
                  <c:v>3843.6964910935621</c:v>
                </c:pt>
                <c:pt idx="30">
                  <c:v>3831.9886678573625</c:v>
                </c:pt>
                <c:pt idx="31">
                  <c:v>3773.8462756273252</c:v>
                </c:pt>
                <c:pt idx="32">
                  <c:v>3553.9055344759909</c:v>
                </c:pt>
                <c:pt idx="33">
                  <c:v>3486.6443791578022</c:v>
                </c:pt>
                <c:pt idx="34">
                  <c:v>3467.406380027739</c:v>
                </c:pt>
                <c:pt idx="35">
                  <c:v>3276.3514132126552</c:v>
                </c:pt>
                <c:pt idx="36">
                  <c:v>2870.3846450319893</c:v>
                </c:pt>
                <c:pt idx="37">
                  <c:v>2799.5778566631489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A-4540-8B45-113DB43A6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481055"/>
        <c:axId val="946123919"/>
      </c:barChart>
      <c:catAx>
        <c:axId val="98248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6123919"/>
        <c:crosses val="autoZero"/>
        <c:auto val="1"/>
        <c:lblAlgn val="ctr"/>
        <c:lblOffset val="100"/>
        <c:noMultiLvlLbl val="0"/>
      </c:catAx>
      <c:valAx>
        <c:axId val="946123919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248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545717272125E-2"/>
          <c:y val="2.434837124435314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1.0114021091956259E-2</c:v>
                </c:pt>
                <c:pt idx="1">
                  <c:v>2.2426742421294315E-2</c:v>
                </c:pt>
                <c:pt idx="2">
                  <c:v>5.3157956181655447E-2</c:v>
                </c:pt>
                <c:pt idx="3">
                  <c:v>9.0551426236525664E-2</c:v>
                </c:pt>
                <c:pt idx="4">
                  <c:v>9.5567575981632097E-2</c:v>
                </c:pt>
                <c:pt idx="5">
                  <c:v>0.12211931353854535</c:v>
                </c:pt>
                <c:pt idx="6">
                  <c:v>0.12909289022064832</c:v>
                </c:pt>
                <c:pt idx="7">
                  <c:v>6.2816671206755659E-2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1.1581118418492431E-2</c:v>
                </c:pt>
                <c:pt idx="1">
                  <c:v>2.1045258201346461E-2</c:v>
                </c:pt>
                <c:pt idx="2">
                  <c:v>4.1300540919173442E-2</c:v>
                </c:pt>
                <c:pt idx="3">
                  <c:v>7.0728100556485193E-2</c:v>
                </c:pt>
                <c:pt idx="4">
                  <c:v>6.3840136980970547E-2</c:v>
                </c:pt>
                <c:pt idx="5">
                  <c:v>7.5335642292874649E-2</c:v>
                </c:pt>
                <c:pt idx="6">
                  <c:v>8.6457563139666113E-2</c:v>
                </c:pt>
                <c:pt idx="7">
                  <c:v>4.3865042611978051E-2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821</c:v>
                </c:pt>
                <c:pt idx="1">
                  <c:v>2656</c:v>
                </c:pt>
                <c:pt idx="2">
                  <c:v>2751</c:v>
                </c:pt>
                <c:pt idx="3">
                  <c:v>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67775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Mortalitatea</a:t>
            </a:r>
            <a:r>
              <a:rPr lang="en-GB" dirty="0"/>
              <a:t>  </a:t>
            </a:r>
            <a:r>
              <a:rPr lang="en-GB" dirty="0" err="1"/>
              <a:t>reprezintă</a:t>
            </a:r>
            <a:r>
              <a:rPr lang="en-GB" dirty="0"/>
              <a:t>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, RM </a:t>
            </a:r>
            <a:r>
              <a:rPr lang="en-GB" dirty="0" err="1"/>
              <a:t>înregistrând</a:t>
            </a:r>
            <a:r>
              <a:rPr lang="en-GB" dirty="0"/>
              <a:t> 790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cazuri</a:t>
            </a:r>
            <a:r>
              <a:rPr lang="en-GB" dirty="0"/>
              <a:t>,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0637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rata </a:t>
            </a:r>
            <a:r>
              <a:rPr lang="en-GB" dirty="0" err="1"/>
              <a:t>fatalității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rata de </a:t>
            </a:r>
            <a:r>
              <a:rPr lang="en-GB" dirty="0" err="1"/>
              <a:t>deces</a:t>
            </a:r>
            <a:r>
              <a:rPr lang="en-GB" dirty="0"/>
              <a:t> </a:t>
            </a:r>
            <a:r>
              <a:rPr lang="en-GB" dirty="0" err="1"/>
              <a:t>printre</a:t>
            </a:r>
            <a:r>
              <a:rPr lang="en-GB" dirty="0"/>
              <a:t> </a:t>
            </a:r>
            <a:r>
              <a:rPr lang="en-GB" dirty="0" err="1"/>
              <a:t>cazurile</a:t>
            </a:r>
            <a:r>
              <a:rPr lang="en-GB" dirty="0"/>
              <a:t> </a:t>
            </a:r>
            <a:r>
              <a:rPr lang="en-GB" dirty="0" err="1"/>
              <a:t>confirmate</a:t>
            </a:r>
            <a:r>
              <a:rPr lang="en-GB" dirty="0"/>
              <a:t> de COVID-19, RM </a:t>
            </a:r>
            <a:r>
              <a:rPr lang="en-GB" dirty="0" err="1"/>
              <a:t>fiind</a:t>
            </a:r>
            <a:r>
              <a:rPr lang="en-GB" dirty="0"/>
              <a:t> o </a:t>
            </a:r>
            <a:r>
              <a:rPr lang="en-GB" dirty="0" err="1"/>
              <a:t>țară</a:t>
            </a:r>
            <a:r>
              <a:rPr lang="en-GB" dirty="0"/>
              <a:t> cu una din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mici</a:t>
            </a:r>
            <a:r>
              <a:rPr lang="en-GB" dirty="0"/>
              <a:t> rate de 2 %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însemna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2  </a:t>
            </a:r>
            <a:r>
              <a:rPr lang="en-GB" dirty="0" err="1"/>
              <a:t>persoane</a:t>
            </a:r>
            <a:r>
              <a:rPr lang="en-GB" dirty="0"/>
              <a:t> </a:t>
            </a:r>
            <a:r>
              <a:rPr lang="en-GB" dirty="0" err="1"/>
              <a:t>decedează</a:t>
            </a:r>
            <a:r>
              <a:rPr lang="en-GB" dirty="0"/>
              <a:t> din 100 </a:t>
            </a:r>
            <a:r>
              <a:rPr lang="en-GB" dirty="0" err="1"/>
              <a:t>infectate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</a:t>
            </a:r>
            <a:r>
              <a:rPr lang="en-GB" dirty="0" err="1"/>
              <a:t>extrem</a:t>
            </a:r>
            <a:r>
              <a:rPr lang="en-GB" dirty="0"/>
              <a:t> de important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demonstrarea</a:t>
            </a:r>
            <a:r>
              <a:rPr lang="en-GB" dirty="0"/>
              <a:t> </a:t>
            </a:r>
            <a:r>
              <a:rPr lang="en-GB" dirty="0" err="1"/>
              <a:t>gestiunii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de </a:t>
            </a:r>
            <a:r>
              <a:rPr lang="en-GB" dirty="0" err="1"/>
              <a:t>infectare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tratării</a:t>
            </a:r>
            <a:r>
              <a:rPr lang="en-GB" dirty="0"/>
              <a:t> </a:t>
            </a:r>
            <a:r>
              <a:rPr lang="en-GB" dirty="0" err="1"/>
              <a:t>acestora</a:t>
            </a:r>
            <a:r>
              <a:rPr lang="en-GB" dirty="0"/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01803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90830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7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0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9702" y="640080"/>
            <a:ext cx="488915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  <p:sldLayoutId id="2147483697" r:id="rId15"/>
    <p:sldLayoutId id="2147483698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4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45389" y="4859078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dirty="0"/>
              <a:t>Raport săptămânal</a:t>
            </a:r>
            <a:br>
              <a:rPr lang="ro-RO" dirty="0"/>
            </a:br>
            <a:r>
              <a:rPr lang="ro-RO" dirty="0"/>
              <a:t>COVID-19</a:t>
            </a:r>
            <a:endParaRPr dirty="0"/>
          </a:p>
        </p:txBody>
      </p:sp>
      <p:sp>
        <p:nvSpPr>
          <p:cNvPr id="202" name="privind controlul infecției prin Coronavirusul de tip nou"/>
          <p:cNvSpPr txBox="1"/>
          <p:nvPr/>
        </p:nvSpPr>
        <p:spPr>
          <a:xfrm>
            <a:off x="4560187" y="8268936"/>
            <a:ext cx="15263624" cy="191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Situa</a:t>
            </a:r>
            <a:r>
              <a:rPr lang="ro-RO" dirty="0"/>
              <a:t>ția epidemiologică privind infecția COVID-19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11</a:t>
            </a:r>
            <a:r>
              <a:rPr lang="ro-RO" dirty="0"/>
              <a:t>.0</a:t>
            </a:r>
            <a:r>
              <a:rPr lang="en-US" dirty="0"/>
              <a:t>7</a:t>
            </a:r>
            <a:r>
              <a:rPr lang="ro-RO" dirty="0"/>
              <a:t>.2021</a:t>
            </a:r>
            <a:endParaRPr dirty="0"/>
          </a:p>
        </p:txBody>
      </p:sp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2196" y="1449220"/>
            <a:ext cx="6739607" cy="1679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4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C3B5E6-137F-4545-B9A6-ECE9EA203AB3}"/>
              </a:ext>
            </a:extLst>
          </p:cNvPr>
          <p:cNvSpPr/>
          <p:nvPr/>
        </p:nvSpPr>
        <p:spPr>
          <a:xfrm>
            <a:off x="1402080" y="814030"/>
            <a:ext cx="23439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MD" sz="4000" dirty="0"/>
              <a:t>Incidența cumulativă la 100 mii populație distribuită după teritorii administrative </a:t>
            </a:r>
            <a:endParaRPr lang="ro-RO" sz="4000" dirty="0"/>
          </a:p>
          <a:p>
            <a:pPr algn="l"/>
            <a:r>
              <a:rPr lang="en-MD" sz="4000" dirty="0"/>
              <a:t>(</a:t>
            </a:r>
            <a:r>
              <a:rPr lang="en-US" sz="4000" dirty="0"/>
              <a:t>11</a:t>
            </a:r>
            <a:r>
              <a:rPr lang="en-MD" sz="4000" dirty="0"/>
              <a:t>.0</a:t>
            </a:r>
            <a:r>
              <a:rPr lang="en-US" sz="4000" dirty="0"/>
              <a:t>7</a:t>
            </a:r>
            <a:r>
              <a:rPr lang="en-MD" sz="4000" dirty="0"/>
              <a:t>.2021) COVID-19 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5317DD58-C151-9F47-9478-B4EBD5757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581130"/>
              </p:ext>
            </p:extLst>
          </p:nvPr>
        </p:nvGraphicFramePr>
        <p:xfrm>
          <a:off x="1632857" y="3265713"/>
          <a:ext cx="20965886" cy="920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50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A31F8EE-7BED-4C6E-86D2-0C8A3783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66" y="2156622"/>
            <a:ext cx="10019322" cy="115593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200" y="373673"/>
            <a:ext cx="150549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/>
              <a:t>Incidența COVID-19 la 100 mii populație, conform teritoriilor administrative în ultimele 14 zile, comparativ cu perioada 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360877" y="159236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/>
              <a:t>04</a:t>
            </a:r>
            <a:r>
              <a:rPr lang="en-MD" dirty="0"/>
              <a:t>.0</a:t>
            </a:r>
            <a:r>
              <a:rPr lang="en-US" dirty="0"/>
              <a:t>7</a:t>
            </a:r>
            <a:r>
              <a:rPr lang="en-MD" dirty="0"/>
              <a:t>.2021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45077" y="161503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/>
              <a:t>11</a:t>
            </a:r>
            <a:r>
              <a:rPr lang="en-MD" dirty="0"/>
              <a:t>.0</a:t>
            </a:r>
            <a:r>
              <a:rPr lang="en-US" dirty="0"/>
              <a:t>7</a:t>
            </a:r>
            <a:r>
              <a:rPr lang="en-MD" dirty="0"/>
              <a:t>.2021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F1F4BD76-BF6F-46E6-8560-710D892B199E}"/>
              </a:ext>
            </a:extLst>
          </p:cNvPr>
          <p:cNvSpPr txBox="1"/>
          <p:nvPr/>
        </p:nvSpPr>
        <p:spPr>
          <a:xfrm>
            <a:off x="7066962" y="5591531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/>
              <a:t>Transnistria</a:t>
            </a:r>
            <a:r>
              <a:rPr lang="en-MD" sz="2000" dirty="0"/>
              <a:t> – </a:t>
            </a:r>
            <a:r>
              <a:rPr lang="en-US" sz="2000" dirty="0"/>
              <a:t>65</a:t>
            </a:r>
            <a:endParaRPr lang="en-MD" sz="2000" dirty="0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0EDC6AEC-32A4-432D-A9E8-52D08663041B}"/>
              </a:ext>
            </a:extLst>
          </p:cNvPr>
          <p:cNvSpPr txBox="1"/>
          <p:nvPr/>
        </p:nvSpPr>
        <p:spPr>
          <a:xfrm>
            <a:off x="3185272" y="4740016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100" b="0" dirty="0"/>
              <a:t>B</a:t>
            </a:r>
            <a:r>
              <a:rPr lang="ro-RO" sz="1100" b="0" dirty="0" err="1"/>
              <a:t>ălți</a:t>
            </a:r>
            <a:r>
              <a:rPr lang="en-MD" sz="1200" b="0" dirty="0"/>
              <a:t> – </a:t>
            </a:r>
            <a:r>
              <a:rPr lang="en-US" sz="1200" b="0" dirty="0"/>
              <a:t>38</a:t>
            </a:r>
            <a:endParaRPr lang="en-MD" sz="1200" b="0" dirty="0"/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C3FF512D-4D28-4AEB-907A-E24345A6840F}"/>
              </a:ext>
            </a:extLst>
          </p:cNvPr>
          <p:cNvSpPr txBox="1"/>
          <p:nvPr/>
        </p:nvSpPr>
        <p:spPr>
          <a:xfrm>
            <a:off x="1561166" y="8556029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/>
              <a:t>Incidența RM – </a:t>
            </a:r>
          </a:p>
          <a:p>
            <a:r>
              <a:rPr lang="en-MD" dirty="0"/>
              <a:t> </a:t>
            </a:r>
            <a:r>
              <a:rPr lang="en-US" dirty="0"/>
              <a:t>24</a:t>
            </a:r>
            <a:r>
              <a:rPr lang="en-MD" dirty="0"/>
              <a:t> cazuri la 100 mii populație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AC194C85-5FB0-477E-83FE-250ECD94B5F3}"/>
              </a:ext>
            </a:extLst>
          </p:cNvPr>
          <p:cNvSpPr txBox="1"/>
          <p:nvPr/>
        </p:nvSpPr>
        <p:spPr>
          <a:xfrm>
            <a:off x="6671224" y="6818294"/>
            <a:ext cx="388169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1100" b="0" dirty="0"/>
              <a:t>Dubăsari - 48</a:t>
            </a:r>
            <a:endParaRPr lang="en-MD" sz="1200" b="0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58782388-20D5-412B-86BA-F5C14207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5763" y="2156622"/>
            <a:ext cx="10019322" cy="11559378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DC0DF7F9-B3FD-4C90-A1BD-FC830934D686}"/>
              </a:ext>
            </a:extLst>
          </p:cNvPr>
          <p:cNvSpPr txBox="1"/>
          <p:nvPr/>
        </p:nvSpPr>
        <p:spPr>
          <a:xfrm>
            <a:off x="18838305" y="5591531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/>
              <a:t>Transnistria</a:t>
            </a:r>
            <a:r>
              <a:rPr lang="en-MD" sz="2000" dirty="0"/>
              <a:t> – </a:t>
            </a:r>
            <a:r>
              <a:rPr lang="en-US" sz="2000" dirty="0"/>
              <a:t>79</a:t>
            </a:r>
            <a:endParaRPr lang="en-MD" sz="2000" dirty="0"/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156AA01F-F099-4B5E-A42D-3CF7B409D4E2}"/>
              </a:ext>
            </a:extLst>
          </p:cNvPr>
          <p:cNvSpPr txBox="1"/>
          <p:nvPr/>
        </p:nvSpPr>
        <p:spPr>
          <a:xfrm>
            <a:off x="13045763" y="8556029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/>
              <a:t>Incidența RM – </a:t>
            </a:r>
          </a:p>
          <a:p>
            <a:r>
              <a:rPr lang="en-MD" dirty="0"/>
              <a:t> </a:t>
            </a:r>
            <a:r>
              <a:rPr lang="en-US" dirty="0"/>
              <a:t>26</a:t>
            </a:r>
            <a:r>
              <a:rPr lang="en-MD" dirty="0"/>
              <a:t> cazuri 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B267D90-4D99-4598-BB9B-CE4AE7C8333F}"/>
              </a:ext>
            </a:extLst>
          </p:cNvPr>
          <p:cNvSpPr txBox="1"/>
          <p:nvPr/>
        </p:nvSpPr>
        <p:spPr>
          <a:xfrm>
            <a:off x="14757040" y="4742760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1100" b="0" dirty="0"/>
              <a:t>B</a:t>
            </a:r>
            <a:r>
              <a:rPr lang="ro-RO" sz="1100" b="0" dirty="0" err="1"/>
              <a:t>ălți</a:t>
            </a:r>
            <a:r>
              <a:rPr lang="en-MD" sz="1200" b="0" dirty="0"/>
              <a:t> – </a:t>
            </a:r>
            <a:r>
              <a:rPr lang="en-US" sz="1200" b="0" dirty="0"/>
              <a:t>25</a:t>
            </a:r>
            <a:endParaRPr lang="en-MD" sz="1200" b="0" dirty="0"/>
          </a:p>
        </p:txBody>
      </p:sp>
    </p:spTree>
    <p:extLst>
      <p:ext uri="{BB962C8B-B14F-4D97-AF65-F5344CB8AC3E}">
        <p14:creationId xmlns:p14="http://schemas.microsoft.com/office/powerpoint/2010/main" val="13931440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cazurilor </a:t>
            </a:r>
            <a:r>
              <a:rPr lang="en-US" sz="6000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5" y="2519916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/>
                  <a:t>Rata de contagiozitate (</a:t>
                </a:r>
                <a:r>
                  <a:rPr lang="ro-RO" sz="2400" dirty="0" err="1"/>
                  <a:t>Rt</a:t>
                </a:r>
                <a:r>
                  <a:rPr lang="ro-RO" sz="2400" dirty="0"/>
                  <a:t>) </a:t>
                </a:r>
              </a:p>
              <a:p>
                <a:pPr algn="ctr"/>
                <a:r>
                  <a:rPr lang="ro-RO" sz="2400" dirty="0"/>
                  <a:t>Numărul de reproducție efectiv</a:t>
                </a:r>
                <a:endParaRPr sz="2400" dirty="0"/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</a:t>
                </a:r>
                <a:r>
                  <a:rPr lang="en-US" sz="3500" b="1" dirty="0"/>
                  <a:t>.</a:t>
                </a:r>
                <a:r>
                  <a:rPr lang="ro-RO" sz="3500" b="1" dirty="0"/>
                  <a:t>0</a:t>
                </a:r>
                <a:r>
                  <a:rPr lang="en-US" sz="3500" b="1" dirty="0"/>
                  <a:t>5</a:t>
                </a:r>
                <a:endParaRPr sz="3500" b="1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en-US" sz="3500" b="1" dirty="0"/>
                  <a:t>48</a:t>
                </a:r>
                <a:r>
                  <a:rPr lang="ro-RO" sz="3500" b="1" dirty="0"/>
                  <a:t>.</a:t>
                </a:r>
                <a:r>
                  <a:rPr lang="en-US" sz="3500" b="1" dirty="0"/>
                  <a:t>5</a:t>
                </a:r>
                <a:r>
                  <a:rPr lang="ro-RO" sz="3500" b="1" dirty="0"/>
                  <a:t> Ani</a:t>
                </a:r>
                <a:endParaRPr sz="3500" b="1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Perioada medie de incubație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Mediul Urban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68.</a:t>
                </a:r>
                <a:r>
                  <a:rPr lang="en-US" sz="3500" b="1" dirty="0"/>
                  <a:t>3</a:t>
                </a:r>
                <a:r>
                  <a:rPr lang="ro-RO" sz="3500" b="1" dirty="0"/>
                  <a:t>%</a:t>
                </a:r>
                <a:endParaRPr sz="3500" b="1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Feminin</a:t>
                </a:r>
                <a:endParaRPr sz="3500" dirty="0"/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58.</a:t>
                </a:r>
                <a:r>
                  <a:rPr lang="en-US" sz="3500" b="1" dirty="0"/>
                  <a:t>6</a:t>
                </a:r>
                <a:r>
                  <a:rPr lang="ro-RO" sz="3500" b="1" dirty="0"/>
                  <a:t>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Cazuri de import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en-US" sz="2800" b="1" dirty="0"/>
                  <a:t>0,7 </a:t>
                </a:r>
                <a:r>
                  <a:rPr lang="ro-RO" sz="2800" b="1" dirty="0"/>
                  <a:t>% (16</a:t>
                </a:r>
                <a:r>
                  <a:rPr lang="en-US" sz="2800" b="1" dirty="0"/>
                  <a:t>80</a:t>
                </a:r>
                <a:r>
                  <a:rPr lang="ro-RO" sz="2800" b="1" dirty="0"/>
                  <a:t> cazuri)</a:t>
                </a:r>
                <a:endParaRPr sz="28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400165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lang="en-US" dirty="0"/>
              <a:t>7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.467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dirty="0"/>
              <a:t>11</a:t>
            </a:r>
            <a:r>
              <a:rPr lang="en-MD" dirty="0"/>
              <a:t>.0</a:t>
            </a:r>
            <a:r>
              <a:rPr lang="en-US" dirty="0"/>
              <a:t>7</a:t>
            </a:r>
            <a:r>
              <a:rPr lang="en-MD" dirty="0"/>
              <a:t>.2021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486256"/>
            <a:ext cx="20678263" cy="2499691"/>
          </a:xfrm>
        </p:spPr>
        <p:txBody>
          <a:bodyPr/>
          <a:lstStyle/>
          <a:p>
            <a:r>
              <a:rPr lang="ro-RO" b="1" dirty="0">
                <a:solidFill>
                  <a:srgbClr val="000000"/>
                </a:solidFill>
                <a:latin typeface="Open Sans"/>
              </a:rPr>
              <a:t>Copiii și femeile gravide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confirma</a:t>
            </a:r>
            <a:r>
              <a:rPr lang="ro-RO" b="1" dirty="0">
                <a:solidFill>
                  <a:srgbClr val="000000"/>
                </a:solidFill>
                <a:latin typeface="Open Sans"/>
              </a:rPr>
              <a:t>ți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M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85947"/>
            <a:ext cx="748938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13.806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78566"/>
            <a:ext cx="74893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rPr kumimoji="0" lang="ro-RO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lang="ro-RO" sz="3600" dirty="0"/>
              <a:t>8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04507"/>
              </p:ext>
            </p:extLst>
          </p:nvPr>
        </p:nvGraphicFramePr>
        <p:xfrm>
          <a:off x="1808878" y="6629399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774006"/>
              </p:ext>
            </p:extLst>
          </p:nvPr>
        </p:nvGraphicFramePr>
        <p:xfrm>
          <a:off x="13239930" y="6858000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2238172"/>
            <a:ext cx="10594247" cy="871161"/>
            <a:chOff x="0" y="-28117"/>
            <a:chExt cx="17708409" cy="2341639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</a:t>
                </a:r>
                <a:r>
                  <a:rPr lang="en-US" sz="3500" b="1" dirty="0"/>
                  <a:t>8</a:t>
                </a:r>
                <a:r>
                  <a:rPr lang="ro-RO" sz="3500" b="1" dirty="0"/>
                  <a:t>.</a:t>
                </a:r>
                <a:r>
                  <a:rPr lang="en-US" sz="3500" b="1" dirty="0"/>
                  <a:t>0</a:t>
                </a:r>
                <a:r>
                  <a:rPr lang="ro-RO" sz="3500" b="1" dirty="0"/>
                  <a:t> ani</a:t>
                </a:r>
                <a:endParaRPr sz="3500" b="1" dirty="0"/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730300" y="2238172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</a:t>
                </a:r>
                <a:r>
                  <a:rPr lang="en-US" sz="3500" dirty="0" err="1"/>
                  <a:t>feminin</a:t>
                </a:r>
                <a:endParaRPr sz="3500" dirty="0"/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3" cy="2282404"/>
              <a:chOff x="11543544" y="0"/>
              <a:chExt cx="6164862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</a:t>
                </a:r>
                <a:r>
                  <a:rPr lang="en-US" sz="3500" b="1" dirty="0"/>
                  <a:t>0</a:t>
                </a:r>
                <a:r>
                  <a:rPr lang="ro-RO" sz="3500" b="1" dirty="0"/>
                  <a:t>.</a:t>
                </a:r>
                <a:r>
                  <a:rPr lang="en-US" sz="3500" b="1" dirty="0"/>
                  <a:t>86</a:t>
                </a:r>
                <a:r>
                  <a:rPr lang="ro-RO" sz="3500" b="1" dirty="0"/>
                  <a:t>%</a:t>
                </a:r>
                <a:endParaRPr sz="3500" b="1" dirty="0"/>
              </a:p>
            </p:txBody>
          </p:sp>
        </p:grpSp>
      </p:grpSp>
      <p:graphicFrame>
        <p:nvGraphicFramePr>
          <p:cNvPr id="27" name="Diagramă 26">
            <a:extLst>
              <a:ext uri="{FF2B5EF4-FFF2-40B4-BE49-F238E27FC236}">
                <a16:creationId xmlns:a16="http://schemas.microsoft.com/office/drawing/2014/main" id="{3FF213AE-C45E-46EF-9CFC-FD9E96688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334854"/>
              </p:ext>
            </p:extLst>
          </p:nvPr>
        </p:nvGraphicFramePr>
        <p:xfrm>
          <a:off x="1518964" y="3690122"/>
          <a:ext cx="21869907" cy="965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8982612" y="4024942"/>
            <a:ext cx="624413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</a:t>
            </a:r>
            <a:r>
              <a:rPr kumimoji="0" lang="en-US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6.209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dirty="0"/>
              <a:t>11</a:t>
            </a:r>
            <a:r>
              <a:rPr lang="en-MD" dirty="0"/>
              <a:t>.0</a:t>
            </a:r>
            <a:r>
              <a:rPr lang="ro-RO" dirty="0"/>
              <a:t>7</a:t>
            </a:r>
            <a:r>
              <a:rPr lang="en-MD" dirty="0"/>
              <a:t>.2021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40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ă 7">
            <a:extLst>
              <a:ext uri="{FF2B5EF4-FFF2-40B4-BE49-F238E27FC236}">
                <a16:creationId xmlns:a16="http://schemas.microsoft.com/office/drawing/2014/main" id="{1DB0A866-EEF4-43B7-B471-63B14213D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14251"/>
              </p:ext>
            </p:extLst>
          </p:nvPr>
        </p:nvGraphicFramePr>
        <p:xfrm>
          <a:off x="1512760" y="3487482"/>
          <a:ext cx="21358396" cy="939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1869494" y="7189633"/>
            <a:ext cx="213583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159735" y="1197078"/>
            <a:ext cx="18900167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Mortalitatea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total</a:t>
            </a:r>
            <a:r>
              <a:rPr lang="ro-RO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ă </a:t>
            </a:r>
            <a:r>
              <a:rPr lang="en-MD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100 mii populație distribuită după teritorii administrative (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  <a:r>
              <a:rPr lang="en-MD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.0</a:t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MD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343859" y="4683835"/>
            <a:ext cx="9400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Mortalitatea</a:t>
            </a:r>
            <a:r>
              <a:rPr lang="en-US" sz="4000" dirty="0"/>
              <a:t> total</a:t>
            </a:r>
            <a:r>
              <a:rPr lang="ro-RO" sz="4000" dirty="0"/>
              <a:t>ă </a:t>
            </a:r>
            <a:r>
              <a:rPr lang="en-US" sz="4000" dirty="0"/>
              <a:t>la 100 mii RM </a:t>
            </a:r>
            <a:r>
              <a:rPr lang="ro-RO" sz="4000" dirty="0"/>
              <a:t>– </a:t>
            </a:r>
            <a:r>
              <a:rPr lang="en-US" sz="4000" dirty="0"/>
              <a:t>179</a:t>
            </a:r>
            <a:endParaRPr lang="en-MD" sz="4000" dirty="0"/>
          </a:p>
        </p:txBody>
      </p:sp>
    </p:spTree>
    <p:extLst>
      <p:ext uri="{BB962C8B-B14F-4D97-AF65-F5344CB8AC3E}">
        <p14:creationId xmlns:p14="http://schemas.microsoft.com/office/powerpoint/2010/main" val="16142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7200" dirty="0"/>
              <a:t>Cazuri de import</a:t>
            </a:r>
            <a:br>
              <a:rPr lang="en-MD" sz="7200" dirty="0"/>
            </a:br>
            <a:r>
              <a:rPr lang="en-US" sz="4800" dirty="0"/>
              <a:t>05.</a:t>
            </a:r>
            <a:r>
              <a:rPr lang="en-MD" sz="4800" dirty="0"/>
              <a:t>0</a:t>
            </a:r>
            <a:r>
              <a:rPr lang="en-US" sz="4800" dirty="0"/>
              <a:t>7</a:t>
            </a:r>
            <a:r>
              <a:rPr lang="en-MD" sz="4800" dirty="0"/>
              <a:t>  - </a:t>
            </a:r>
            <a:r>
              <a:rPr lang="en-US" sz="4800" dirty="0"/>
              <a:t>11</a:t>
            </a:r>
            <a:r>
              <a:rPr lang="en-MD" sz="4800" dirty="0"/>
              <a:t>.0</a:t>
            </a:r>
            <a:r>
              <a:rPr lang="en-US" sz="4800" dirty="0"/>
              <a:t>7</a:t>
            </a:r>
            <a:r>
              <a:rPr lang="en-MD" sz="4800" dirty="0"/>
              <a:t>.2021</a:t>
            </a:r>
            <a:endParaRPr lang="en-MD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1844048" y="1541778"/>
            <a:ext cx="96792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MD" sz="4400" b="0" dirty="0"/>
              <a:t>Cazuri total de import – 1</a:t>
            </a:r>
            <a:r>
              <a:rPr lang="en-US" sz="4400" b="0" dirty="0"/>
              <a:t>.</a:t>
            </a:r>
            <a:r>
              <a:rPr lang="ro-RO" sz="4400" b="0" dirty="0"/>
              <a:t>6</a:t>
            </a:r>
            <a:r>
              <a:rPr lang="en-US" sz="4400" b="0" dirty="0"/>
              <a:t>80</a:t>
            </a:r>
            <a:r>
              <a:rPr lang="en-MD" sz="4400" b="0" dirty="0"/>
              <a:t> cazuri</a:t>
            </a:r>
          </a:p>
          <a:p>
            <a:pPr algn="l"/>
            <a:r>
              <a:rPr lang="en-MD" sz="4400" b="0" dirty="0"/>
              <a:t>Cazuri de import în săptămâna </a:t>
            </a:r>
            <a:r>
              <a:rPr lang="en-US" sz="4400" b="0" dirty="0"/>
              <a:t>27</a:t>
            </a:r>
            <a:r>
              <a:rPr lang="en-MD" sz="4400" b="0" dirty="0"/>
              <a:t> din 2021</a:t>
            </a:r>
          </a:p>
          <a:p>
            <a:pPr algn="l"/>
            <a:r>
              <a:rPr lang="en-US" sz="4400" dirty="0"/>
              <a:t>28</a:t>
            </a:r>
            <a:r>
              <a:rPr lang="en-MD" sz="4400" dirty="0"/>
              <a:t> 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3561349" y="3602600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11</a:t>
            </a:r>
            <a:r>
              <a:rPr lang="en-MD" sz="4800" dirty="0">
                <a:solidFill>
                  <a:schemeClr val="bg1"/>
                </a:solidFill>
              </a:rPr>
              <a:t>.0</a:t>
            </a:r>
            <a:r>
              <a:rPr lang="en-US" sz="4800" dirty="0">
                <a:solidFill>
                  <a:schemeClr val="bg1"/>
                </a:solidFill>
              </a:rPr>
              <a:t>7</a:t>
            </a:r>
            <a:r>
              <a:rPr lang="en-MD" sz="4800" dirty="0">
                <a:solidFill>
                  <a:schemeClr val="bg1"/>
                </a:solidFill>
              </a:rPr>
              <a:t>.2021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73E34360-C2A3-FB43-9698-7F456EDDD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902798"/>
              </p:ext>
            </p:extLst>
          </p:nvPr>
        </p:nvGraphicFramePr>
        <p:xfrm>
          <a:off x="10428103" y="4699850"/>
          <a:ext cx="12516958" cy="644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81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43062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56715"/>
                <a:ext cx="11486720" cy="1049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400" dirty="0"/>
                  <a:t>C</a:t>
                </a:r>
                <a:r>
                  <a:rPr lang="en-US" sz="4400" dirty="0" err="1"/>
                  <a:t>azuri</a:t>
                </a:r>
                <a:r>
                  <a:rPr lang="en-US" sz="4400" dirty="0"/>
                  <a:t> de </a:t>
                </a:r>
                <a:r>
                  <a:rPr lang="en-US" sz="4400" dirty="0" err="1"/>
                  <a:t>infectare</a:t>
                </a:r>
                <a:r>
                  <a:rPr lang="en-US" sz="4400" dirty="0"/>
                  <a:t> </a:t>
                </a:r>
                <a:r>
                  <a:rPr lang="en-US" sz="4400" dirty="0" err="1"/>
                  <a:t>în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rândul</a:t>
                </a:r>
                <a:r>
                  <a:rPr lang="en-US" sz="4400" dirty="0"/>
                  <a:t> </a:t>
                </a:r>
                <a:r>
                  <a:rPr lang="ro-RO" sz="4400" dirty="0"/>
                  <a:t>lucrătorilor din sistemul medical</a:t>
                </a:r>
                <a:endParaRPr lang="en-US" sz="440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372665"/>
                <a:ext cx="5996999" cy="1537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en-US" sz="7000" b="1" dirty="0"/>
                  <a:t>20</a:t>
                </a:r>
                <a:r>
                  <a:rPr lang="ro-RO" sz="7000" b="1" dirty="0"/>
                  <a:t>.</a:t>
                </a:r>
                <a:r>
                  <a:rPr lang="en-US" sz="7000" b="1" dirty="0"/>
                  <a:t>503</a:t>
                </a:r>
                <a:endParaRPr sz="7000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212529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6.062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180213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8.</a:t>
            </a:r>
            <a:r>
              <a:rPr lang="ro-RO" b="1" dirty="0">
                <a:solidFill>
                  <a:srgbClr val="1D46F3"/>
                </a:solidFill>
              </a:rPr>
              <a:t>3</a:t>
            </a:r>
            <a:r>
              <a:rPr lang="en-US" b="1" dirty="0">
                <a:solidFill>
                  <a:srgbClr val="1D46F3"/>
                </a:solidFill>
              </a:rPr>
              <a:t>28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105337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2.</a:t>
            </a:r>
            <a:r>
              <a:rPr lang="en-US" b="1" dirty="0">
                <a:solidFill>
                  <a:srgbClr val="1D46F3"/>
                </a:solidFill>
              </a:rPr>
              <a:t>7</a:t>
            </a:r>
            <a:r>
              <a:rPr lang="ro-RO" b="1" dirty="0">
                <a:solidFill>
                  <a:srgbClr val="1D46F3"/>
                </a:solidFill>
              </a:rPr>
              <a:t>9</a:t>
            </a:r>
            <a:r>
              <a:rPr lang="en-US" b="1" dirty="0">
                <a:solidFill>
                  <a:srgbClr val="1D46F3"/>
                </a:solidFill>
              </a:rPr>
              <a:t>5</a:t>
            </a:r>
            <a:endParaRPr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005408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en-US" b="1" dirty="0">
                <a:solidFill>
                  <a:srgbClr val="1D46F3"/>
                </a:solidFill>
              </a:rPr>
              <a:t>3</a:t>
            </a:r>
            <a:r>
              <a:rPr lang="ro-RO" b="1" dirty="0">
                <a:solidFill>
                  <a:srgbClr val="1D46F3"/>
                </a:solidFill>
              </a:rPr>
              <a:t>.</a:t>
            </a:r>
            <a:r>
              <a:rPr lang="en-US" b="1" dirty="0">
                <a:solidFill>
                  <a:srgbClr val="1D46F3"/>
                </a:solidFill>
              </a:rPr>
              <a:t>3</a:t>
            </a:r>
            <a:r>
              <a:rPr lang="ro-RO" b="1" dirty="0">
                <a:solidFill>
                  <a:srgbClr val="1D46F3"/>
                </a:solidFill>
              </a:rPr>
              <a:t>1</a:t>
            </a:r>
            <a:r>
              <a:rPr lang="en-US" b="1" dirty="0">
                <a:solidFill>
                  <a:srgbClr val="1D46F3"/>
                </a:solidFill>
              </a:rPr>
              <a:t>8</a:t>
            </a:r>
            <a:endParaRPr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18028161" cy="24996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>
                <a:latin typeface="Open Sans"/>
              </a:rPr>
              <a:t>Testarea lucrătorilor medicali la </a:t>
            </a:r>
            <a:r>
              <a:rPr lang="ro-RO" sz="80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61055" y="7022625"/>
            <a:ext cx="17697907" cy="2285417"/>
            <a:chOff x="0" y="-2"/>
            <a:chExt cx="17697906" cy="2285416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572869"/>
                <a:ext cx="10585218" cy="104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testați pozitiv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>
                    <a:solidFill>
                      <a:schemeClr val="bg1"/>
                    </a:solidFill>
                  </a:rPr>
                  <a:t>20</a:t>
                </a:r>
                <a:r>
                  <a:rPr lang="ro-RO" b="1" dirty="0">
                    <a:solidFill>
                      <a:schemeClr val="bg1"/>
                    </a:solidFill>
                  </a:rPr>
                  <a:t>.</a:t>
                </a:r>
                <a:r>
                  <a:rPr lang="en-US" b="1" dirty="0">
                    <a:solidFill>
                      <a:schemeClr val="bg1"/>
                    </a:solidFill>
                  </a:rPr>
                  <a:t>503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913906"/>
            <a:ext cx="17708410" cy="228541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investigați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/>
                  <a:t>53</a:t>
                </a:r>
                <a:r>
                  <a:rPr lang="ro-RO" b="1" dirty="0"/>
                  <a:t>.</a:t>
                </a:r>
                <a:r>
                  <a:rPr lang="en-US" b="1" dirty="0"/>
                  <a:t>582</a:t>
                </a:r>
                <a:endParaRPr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1558" y="10245029"/>
            <a:ext cx="17708410" cy="2285418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Investigați în ultimele 7 zile</a:t>
                </a:r>
                <a:endParaRPr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b="1" dirty="0"/>
                  <a:t>48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15E980EE-AFF3-489A-94ED-8CCBE35FE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673" y="0"/>
            <a:ext cx="10904063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400" dirty="0"/>
              <a:t>Rt – GIS</a:t>
            </a:r>
            <a:br>
              <a:rPr lang="en-MD" sz="6400" dirty="0"/>
            </a:br>
            <a:r>
              <a:rPr lang="en-MD" sz="4800" dirty="0"/>
              <a:t>Numărul de reproducție efectiv</a:t>
            </a:r>
            <a:br>
              <a:rPr lang="en-MD" sz="4800" dirty="0"/>
            </a:br>
            <a:r>
              <a:rPr lang="ro-RO" sz="4800" dirty="0"/>
              <a:t>1.0</a:t>
            </a:r>
            <a:r>
              <a:rPr lang="en-US" sz="4800" dirty="0"/>
              <a:t>5</a:t>
            </a:r>
            <a:endParaRPr lang="en-MD" sz="6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602600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11</a:t>
            </a:r>
            <a:r>
              <a:rPr lang="en-MD" sz="6000" dirty="0">
                <a:solidFill>
                  <a:schemeClr val="bg1"/>
                </a:solidFill>
              </a:rPr>
              <a:t>.0</a:t>
            </a:r>
            <a:r>
              <a:rPr lang="en-US" sz="6000" dirty="0">
                <a:solidFill>
                  <a:schemeClr val="bg1"/>
                </a:solidFill>
              </a:rPr>
              <a:t>7</a:t>
            </a:r>
            <a:r>
              <a:rPr lang="en-MD" sz="6000" dirty="0">
                <a:solidFill>
                  <a:schemeClr val="bg1"/>
                </a:solidFill>
              </a:rPr>
              <a:t>.2021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7974859" y="4474633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200" b="0" dirty="0"/>
              <a:t>Transnistria – </a:t>
            </a:r>
            <a:r>
              <a:rPr lang="en-US" sz="1200" b="0" dirty="0"/>
              <a:t>1.17</a:t>
            </a:r>
            <a:endParaRPr lang="en-MD" sz="1200" b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682850" y="3292258"/>
            <a:ext cx="388169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1100" b="0" dirty="0"/>
              <a:t>Bălți</a:t>
            </a:r>
            <a:r>
              <a:rPr lang="en-MD" sz="1100" b="0" dirty="0"/>
              <a:t> – </a:t>
            </a:r>
            <a:r>
              <a:rPr lang="en-US" sz="1100" b="0" dirty="0"/>
              <a:t>0.74</a:t>
            </a:r>
            <a:endParaRPr lang="en-MD" sz="1100" b="0" dirty="0"/>
          </a:p>
        </p:txBody>
      </p:sp>
    </p:spTree>
    <p:extLst>
      <p:ext uri="{BB962C8B-B14F-4D97-AF65-F5344CB8AC3E}">
        <p14:creationId xmlns:p14="http://schemas.microsoft.com/office/powerpoint/2010/main" val="15817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964578" y="12932917"/>
            <a:ext cx="268020" cy="3693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pPr/>
              <a:t>2</a:t>
            </a:fld>
            <a:endParaRPr sz="1200"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2499692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6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69843" y="12932918"/>
            <a:ext cx="26802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40" tIns="91440" rIns="91440" bIns="9144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200"/>
              <a:pPr/>
              <a:t>2</a:t>
            </a:fld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71559" y="5327593"/>
            <a:ext cx="17718914" cy="1332853"/>
            <a:chOff x="0" y="-2"/>
            <a:chExt cx="17697906" cy="2285417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482830"/>
                <a:ext cx="10585218" cy="1228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Persoane vindecate</a:t>
                </a:r>
                <a:endParaRPr sz="4000"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5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112110"/>
                <a:ext cx="5512438" cy="2058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>
                    <a:solidFill>
                      <a:schemeClr val="bg1"/>
                    </a:solidFill>
                  </a:rPr>
                  <a:t>250.447</a:t>
                </a:r>
                <a:endParaRPr lang="ro-RO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3785711"/>
            <a:ext cx="17483724" cy="1200329"/>
            <a:chOff x="0" y="-28349"/>
            <a:chExt cx="17708409" cy="2345122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2" y="360998"/>
                <a:ext cx="10752129" cy="1563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Numărul total de cazuri</a:t>
                </a:r>
                <a:endParaRPr sz="4000"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-28349"/>
              <a:ext cx="6088441" cy="2345122"/>
              <a:chOff x="-1" y="-31360"/>
              <a:chExt cx="6088440" cy="2345119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31360"/>
                <a:ext cx="5512438" cy="2345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/>
                  <a:t>257.467</a:t>
                </a:r>
                <a:endParaRPr sz="6600"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1559" y="6997261"/>
            <a:ext cx="17718914" cy="1200329"/>
            <a:chOff x="0" y="-31449"/>
            <a:chExt cx="17708409" cy="2351317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2" y="358933"/>
                <a:ext cx="10752127" cy="1567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Total decese</a:t>
                </a:r>
                <a:endParaRPr sz="4000"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-31449"/>
              <a:ext cx="6088441" cy="2351317"/>
              <a:chOff x="-1" y="-34460"/>
              <a:chExt cx="6088440" cy="2351314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-34460"/>
                <a:ext cx="5512438" cy="235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/>
                  <a:t>6.209</a:t>
                </a:r>
                <a:endParaRPr sz="6600" b="1" dirty="0"/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49CCBB90-F538-E64E-AC39-7F7E580C3DD3}"/>
              </a:ext>
            </a:extLst>
          </p:cNvPr>
          <p:cNvGrpSpPr/>
          <p:nvPr/>
        </p:nvGrpSpPr>
        <p:grpSpPr>
          <a:xfrm>
            <a:off x="4071559" y="10392722"/>
            <a:ext cx="17718914" cy="1200329"/>
            <a:chOff x="0" y="-31449"/>
            <a:chExt cx="17708409" cy="2351317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D8B22C2C-B603-2C41-A75E-19BB1121F33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56D4AB99-28E6-FF45-93A2-CF965C7C76C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7727311F-AA82-A94C-8298-AC08DEF19C7E}"/>
                  </a:ext>
                </a:extLst>
              </p:cNvPr>
              <p:cNvSpPr/>
              <p:nvPr/>
            </p:nvSpPr>
            <p:spPr>
              <a:xfrm>
                <a:off x="6731592" y="358936"/>
                <a:ext cx="10752127" cy="1567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Pacienți în stare extrem de gravă</a:t>
                </a:r>
                <a:endParaRPr sz="4000" dirty="0"/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22737E8D-81C7-7F4B-B0F7-A50EE219EBC9}"/>
                </a:ext>
              </a:extLst>
            </p:cNvPr>
            <p:cNvGrpSpPr/>
            <p:nvPr/>
          </p:nvGrpSpPr>
          <p:grpSpPr>
            <a:xfrm>
              <a:off x="0" y="-31449"/>
              <a:ext cx="6088441" cy="2351317"/>
              <a:chOff x="-1" y="-34460"/>
              <a:chExt cx="6088440" cy="2351314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69A4EE90-76E0-734E-AF12-291BC5DAFA1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48D69092-5CCD-7F4E-A99A-C435BE90D7C7}"/>
                  </a:ext>
                </a:extLst>
              </p:cNvPr>
              <p:cNvSpPr/>
              <p:nvPr/>
            </p:nvSpPr>
            <p:spPr>
              <a:xfrm>
                <a:off x="484560" y="-34460"/>
                <a:ext cx="5512438" cy="2351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/>
                  <a:t>53</a:t>
                </a:r>
                <a:endParaRPr sz="6600" b="1" dirty="0"/>
              </a:p>
            </p:txBody>
          </p:sp>
        </p:grp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C12D0322-D179-4742-BDE6-1B161FF68F64}"/>
              </a:ext>
            </a:extLst>
          </p:cNvPr>
          <p:cNvGrpSpPr/>
          <p:nvPr/>
        </p:nvGrpSpPr>
        <p:grpSpPr>
          <a:xfrm>
            <a:off x="4071558" y="8641927"/>
            <a:ext cx="17697908" cy="1200329"/>
            <a:chOff x="0" y="-32997"/>
            <a:chExt cx="17697906" cy="2354422"/>
          </a:xfrm>
        </p:grpSpPr>
        <p:grpSp>
          <p:nvGrpSpPr>
            <p:cNvPr id="39" name="Rectangle 10">
              <a:extLst>
                <a:ext uri="{FF2B5EF4-FFF2-40B4-BE49-F238E27FC236}">
                  <a16:creationId xmlns:a16="http://schemas.microsoft.com/office/drawing/2014/main" id="{65E39343-8A39-9F49-A5CA-60A6444D8EDC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C0278440-8C4E-8C42-91B2-BEF3C4E52B7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4" name="cazuri totale">
                <a:extLst>
                  <a:ext uri="{FF2B5EF4-FFF2-40B4-BE49-F238E27FC236}">
                    <a16:creationId xmlns:a16="http://schemas.microsoft.com/office/drawing/2014/main" id="{F32FCE49-072A-7A4D-A945-AF6096F34A6E}"/>
                  </a:ext>
                </a:extLst>
              </p:cNvPr>
              <p:cNvSpPr/>
              <p:nvPr/>
            </p:nvSpPr>
            <p:spPr>
              <a:xfrm>
                <a:off x="6768001" y="394431"/>
                <a:ext cx="10585218" cy="1405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C</a:t>
                </a:r>
                <a:r>
                  <a:rPr sz="4000" dirty="0" err="1"/>
                  <a:t>azuri</a:t>
                </a:r>
                <a:r>
                  <a:rPr sz="4000" dirty="0"/>
                  <a:t> </a:t>
                </a:r>
                <a:r>
                  <a:rPr lang="ro-RO" sz="4000" dirty="0"/>
                  <a:t>active</a:t>
                </a:r>
                <a:endParaRPr sz="4000" dirty="0"/>
              </a:p>
            </p:txBody>
          </p:sp>
        </p:grpSp>
        <p:grpSp>
          <p:nvGrpSpPr>
            <p:cNvPr id="40" name="Rectangle 11">
              <a:extLst>
                <a:ext uri="{FF2B5EF4-FFF2-40B4-BE49-F238E27FC236}">
                  <a16:creationId xmlns:a16="http://schemas.microsoft.com/office/drawing/2014/main" id="{86C5233C-581E-8741-AEED-C6226BD92E20}"/>
                </a:ext>
              </a:extLst>
            </p:cNvPr>
            <p:cNvGrpSpPr/>
            <p:nvPr/>
          </p:nvGrpSpPr>
          <p:grpSpPr>
            <a:xfrm>
              <a:off x="0" y="-32997"/>
              <a:ext cx="6088441" cy="2354422"/>
              <a:chOff x="-1" y="-36008"/>
              <a:chExt cx="6088440" cy="2354418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0CA6203E-3288-B543-B7D2-AA8B4D1A137C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E9FE8758-7DC7-6D46-B366-2183D613FE94}"/>
                  </a:ext>
                </a:extLst>
              </p:cNvPr>
              <p:cNvSpPr/>
              <p:nvPr/>
            </p:nvSpPr>
            <p:spPr>
              <a:xfrm>
                <a:off x="484561" y="-36008"/>
                <a:ext cx="5512438" cy="2354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en-US" sz="6600" b="1" dirty="0">
                    <a:solidFill>
                      <a:schemeClr val="bg1"/>
                    </a:solidFill>
                  </a:rPr>
                  <a:t>811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98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15F55-0BB2-BD41-93B5-5235467E6EF6}"/>
              </a:ext>
            </a:extLst>
          </p:cNvPr>
          <p:cNvSpPr txBox="1"/>
          <p:nvPr/>
        </p:nvSpPr>
        <p:spPr>
          <a:xfrm>
            <a:off x="4146698" y="868734"/>
            <a:ext cx="1559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D" sz="6000" dirty="0"/>
              <a:t>Rt și numărul de cazuri săptămânal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E4AE6026-92AA-5340-A7AA-01A2EDC09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745260"/>
              </p:ext>
            </p:extLst>
          </p:nvPr>
        </p:nvGraphicFramePr>
        <p:xfrm>
          <a:off x="2481943" y="2939144"/>
          <a:ext cx="20867914" cy="990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3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819" y="5768619"/>
            <a:ext cx="8742361" cy="2178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7200" dirty="0"/>
              <a:t>Indicatori COVID</a:t>
            </a:r>
            <a:br>
              <a:rPr lang="en-MD" sz="7200" dirty="0"/>
            </a:br>
            <a:r>
              <a:rPr lang="en-US" sz="7200" dirty="0">
                <a:solidFill>
                  <a:schemeClr val="bg1"/>
                </a:solidFill>
              </a:rPr>
              <a:t>11</a:t>
            </a:r>
            <a:r>
              <a:rPr lang="en-MD" sz="7200" dirty="0">
                <a:solidFill>
                  <a:schemeClr val="bg1"/>
                </a:solidFill>
              </a:rPr>
              <a:t>.0</a:t>
            </a:r>
            <a:r>
              <a:rPr lang="en-US" sz="7200" dirty="0">
                <a:solidFill>
                  <a:schemeClr val="bg1"/>
                </a:solidFill>
              </a:rPr>
              <a:t>7</a:t>
            </a:r>
            <a:r>
              <a:rPr lang="en-MD" sz="7200" dirty="0">
                <a:solidFill>
                  <a:schemeClr val="bg1"/>
                </a:solidFill>
              </a:rPr>
              <a:t>.2021</a:t>
            </a:r>
            <a:endParaRPr lang="en-MD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dirty="0"/>
              <a:t>Incidența ultimele 14 zile – </a:t>
            </a:r>
            <a:r>
              <a:rPr lang="en-US" dirty="0"/>
              <a:t>26</a:t>
            </a:r>
            <a:r>
              <a:rPr lang="en-MD" dirty="0"/>
              <a:t> cazuri la 100 mii persoane</a:t>
            </a:r>
          </a:p>
          <a:p>
            <a:r>
              <a:rPr lang="en-MD" dirty="0"/>
              <a:t>Incidența totală – </a:t>
            </a:r>
            <a:r>
              <a:rPr lang="en-US" dirty="0"/>
              <a:t>7.412 </a:t>
            </a:r>
            <a:r>
              <a:rPr lang="en-MD" dirty="0"/>
              <a:t>cazuri la 100 mii persoane</a:t>
            </a:r>
          </a:p>
          <a:p>
            <a:r>
              <a:rPr lang="en-MD" dirty="0"/>
              <a:t>Mortalitatea ultimele 14 zile – </a:t>
            </a:r>
            <a:r>
              <a:rPr lang="en-US" dirty="0"/>
              <a:t>1</a:t>
            </a:r>
            <a:r>
              <a:rPr lang="en-MD" dirty="0"/>
              <a:t> decese la 100 mii persoane</a:t>
            </a:r>
          </a:p>
          <a:p>
            <a:r>
              <a:rPr lang="en-MD" dirty="0"/>
              <a:t>Mortalitatea totală – 1</a:t>
            </a:r>
            <a:r>
              <a:rPr lang="en-US" dirty="0"/>
              <a:t>79</a:t>
            </a:r>
            <a:r>
              <a:rPr lang="ro-RO" dirty="0"/>
              <a:t> </a:t>
            </a:r>
            <a:r>
              <a:rPr lang="en-MD" dirty="0"/>
              <a:t>decese la 100 mii persoane</a:t>
            </a:r>
          </a:p>
          <a:p>
            <a:r>
              <a:rPr lang="en-MD" dirty="0"/>
              <a:t>Rata fatalității ultimele 14 zile – </a:t>
            </a:r>
            <a:r>
              <a:rPr lang="en-US" dirty="0"/>
              <a:t>2.75 </a:t>
            </a:r>
            <a:r>
              <a:rPr lang="en-MD" dirty="0"/>
              <a:t>decese la 100 de cazuri</a:t>
            </a:r>
          </a:p>
          <a:p>
            <a:r>
              <a:rPr lang="en-MD" dirty="0"/>
              <a:t>Rata fatalității totală – 2.</a:t>
            </a:r>
            <a:r>
              <a:rPr lang="en-US" dirty="0"/>
              <a:t>4</a:t>
            </a:r>
            <a:r>
              <a:rPr lang="en-MD" dirty="0"/>
              <a:t> decese la 100 de cazuri</a:t>
            </a:r>
          </a:p>
          <a:p>
            <a:r>
              <a:rPr lang="en-MD" dirty="0"/>
              <a:t>Forme grave – </a:t>
            </a:r>
            <a:r>
              <a:rPr lang="en-US" dirty="0"/>
              <a:t>10.3</a:t>
            </a:r>
            <a:r>
              <a:rPr lang="en-MD" dirty="0"/>
              <a:t>%</a:t>
            </a:r>
          </a:p>
          <a:p>
            <a:r>
              <a:rPr lang="en-MD" dirty="0"/>
              <a:t>Forme medii – </a:t>
            </a:r>
            <a:r>
              <a:rPr lang="en-US" dirty="0"/>
              <a:t>4.7</a:t>
            </a:r>
            <a:r>
              <a:rPr lang="en-MD" dirty="0"/>
              <a:t>%</a:t>
            </a:r>
          </a:p>
          <a:p>
            <a:r>
              <a:rPr lang="en-MD" dirty="0"/>
              <a:t>Forme ușoare și asimptomatici – </a:t>
            </a:r>
            <a:r>
              <a:rPr lang="en-US" dirty="0"/>
              <a:t>85.0</a:t>
            </a:r>
            <a:r>
              <a:rPr lang="en-MD" dirty="0"/>
              <a:t>%</a:t>
            </a:r>
          </a:p>
          <a:p>
            <a:r>
              <a:rPr lang="en-MD" dirty="0"/>
              <a:t>Media cazurilor ultimele 14 zile – </a:t>
            </a:r>
            <a:r>
              <a:rPr lang="en-US" dirty="0"/>
              <a:t>65</a:t>
            </a:r>
            <a:r>
              <a:rPr lang="en-MD" dirty="0"/>
              <a:t> cazuri</a:t>
            </a:r>
          </a:p>
          <a:p>
            <a:r>
              <a:rPr lang="en-MD" b="1" dirty="0"/>
              <a:t>Rt ultimele 14 zile </a:t>
            </a:r>
            <a:r>
              <a:rPr lang="en-MD" dirty="0"/>
              <a:t>(numărul de reproducție efectiv/rata de contagiozitate) </a:t>
            </a:r>
            <a:r>
              <a:rPr lang="en-MD" b="1" dirty="0"/>
              <a:t>– </a:t>
            </a:r>
            <a:r>
              <a:rPr lang="ro-RO" b="1" dirty="0"/>
              <a:t>1.0</a:t>
            </a:r>
            <a:r>
              <a:rPr lang="en-US" b="1" dirty="0"/>
              <a:t>5</a:t>
            </a:r>
            <a:endParaRPr lang="en-M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11</a:t>
            </a:r>
            <a:r>
              <a:rPr lang="en-MD" sz="6000" dirty="0">
                <a:solidFill>
                  <a:schemeClr val="bg1"/>
                </a:solidFill>
              </a:rPr>
              <a:t>.0</a:t>
            </a:r>
            <a:r>
              <a:rPr lang="en-US" sz="6000" dirty="0">
                <a:solidFill>
                  <a:schemeClr val="bg1"/>
                </a:solidFill>
              </a:rPr>
              <a:t>7</a:t>
            </a:r>
            <a:r>
              <a:rPr lang="en-MD" sz="6000" dirty="0">
                <a:solidFill>
                  <a:schemeClr val="bg1"/>
                </a:solidFill>
              </a:rPr>
              <a:t>.2021</a:t>
            </a: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A78063E7-2987-9248-BBC7-A99DCA410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446477"/>
              </p:ext>
            </p:extLst>
          </p:nvPr>
        </p:nvGraphicFramePr>
        <p:xfrm>
          <a:off x="1552354" y="4175630"/>
          <a:ext cx="21796744" cy="854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99179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Incidența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. de persoane,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endParaRPr sz="5500" b="1" dirty="0"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13248006" y="4810909"/>
            <a:ext cx="0" cy="2886104"/>
          </a:xfrm>
          <a:prstGeom prst="straightConnector1">
            <a:avLst/>
          </a:prstGeom>
          <a:noFill/>
          <a:ln w="1206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FA4D5F-6A3B-DC48-9551-C9D68A1AE403}"/>
              </a:ext>
            </a:extLst>
          </p:cNvPr>
          <p:cNvSpPr txBox="1"/>
          <p:nvPr/>
        </p:nvSpPr>
        <p:spPr>
          <a:xfrm>
            <a:off x="8191502" y="2640142"/>
            <a:ext cx="80009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</a:t>
            </a:r>
            <a:r>
              <a:rPr lang="en-US" dirty="0"/>
              <a:t>257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467</a:t>
            </a:r>
            <a:r>
              <a:rPr lang="en-MD" dirty="0"/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Incidența = </a:t>
            </a:r>
            <a:r>
              <a:rPr lang="en-US" dirty="0"/>
              <a:t>74</a:t>
            </a:r>
            <a:r>
              <a:rPr lang="en-MD" dirty="0"/>
              <a:t>.</a:t>
            </a:r>
            <a:r>
              <a:rPr lang="en-US" dirty="0"/>
              <a:t>115</a:t>
            </a:r>
            <a:r>
              <a:rPr lang="en-MD" dirty="0"/>
              <a:t> cazuri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F743A383-7D44-A245-B86C-84E87ABC7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220846"/>
              </p:ext>
            </p:extLst>
          </p:nvPr>
        </p:nvGraphicFramePr>
        <p:xfrm>
          <a:off x="616688" y="3760740"/>
          <a:ext cx="22626084" cy="923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87" y="720608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Mortalitatea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de persoane,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1E4964-28E6-054C-87B7-50BD8EA44C26}"/>
              </a:ext>
            </a:extLst>
          </p:cNvPr>
          <p:cNvCxnSpPr>
            <a:cxnSpLocks/>
          </p:cNvCxnSpPr>
          <p:nvPr/>
        </p:nvCxnSpPr>
        <p:spPr>
          <a:xfrm>
            <a:off x="9303372" y="4431237"/>
            <a:ext cx="0" cy="2426763"/>
          </a:xfrm>
          <a:prstGeom prst="straightConnector1">
            <a:avLst/>
          </a:prstGeom>
          <a:noFill/>
          <a:ln w="1206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1F9405-FA6F-AF4E-959B-5CCADDA96E65}"/>
              </a:ext>
            </a:extLst>
          </p:cNvPr>
          <p:cNvSpPr txBox="1"/>
          <p:nvPr/>
        </p:nvSpPr>
        <p:spPr>
          <a:xfrm>
            <a:off x="9292774" y="2734819"/>
            <a:ext cx="936098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6.</a:t>
            </a:r>
            <a:r>
              <a:rPr lang="en-US" dirty="0"/>
              <a:t>209</a:t>
            </a:r>
            <a:r>
              <a:rPr lang="en-MD" dirty="0"/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Mortalitatea =  1.</a:t>
            </a:r>
            <a:r>
              <a:rPr lang="en-US" dirty="0"/>
              <a:t>787</a:t>
            </a:r>
            <a:r>
              <a:rPr lang="en-MD" dirty="0"/>
              <a:t>  decese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179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DDDB689F-6909-D149-96AA-F17DCB45D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007371"/>
              </p:ext>
            </p:extLst>
          </p:nvPr>
        </p:nvGraphicFramePr>
        <p:xfrm>
          <a:off x="2275367" y="3997840"/>
          <a:ext cx="21307647" cy="925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120106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Rata fatalității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COVID-19,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539C4A-3314-5F46-AE7F-DC826F587468}"/>
              </a:ext>
            </a:extLst>
          </p:cNvPr>
          <p:cNvCxnSpPr>
            <a:cxnSpLocks/>
          </p:cNvCxnSpPr>
          <p:nvPr/>
        </p:nvCxnSpPr>
        <p:spPr>
          <a:xfrm>
            <a:off x="9952992" y="5063332"/>
            <a:ext cx="0" cy="2266122"/>
          </a:xfrm>
          <a:prstGeom prst="straightConnector1">
            <a:avLst/>
          </a:prstGeom>
          <a:noFill/>
          <a:ln w="12065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123A43-0382-1B40-B108-6135B46F6430}"/>
              </a:ext>
            </a:extLst>
          </p:cNvPr>
          <p:cNvSpPr txBox="1"/>
          <p:nvPr/>
        </p:nvSpPr>
        <p:spPr>
          <a:xfrm>
            <a:off x="9963166" y="3229336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6.209</a:t>
            </a:r>
            <a:r>
              <a:rPr lang="en-MD" dirty="0"/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Rata fatalității = 2.</a:t>
            </a:r>
            <a:r>
              <a:rPr lang="en-US" dirty="0"/>
              <a:t>4</a:t>
            </a:r>
            <a:r>
              <a:rPr lang="en-MD" dirty="0"/>
              <a:t>%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061442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400" dirty="0"/>
              <a:t>Distribuția săptămânală a cazurilor, deceselor și vindecaților</a:t>
            </a:r>
            <a:br>
              <a:rPr lang="en-MD" sz="6400" dirty="0"/>
            </a:br>
            <a:r>
              <a:rPr lang="en-MD" sz="6400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3" y="669851"/>
            <a:ext cx="15217524" cy="48694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indent="0">
              <a:buNone/>
            </a:pPr>
            <a:r>
              <a:rPr lang="en-MD" sz="3800" b="1" dirty="0"/>
              <a:t>Săptămâna </a:t>
            </a:r>
            <a:r>
              <a:rPr lang="en-US" sz="3800" b="1" dirty="0"/>
              <a:t>27</a:t>
            </a:r>
            <a:r>
              <a:rPr lang="en-MD" sz="3800" b="1" dirty="0"/>
              <a:t> din 2021  (</a:t>
            </a:r>
            <a:r>
              <a:rPr lang="en-US" sz="3800" b="1" dirty="0"/>
              <a:t>05</a:t>
            </a:r>
            <a:r>
              <a:rPr lang="en-MD" sz="3800" b="1" dirty="0"/>
              <a:t>.0</a:t>
            </a:r>
            <a:r>
              <a:rPr lang="en-US" sz="3800" b="1" dirty="0"/>
              <a:t>7 </a:t>
            </a:r>
            <a:r>
              <a:rPr lang="en-MD" sz="3800" b="1" dirty="0"/>
              <a:t>-</a:t>
            </a:r>
            <a:r>
              <a:rPr lang="en-US" sz="3800" b="1" dirty="0"/>
              <a:t> 11</a:t>
            </a:r>
            <a:r>
              <a:rPr lang="en-MD" sz="3800" b="1" dirty="0"/>
              <a:t>.0</a:t>
            </a:r>
            <a:r>
              <a:rPr lang="en-US" sz="3800" b="1" dirty="0"/>
              <a:t>7</a:t>
            </a:r>
            <a:r>
              <a:rPr lang="en-MD" sz="3800" b="1" dirty="0"/>
              <a:t>.2021) comparativ </a:t>
            </a:r>
          </a:p>
          <a:p>
            <a:pPr marL="0" indent="0">
              <a:buNone/>
            </a:pPr>
            <a:r>
              <a:rPr lang="en-MD" sz="3800" b="1" dirty="0"/>
              <a:t>cu săptămâna </a:t>
            </a:r>
            <a:r>
              <a:rPr lang="en-US" sz="3800" b="1" dirty="0"/>
              <a:t>26</a:t>
            </a:r>
            <a:r>
              <a:rPr lang="en-MD" sz="3800" b="1" dirty="0"/>
              <a:t> din 2021:</a:t>
            </a:r>
          </a:p>
          <a:p>
            <a:r>
              <a:rPr lang="en-MD" sz="3800" dirty="0"/>
              <a:t>Numărul de cazuri a </a:t>
            </a:r>
            <a:r>
              <a:rPr lang="en-US" sz="3800" dirty="0" err="1"/>
              <a:t>crescut</a:t>
            </a:r>
            <a:r>
              <a:rPr lang="en-MD" sz="3800" dirty="0"/>
              <a:t> cu </a:t>
            </a:r>
            <a:r>
              <a:rPr lang="en-US" sz="3800" dirty="0"/>
              <a:t>20.9</a:t>
            </a:r>
            <a:r>
              <a:rPr lang="en-MD" sz="3800" dirty="0"/>
              <a:t>%</a:t>
            </a:r>
          </a:p>
          <a:p>
            <a:r>
              <a:rPr lang="en-MD" sz="3800" dirty="0"/>
              <a:t>Numărul de decese a </a:t>
            </a:r>
            <a:r>
              <a:rPr lang="en-US" sz="3800" dirty="0" err="1"/>
              <a:t>crescut</a:t>
            </a:r>
            <a:r>
              <a:rPr lang="en-US" sz="3800" dirty="0"/>
              <a:t> </a:t>
            </a:r>
            <a:r>
              <a:rPr lang="en-MD" sz="3800" dirty="0"/>
              <a:t>cu </a:t>
            </a:r>
            <a:r>
              <a:rPr lang="en-US" sz="3800" dirty="0"/>
              <a:t>8</a:t>
            </a:r>
            <a:r>
              <a:rPr lang="ro-RO" sz="3800" dirty="0"/>
              <a:t>.</a:t>
            </a:r>
            <a:r>
              <a:rPr lang="en-US" sz="3800" dirty="0"/>
              <a:t>3</a:t>
            </a:r>
            <a:r>
              <a:rPr lang="en-MD" sz="3800" dirty="0"/>
              <a:t>%</a:t>
            </a:r>
          </a:p>
          <a:p>
            <a:r>
              <a:rPr lang="en-MD" sz="3800" dirty="0"/>
              <a:t>Numărul de vindecați a</a:t>
            </a:r>
            <a:r>
              <a:rPr lang="en-US" sz="3800" dirty="0"/>
              <a:t> </a:t>
            </a:r>
            <a:r>
              <a:rPr lang="en-US" sz="3800" dirty="0" err="1"/>
              <a:t>crescut</a:t>
            </a:r>
            <a:r>
              <a:rPr lang="en-US" sz="3800" dirty="0"/>
              <a:t> cu 35.5</a:t>
            </a:r>
            <a:r>
              <a:rPr lang="en-MD" sz="3800" dirty="0"/>
              <a:t>%</a:t>
            </a:r>
          </a:p>
          <a:p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11</a:t>
            </a:r>
            <a:r>
              <a:rPr lang="en-MD" sz="6000" dirty="0">
                <a:solidFill>
                  <a:schemeClr val="bg1"/>
                </a:solidFill>
              </a:rPr>
              <a:t>.0</a:t>
            </a:r>
            <a:r>
              <a:rPr lang="en-US" sz="6000" dirty="0">
                <a:solidFill>
                  <a:schemeClr val="bg1"/>
                </a:solidFill>
              </a:rPr>
              <a:t>7</a:t>
            </a:r>
            <a:r>
              <a:rPr lang="en-MD" sz="6000" dirty="0">
                <a:solidFill>
                  <a:schemeClr val="bg1"/>
                </a:solidFill>
              </a:rPr>
              <a:t>.2021</a:t>
            </a:r>
          </a:p>
        </p:txBody>
      </p:sp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24057"/>
              </p:ext>
            </p:extLst>
          </p:nvPr>
        </p:nvGraphicFramePr>
        <p:xfrm>
          <a:off x="360947" y="5539303"/>
          <a:ext cx="23924730" cy="791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76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Distribuția în timp (săptămânal) a cazurilor și investigațiilor de COVID-19,</a:t>
            </a:r>
            <a:r>
              <a:rPr lang="en-US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</a:t>
            </a:r>
            <a:r>
              <a:rPr lang="ro-RO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r>
              <a:rPr lang="en-US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ro-RO" altLang="zh-CN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.2021</a:t>
            </a:r>
            <a:endParaRPr lang="en-US" altLang="zh-CN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91787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februarie 2020 – 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r>
                        <a:rPr lang="ro-RO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iulie</a:t>
                      </a:r>
                      <a:r>
                        <a:rPr lang="ro-RO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1.312.139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teste efectuate 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1" dirty="0"/>
              <a:t>* din </a:t>
            </a:r>
            <a:r>
              <a:rPr lang="en-US" sz="2800" i="1" dirty="0" err="1"/>
              <a:t>săptăm</a:t>
            </a:r>
            <a:r>
              <a:rPr lang="ro-RO" sz="2800" i="1" dirty="0"/>
              <a:t>â</a:t>
            </a:r>
            <a:r>
              <a:rPr lang="en-US" sz="2800" i="1" dirty="0" err="1"/>
              <a:t>na</a:t>
            </a:r>
            <a:r>
              <a:rPr lang="en-US" sz="2800" i="1" dirty="0"/>
              <a:t> 22/03-28/03 </a:t>
            </a:r>
            <a:r>
              <a:rPr lang="ro-RO" sz="2800" i="1" dirty="0"/>
              <a:t>este</a:t>
            </a:r>
            <a:r>
              <a:rPr lang="en-US" sz="2800" i="1" dirty="0"/>
              <a:t> </a:t>
            </a:r>
            <a:r>
              <a:rPr lang="en-US" sz="2800" i="1" dirty="0" err="1"/>
              <a:t>calculat</a:t>
            </a:r>
            <a:r>
              <a:rPr lang="en-US" sz="2800" i="1" dirty="0"/>
              <a:t> </a:t>
            </a:r>
            <a:r>
              <a:rPr lang="en-US" sz="2800" i="1" dirty="0" err="1"/>
              <a:t>numărul</a:t>
            </a:r>
            <a:r>
              <a:rPr lang="en-US" sz="2800" i="1" dirty="0"/>
              <a:t> total de teste </a:t>
            </a:r>
            <a:r>
              <a:rPr lang="en-US" sz="2800" i="1" dirty="0" err="1"/>
              <a:t>efectuate</a:t>
            </a:r>
            <a:r>
              <a:rPr lang="en-US" sz="2800" i="1" dirty="0"/>
              <a:t> </a:t>
            </a:r>
            <a:r>
              <a:rPr lang="en-US" sz="2800" i="1" dirty="0" err="1"/>
              <a:t>inclusiv</a:t>
            </a:r>
            <a:r>
              <a:rPr lang="en-US" sz="2800" i="1" dirty="0"/>
              <a:t> </a:t>
            </a:r>
            <a:r>
              <a:rPr lang="en-US" sz="2800" i="1" dirty="0" err="1"/>
              <a:t>cele</a:t>
            </a:r>
            <a:r>
              <a:rPr lang="en-US" sz="2800" i="1" dirty="0"/>
              <a:t> antigen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5AA50606-42AF-4DF1-95A4-318FC86A0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268804"/>
              </p:ext>
            </p:extLst>
          </p:nvPr>
        </p:nvGraphicFramePr>
        <p:xfrm>
          <a:off x="871870" y="3250015"/>
          <a:ext cx="23327832" cy="965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55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B224026A-855E-7A42-83D7-C9278F1A6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473916"/>
              </p:ext>
            </p:extLst>
          </p:nvPr>
        </p:nvGraphicFramePr>
        <p:xfrm>
          <a:off x="1763485" y="2514601"/>
          <a:ext cx="21764731" cy="1054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9"/>
            <a:ext cx="22090524" cy="1616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D" sz="4000" dirty="0"/>
              <a:t>Incidența pentru ultimele 14 zile la 100 mii populație distribuită</a:t>
            </a:r>
            <a:r>
              <a:rPr lang="ro-RO" sz="4000" dirty="0"/>
              <a:t> </a:t>
            </a:r>
            <a:r>
              <a:rPr lang="en-MD" sz="4000" dirty="0"/>
              <a:t>după teritorii </a:t>
            </a:r>
            <a:r>
              <a:rPr lang="ro-RO" sz="4000" dirty="0"/>
              <a:t> </a:t>
            </a:r>
            <a:r>
              <a:rPr lang="en-MD" sz="4000" dirty="0"/>
              <a:t>administrative (</a:t>
            </a:r>
            <a:r>
              <a:rPr lang="en-US" sz="4000" dirty="0"/>
              <a:t>11</a:t>
            </a:r>
            <a:r>
              <a:rPr lang="en-MD" sz="4000" dirty="0"/>
              <a:t>.0</a:t>
            </a:r>
            <a:r>
              <a:rPr lang="en-US" sz="4000" dirty="0"/>
              <a:t>7</a:t>
            </a:r>
            <a:r>
              <a:rPr lang="en-MD" sz="4000" dirty="0"/>
              <a:t>.2021) COVID-19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F60DD-D1A1-4B47-9E37-5DAF1A97D4DD}"/>
              </a:ext>
            </a:extLst>
          </p:cNvPr>
          <p:cNvCxnSpPr>
            <a:cxnSpLocks/>
          </p:cNvCxnSpPr>
          <p:nvPr/>
        </p:nvCxnSpPr>
        <p:spPr>
          <a:xfrm>
            <a:off x="3359888" y="7776866"/>
            <a:ext cx="19828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92377" y="5850573"/>
            <a:ext cx="12801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400" dirty="0"/>
              <a:t>Incidența la 100 mii RM din ultimele 14 zile – </a:t>
            </a:r>
            <a:r>
              <a:rPr lang="en-US" sz="4400" dirty="0"/>
              <a:t>26</a:t>
            </a:r>
            <a:endParaRPr lang="en-MD" sz="4400" dirty="0"/>
          </a:p>
        </p:txBody>
      </p:sp>
    </p:spTree>
    <p:extLst>
      <p:ext uri="{BB962C8B-B14F-4D97-AF65-F5344CB8AC3E}">
        <p14:creationId xmlns:p14="http://schemas.microsoft.com/office/powerpoint/2010/main" val="412711182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18092</TotalTime>
  <Words>854</Words>
  <Application>Microsoft Office PowerPoint</Application>
  <PresentationFormat>Particularizare</PresentationFormat>
  <Paragraphs>149</Paragraphs>
  <Slides>21</Slides>
  <Notes>11</Notes>
  <HiddenSlides>0</HiddenSlides>
  <MMClips>0</MMClips>
  <ScaleCrop>false</ScaleCrop>
  <HeadingPairs>
    <vt:vector size="6" baseType="variant">
      <vt:variant>
        <vt:lpstr>Fonturi utilizate</vt:lpstr>
      </vt:variant>
      <vt:variant>
        <vt:i4>13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21</vt:i4>
      </vt:variant>
    </vt:vector>
  </HeadingPairs>
  <TitlesOfParts>
    <vt:vector size="36" baseType="lpstr">
      <vt:lpstr>Calibri Light</vt:lpstr>
      <vt:lpstr>Cambria</vt:lpstr>
      <vt:lpstr>Helvetica Neue</vt:lpstr>
      <vt:lpstr>Helvetica Neue Light</vt:lpstr>
      <vt:lpstr>Helvetica Neue Medium</vt:lpstr>
      <vt:lpstr>Montserrat Black</vt:lpstr>
      <vt:lpstr>Montserrat Bold</vt:lpstr>
      <vt:lpstr>Montserrat Regular</vt:lpstr>
      <vt:lpstr>Open Sans</vt:lpstr>
      <vt:lpstr>Open Sans SemiBold</vt:lpstr>
      <vt:lpstr>Rockwell</vt:lpstr>
      <vt:lpstr>Times New Roman</vt:lpstr>
      <vt:lpstr>Wingdings</vt:lpstr>
      <vt:lpstr>White</vt:lpstr>
      <vt:lpstr>Atlas</vt:lpstr>
      <vt:lpstr>Raport săptămânal COVID-19</vt:lpstr>
      <vt:lpstr>COVID-19  </vt:lpstr>
      <vt:lpstr>Indicatori COVID 11.07.2021</vt:lpstr>
      <vt:lpstr>Incidența COVID-19 la 1 mln. de persoane, comparativ cu alte state </vt:lpstr>
      <vt:lpstr>Mortalitatea COVID-19 la 1 mln de persoane, comparativ cu alte state  </vt:lpstr>
      <vt:lpstr>Rata fatalității COVID-19, comparativ cu alte state  </vt:lpstr>
      <vt:lpstr>Distribuția săptămânală a cazurilor, deceselor și vindecaților COVID-19</vt:lpstr>
      <vt:lpstr>Prezentare PowerPoint</vt:lpstr>
      <vt:lpstr>Prezentare PowerPoint</vt:lpstr>
      <vt:lpstr>Prezentare PowerPoint</vt:lpstr>
      <vt:lpstr>Prezentare PowerPoint</vt:lpstr>
      <vt:lpstr>Analiza descriptivă a cazurilor confirmate COVID-19</vt:lpstr>
      <vt:lpstr>Copiii și femeile gravide confirmați COVID-19</vt:lpstr>
      <vt:lpstr>Analiza descriptivă a deceselor cauzate de COVID-19</vt:lpstr>
      <vt:lpstr>Prezentare PowerPoint</vt:lpstr>
      <vt:lpstr>Cazuri de import 05.07  - 11.07.2021</vt:lpstr>
      <vt:lpstr>Personalul medical infectat cu COVID-19</vt:lpstr>
      <vt:lpstr>Testarea lucrătorilor medicali la COVID-19 </vt:lpstr>
      <vt:lpstr>Rt – GIS Numărul de reproducție efectiv 1.05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Vadim</cp:lastModifiedBy>
  <cp:revision>707</cp:revision>
  <dcterms:modified xsi:type="dcterms:W3CDTF">2021-07-12T07:16:43Z</dcterms:modified>
</cp:coreProperties>
</file>